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04" r:id="rId1"/>
  </p:sldMasterIdLst>
  <p:notesMasterIdLst>
    <p:notesMasterId r:id="rId22"/>
  </p:notesMasterIdLst>
  <p:handoutMasterIdLst>
    <p:handoutMasterId r:id="rId23"/>
  </p:handoutMasterIdLst>
  <p:sldIdLst>
    <p:sldId id="291" r:id="rId2"/>
    <p:sldId id="271" r:id="rId3"/>
    <p:sldId id="292" r:id="rId4"/>
    <p:sldId id="272" r:id="rId5"/>
    <p:sldId id="273" r:id="rId6"/>
    <p:sldId id="288" r:id="rId7"/>
    <p:sldId id="285" r:id="rId8"/>
    <p:sldId id="274" r:id="rId9"/>
    <p:sldId id="275" r:id="rId10"/>
    <p:sldId id="276" r:id="rId11"/>
    <p:sldId id="284" r:id="rId12"/>
    <p:sldId id="277" r:id="rId13"/>
    <p:sldId id="278" r:id="rId14"/>
    <p:sldId id="279" r:id="rId15"/>
    <p:sldId id="289" r:id="rId16"/>
    <p:sldId id="280" r:id="rId17"/>
    <p:sldId id="281" r:id="rId18"/>
    <p:sldId id="282" r:id="rId19"/>
    <p:sldId id="286" r:id="rId20"/>
    <p:sldId id="287" r:id="rId21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008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3888">
          <p15:clr>
            <a:srgbClr val="A4A3A4"/>
          </p15:clr>
        </p15:guide>
        <p15:guide id="5" orient="horz" pos="3072">
          <p15:clr>
            <a:srgbClr val="A4A3A4"/>
          </p15:clr>
        </p15:guide>
        <p15:guide id="6" orient="horz" pos="432">
          <p15:clr>
            <a:srgbClr val="A4A3A4"/>
          </p15:clr>
        </p15:guide>
        <p15:guide id="7" orient="horz" pos="3648">
          <p15:clr>
            <a:srgbClr val="A4A3A4"/>
          </p15:clr>
        </p15:guide>
        <p15:guide id="8" pos="3839">
          <p15:clr>
            <a:srgbClr val="A4A3A4"/>
          </p15:clr>
        </p15:guide>
        <p15:guide id="9" pos="767">
          <p15:clr>
            <a:srgbClr val="A4A3A4"/>
          </p15:clr>
        </p15:guide>
        <p15:guide id="10" pos="6911">
          <p15:clr>
            <a:srgbClr val="A4A3A4"/>
          </p15:clr>
        </p15:guide>
        <p15:guide id="11" pos="5711">
          <p15:clr>
            <a:srgbClr val="A4A3A4"/>
          </p15:clr>
        </p15:guide>
        <p15:guide id="12" pos="7247">
          <p15:clr>
            <a:srgbClr val="A4A3A4"/>
          </p15:clr>
        </p15:guide>
        <p15:guide id="13" pos="3695">
          <p15:clr>
            <a:srgbClr val="A4A3A4"/>
          </p15:clr>
        </p15:guide>
        <p15:guide id="14" pos="431">
          <p15:clr>
            <a:srgbClr val="A4A3A4"/>
          </p15:clr>
        </p15:guide>
        <p15:guide id="15" pos="287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94" autoAdjust="0"/>
    <p:restoredTop sz="94660" autoAdjust="0"/>
  </p:normalViewPr>
  <p:slideViewPr>
    <p:cSldViewPr>
      <p:cViewPr varScale="1">
        <p:scale>
          <a:sx n="77" d="100"/>
          <a:sy n="77" d="100"/>
        </p:scale>
        <p:origin x="62" y="154"/>
      </p:cViewPr>
      <p:guideLst>
        <p:guide orient="horz" pos="2160"/>
        <p:guide orient="horz" pos="1008"/>
        <p:guide orient="horz" pos="1152"/>
        <p:guide orient="horz" pos="3888"/>
        <p:guide orient="horz" pos="3072"/>
        <p:guide orient="horz" pos="432"/>
        <p:guide orient="horz" pos="3648"/>
        <p:guide pos="3839"/>
        <p:guide pos="767"/>
        <p:guide pos="6911"/>
        <p:guide pos="5711"/>
        <p:guide pos="7247"/>
        <p:guide pos="3695"/>
        <p:guide pos="431"/>
        <p:guide pos="287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1" d="100"/>
          <a:sy n="71" d="100"/>
        </p:scale>
        <p:origin x="4170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49E3038-506C-4D05-8917-71F9AA20C79A}" type="datetime1">
              <a:rPr lang="cs-CZ" smtClean="0"/>
              <a:t>24.11.2025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446DCAE-1661-43FF-8A44-43DAFDC1FD90}" type="slidenum">
              <a:rPr lang="cs-CZ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98055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noProof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523DBCD-054D-4376-B3B4-A26D8D616196}" type="datetime1">
              <a:rPr lang="cs-CZ" noProof="0" smtClean="0"/>
              <a:t>24.11.2025</a:t>
            </a:fld>
            <a:endParaRPr lang="cs-CZ" noProof="0"/>
          </a:p>
        </p:txBody>
      </p:sp>
      <p:sp>
        <p:nvSpPr>
          <p:cNvPr id="4" name="Zástupný symbol obrázku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dirty="0"/>
              <a:t>Upravte styly předlohy textu.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noProof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9C971FF-EF28-4195-A575-329446EFAA55}" type="slidenum">
              <a:rPr lang="cs-CZ" noProof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139899509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>
            <a:lumMod val="50000"/>
          </a:schemeClr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Kazeta  29 – Hongkong, Macao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69C971FF-EF28-4195-A575-329446EFAA55}" type="slidenum">
              <a:rPr lang="cs-CZ" noProof="0" smtClean="0"/>
              <a:t>1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40666171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/>
              <a:t>Vložte fotografii některé z turistických zajímavostí vaší země.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97604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/>
              <a:t>Vložte fotografii některé z turistických zajímavostí vaší země.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25451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/>
              <a:t>Vložte fotografii některé z turistických zajímavostí vaší země.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09937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/>
              <a:t>Vložte fotografii některé z turistických zajímavostí vaší země.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82443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/>
              <a:t>Vložte fotografii některé z turistických zajímavostí vaší země.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80761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/>
              <a:t>Vložte fotografii některé z turistických zajímavostí vaší země.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46343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/>
              <a:t>Vložte fotografii některé z turistických zajímavostí vaší země.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71533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/>
              <a:t>Vložte obrázek některého zeměpisného prvku vaší země.</a:t>
            </a:r>
          </a:p>
          <a:p>
            <a:pPr rtl="0"/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27921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/>
              <a:t>Vložte obrázek ilustrující některé roční období ve vaší zemi.</a:t>
            </a:r>
          </a:p>
          <a:p>
            <a:pPr rtl="0"/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8942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/>
              <a:t>Vložte obrázek zvířete nebo rostliny z vaší země.</a:t>
            </a:r>
          </a:p>
          <a:p>
            <a:pPr rtl="0"/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01408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/>
              <a:t>Vložte fotografii některé z turistických zajímavostí vaší země.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29028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/>
              <a:t>Vložte obrázek znázorňující některý zvyk nebo tradici vaší země.</a:t>
            </a:r>
          </a:p>
          <a:p>
            <a:pPr rtl="0"/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38206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/>
              <a:t>Vložte fotografii nejvyššího představitele vaší země.</a:t>
            </a:r>
          </a:p>
          <a:p>
            <a:pPr rtl="0"/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44510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/>
              <a:t>Vložte obrázek, který znázorňuje některou část ekonomiky vaší země.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17720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/>
              <a:t>Vložte fotografii některé z turistických zajímavostí vaší země.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9C971FF-EF28-4195-A575-329446EFAA55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32674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544" y="758952"/>
            <a:ext cx="9415867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198" baseline="0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544" y="4800600"/>
            <a:ext cx="9415867" cy="1691640"/>
          </a:xfrm>
        </p:spPr>
        <p:txBody>
          <a:bodyPr>
            <a:normAutofit/>
          </a:bodyPr>
          <a:lstStyle>
            <a:lvl1pPr marL="0" indent="0" algn="l">
              <a:buNone/>
              <a:defRPr sz="2199" baseline="0">
                <a:solidFill>
                  <a:schemeClr val="tx1">
                    <a:lumMod val="75000"/>
                  </a:schemeClr>
                </a:solidFill>
              </a:defRPr>
            </a:lvl1pPr>
            <a:lvl2pPr marL="457063" indent="0" algn="ctr">
              <a:buNone/>
              <a:defRPr sz="2199"/>
            </a:lvl2pPr>
            <a:lvl3pPr marL="914126" indent="0" algn="ctr">
              <a:buNone/>
              <a:defRPr sz="2199"/>
            </a:lvl3pPr>
            <a:lvl4pPr marL="1371189" indent="0" algn="ctr">
              <a:buNone/>
              <a:defRPr sz="1999"/>
            </a:lvl4pPr>
            <a:lvl5pPr marL="1828251" indent="0" algn="ctr">
              <a:buNone/>
              <a:defRPr sz="1999"/>
            </a:lvl5pPr>
            <a:lvl6pPr marL="2285314" indent="0" algn="ctr">
              <a:buNone/>
              <a:defRPr sz="1999"/>
            </a:lvl6pPr>
            <a:lvl7pPr marL="2742377" indent="0" algn="ctr">
              <a:buNone/>
              <a:defRPr sz="1999"/>
            </a:lvl7pPr>
            <a:lvl8pPr marL="3199440" indent="0" algn="ctr">
              <a:buNone/>
              <a:defRPr sz="1999"/>
            </a:lvl8pPr>
            <a:lvl9pPr marL="3656503" indent="0" algn="ctr">
              <a:buNone/>
              <a:defRPr sz="1999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rtl="0"/>
            <a:fld id="{7EEB23DE-8DF0-4814-A8E4-50FD429BBF2B}" type="datetime1">
              <a:rPr lang="cs-CZ" noProof="0" smtClean="0"/>
              <a:t>24.11.2025</a:t>
            </a:fld>
            <a:endParaRPr lang="cs-CZ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pPr rtl="0"/>
            <a:fld id="{F36C87F6-986D-49E6-AF40-1B3A1EE8064D}" type="slidenum">
              <a:rPr lang="cs-CZ" noProof="0" smtClean="0"/>
              <a:pPr rtl="0"/>
              <a:t>‹#›</a:t>
            </a:fld>
            <a:endParaRPr lang="cs-CZ" noProof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08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743482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FAE82A7-692D-4C88-A26F-5BB402E4ADAC}" type="datetime1">
              <a:rPr lang="cs-CZ" noProof="0" smtClean="0"/>
              <a:t>24.11.2025</a:t>
            </a:fld>
            <a:endParaRPr lang="cs-CZ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36C87F6-986D-49E6-AF40-1B3A1EE8064D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1002467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6448" y="381000"/>
            <a:ext cx="2475855" cy="5897562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1801" y="381000"/>
            <a:ext cx="7732286" cy="5897562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6542EDA-C07F-400F-963E-5F2FE29B7145}" type="datetime1">
              <a:rPr lang="cs-CZ" noProof="0" smtClean="0"/>
              <a:t>24.11.2025</a:t>
            </a:fld>
            <a:endParaRPr lang="cs-CZ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36C87F6-986D-49E6-AF40-1B3A1EE8064D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3686904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C215803-5C68-4C16-9001-11BE2EF7FE3B}" type="datetime1">
              <a:rPr lang="cs-CZ" noProof="0" smtClean="0"/>
              <a:t>24.11.2025</a:t>
            </a:fld>
            <a:endParaRPr lang="cs-CZ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36C87F6-986D-49E6-AF40-1B3A1EE8064D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183449486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544" y="758952"/>
            <a:ext cx="9415867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198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544" y="4800600"/>
            <a:ext cx="9415867" cy="1691640"/>
          </a:xfrm>
        </p:spPr>
        <p:txBody>
          <a:bodyPr anchor="t">
            <a:normAutofit/>
          </a:bodyPr>
          <a:lstStyle>
            <a:lvl1pPr marL="0" indent="0">
              <a:buNone/>
              <a:defRPr sz="2199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76C4DF4-6E7E-464E-86D1-0C5C915214F5}" type="datetime1">
              <a:rPr lang="cs-CZ" noProof="0" smtClean="0"/>
              <a:t>24.11.2025</a:t>
            </a:fld>
            <a:endParaRPr lang="cs-CZ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36C87F6-986D-49E6-AF40-1B3A1EE8064D}" type="slidenum">
              <a:rPr lang="cs-CZ" noProof="0" smtClean="0"/>
              <a:t>‹#›</a:t>
            </a:fld>
            <a:endParaRPr lang="cs-CZ" noProof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08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98605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543" y="1828801"/>
            <a:ext cx="4479393" cy="4351337"/>
          </a:xfrm>
        </p:spPr>
        <p:txBody>
          <a:bodyPr/>
          <a:lstStyle>
            <a:lvl1pPr>
              <a:defRPr sz="1799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4885" y="1828801"/>
            <a:ext cx="4479393" cy="4351337"/>
          </a:xfrm>
        </p:spPr>
        <p:txBody>
          <a:bodyPr/>
          <a:lstStyle>
            <a:lvl1pPr>
              <a:defRPr sz="1799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C215803-5C68-4C16-9001-11BE2EF7FE3B}" type="datetime1">
              <a:rPr lang="cs-CZ" noProof="0" smtClean="0"/>
              <a:t>24.11.2025</a:t>
            </a:fld>
            <a:endParaRPr lang="cs-CZ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36C87F6-986D-49E6-AF40-1B3A1EE8064D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4064605826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543" y="1713655"/>
            <a:ext cx="4479393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999" b="0">
                <a:solidFill>
                  <a:schemeClr val="tx2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543" y="2507550"/>
            <a:ext cx="4479393" cy="3664650"/>
          </a:xfrm>
        </p:spPr>
        <p:txBody>
          <a:bodyPr/>
          <a:lstStyle>
            <a:lvl1pPr>
              <a:defRPr sz="1799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4885" y="1713655"/>
            <a:ext cx="4479393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1999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marL="0" lvl="0" indent="0" algn="l" defTabSz="914126" rtl="0" eaLnBrk="1" latinLnBrk="0" hangingPunct="1">
              <a:lnSpc>
                <a:spcPct val="90000"/>
              </a:lnSpc>
              <a:spcBef>
                <a:spcPts val="1999"/>
              </a:spcBef>
              <a:buFontTx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4885" y="2507550"/>
            <a:ext cx="4479393" cy="3664650"/>
          </a:xfrm>
        </p:spPr>
        <p:txBody>
          <a:bodyPr/>
          <a:lstStyle>
            <a:lvl1pPr>
              <a:defRPr sz="1799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34FE8CE-7ED2-4E9C-9F56-43C3EBE47983}" type="datetime1">
              <a:rPr lang="cs-CZ" noProof="0" smtClean="0"/>
              <a:t>24.11.2025</a:t>
            </a:fld>
            <a:endParaRPr lang="cs-CZ" noProof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36C87F6-986D-49E6-AF40-1B3A1EE8064D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1704252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1E12F40-D2DB-499A-9933-CEEA7FF98688}" type="datetime1">
              <a:rPr lang="cs-CZ" noProof="0" smtClean="0"/>
              <a:t>24.11.2025</a:t>
            </a:fld>
            <a:endParaRPr lang="cs-CZ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36C87F6-986D-49E6-AF40-1B3A1EE8064D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603646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C215803-5C68-4C16-9001-11BE2EF7FE3B}" type="datetime1">
              <a:rPr lang="cs-CZ" noProof="0" smtClean="0"/>
              <a:t>24.11.2025</a:t>
            </a:fld>
            <a:endParaRPr lang="cs-CZ" noProof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36C87F6-986D-49E6-AF40-1B3A1EE8064D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4036643428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029" y="457201"/>
            <a:ext cx="3199567" cy="1600197"/>
          </a:xfrm>
        </p:spPr>
        <p:txBody>
          <a:bodyPr anchor="b">
            <a:normAutofit/>
          </a:bodyPr>
          <a:lstStyle>
            <a:lvl1pPr>
              <a:defRPr sz="3199" b="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3094" y="685800"/>
            <a:ext cx="6077483" cy="5486400"/>
          </a:xfrm>
        </p:spPr>
        <p:txBody>
          <a:bodyPr/>
          <a:lstStyle>
            <a:lvl1pPr>
              <a:defRPr sz="1999"/>
            </a:lvl1pPr>
            <a:lvl2pPr>
              <a:defRPr sz="1799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029" y="2099735"/>
            <a:ext cx="3199567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A4224A16-3793-4422-BDE1-E5A76BD3B0C7}" type="datetime1">
              <a:rPr lang="cs-CZ" noProof="0" smtClean="0"/>
              <a:t>24.11.2025</a:t>
            </a:fld>
            <a:endParaRPr lang="cs-CZ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36C87F6-986D-49E6-AF40-1B3A1EE8064D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3930091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89899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162" y="5257800"/>
            <a:ext cx="9979600" cy="914400"/>
          </a:xfrm>
        </p:spPr>
        <p:txBody>
          <a:bodyPr anchor="b">
            <a:normAutofit/>
          </a:bodyPr>
          <a:lstStyle>
            <a:lvl1pPr>
              <a:defRPr sz="2799" b="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1"/>
            <a:ext cx="11289899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199">
                <a:solidFill>
                  <a:schemeClr val="bg1"/>
                </a:solidFill>
              </a:defRPr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162" y="6108590"/>
            <a:ext cx="99796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6218023-C27E-4D91-BAB7-C5139ADAD042}" type="datetime1">
              <a:rPr lang="cs-CZ" noProof="0" smtClean="0"/>
              <a:t>24.11.2025</a:t>
            </a:fld>
            <a:endParaRPr lang="cs-CZ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36C87F6-986D-49E6-AF40-1B3A1EE8064D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1147113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89899" y="0"/>
            <a:ext cx="914162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543" y="365760"/>
            <a:ext cx="9690116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543" y="1828801"/>
            <a:ext cx="8593122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4483" y="998585"/>
            <a:ext cx="1904999" cy="3650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fld id="{6C215803-5C68-4C16-9001-11BE2EF7FE3B}" type="datetime1">
              <a:rPr lang="cs-CZ" noProof="0" smtClean="0"/>
              <a:t>24.11.2025</a:t>
            </a:fld>
            <a:endParaRPr lang="cs-CZ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6281" y="4046585"/>
            <a:ext cx="3581400" cy="3650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9899" y="6172201"/>
            <a:ext cx="914162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599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rtl="0"/>
            <a:fld id="{F36C87F6-986D-49E6-AF40-1B3A1EE8064D}" type="slidenum">
              <a:rPr lang="cs-CZ" noProof="0" smtClean="0"/>
              <a:pPr rtl="0"/>
              <a:t>‹#›</a:t>
            </a:fld>
            <a:endParaRPr lang="cs-CZ" noProof="0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F5EF3C51-754A-4761-AC3B-023D00B7F0EA}"/>
              </a:ext>
            </a:extLst>
          </p:cNvPr>
          <p:cNvSpPr/>
          <p:nvPr userDrawn="1"/>
        </p:nvSpPr>
        <p:spPr bwMode="ltGray">
          <a:xfrm>
            <a:off x="1460" y="0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0"/>
            <a:endParaRPr lang="cs-CZ" sz="2400" noProof="0"/>
          </a:p>
        </p:txBody>
      </p:sp>
    </p:spTree>
    <p:extLst>
      <p:ext uri="{BB962C8B-B14F-4D97-AF65-F5344CB8AC3E}">
        <p14:creationId xmlns:p14="http://schemas.microsoft.com/office/powerpoint/2010/main" val="2141868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5" r:id="rId1"/>
    <p:sldLayoutId id="2147483906" r:id="rId2"/>
    <p:sldLayoutId id="2147483907" r:id="rId3"/>
    <p:sldLayoutId id="2147483908" r:id="rId4"/>
    <p:sldLayoutId id="2147483909" r:id="rId5"/>
    <p:sldLayoutId id="2147483910" r:id="rId6"/>
    <p:sldLayoutId id="2147483911" r:id="rId7"/>
    <p:sldLayoutId id="2147483912" r:id="rId8"/>
    <p:sldLayoutId id="2147483913" r:id="rId9"/>
    <p:sldLayoutId id="2147483914" r:id="rId10"/>
    <p:sldLayoutId id="214748391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25" indent="-182825" algn="l" defTabSz="914126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799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063" indent="-182825" algn="l" defTabSz="914126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301" indent="-182825" algn="l" defTabSz="914126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538" indent="-182825" algn="l" defTabSz="914126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79776" indent="-182825" algn="l" defTabSz="914126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599520" indent="-228531" algn="l" defTabSz="914126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899430" indent="-228531" algn="l" defTabSz="914126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199340" indent="-228531" algn="l" defTabSz="914126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499250" indent="-228531" algn="l" defTabSz="914126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image" Target="../media/image4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ceskatelevize.cz/porady/1096911352-objektiv/4986-staty/190-singapur/" TargetMode="Externa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9.gif"/><Relationship Id="rId4" Type="http://schemas.openxmlformats.org/officeDocument/2006/relationships/image" Target="../media/image4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7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cs.wikipedia.org/wiki/Prezident_%C4%8C%C3%ADnsk%C3%A9_republiky" TargetMode="External"/><Relationship Id="rId3" Type="http://schemas.openxmlformats.org/officeDocument/2006/relationships/image" Target="../media/image58.jpeg"/><Relationship Id="rId7" Type="http://schemas.openxmlformats.org/officeDocument/2006/relationships/image" Target="../media/image6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youtube.com/watch?v=5LMt3ptVia0" TargetMode="External"/><Relationship Id="rId5" Type="http://schemas.openxmlformats.org/officeDocument/2006/relationships/image" Target="../media/image60.jpeg"/><Relationship Id="rId4" Type="http://schemas.openxmlformats.org/officeDocument/2006/relationships/image" Target="../media/image5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3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image" Target="../media/image64.jpeg"/><Relationship Id="rId7" Type="http://schemas.openxmlformats.org/officeDocument/2006/relationships/image" Target="../media/image6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7.png"/><Relationship Id="rId5" Type="http://schemas.openxmlformats.org/officeDocument/2006/relationships/image" Target="../media/image66.jpeg"/><Relationship Id="rId4" Type="http://schemas.openxmlformats.org/officeDocument/2006/relationships/image" Target="../media/image65.png"/><Relationship Id="rId9" Type="http://schemas.openxmlformats.org/officeDocument/2006/relationships/image" Target="../media/image7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singapur.smerasie.cz/8-zajimavosti-o-singapuru-o-kterych-jste-urcite-nevedeli/" TargetMode="External"/><Relationship Id="rId3" Type="http://schemas.openxmlformats.org/officeDocument/2006/relationships/hyperlink" Target="https://studijni-svet.cz/asijsti-tygri/" TargetMode="External"/><Relationship Id="rId7" Type="http://schemas.openxmlformats.org/officeDocument/2006/relationships/hyperlink" Target="https://cs.wikipedia.org/wiki/Tchaj-wan#Geografie" TargetMode="External"/><Relationship Id="rId2" Type="http://schemas.openxmlformats.org/officeDocument/2006/relationships/hyperlink" Target="https://cs.wikipedia.org/wiki/Asij%C5%A1t%C3%AD_tyg%C5%99i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fenomen.cz/zajimavosti/taiwan-zajimavosti" TargetMode="External"/><Relationship Id="rId11" Type="http://schemas.openxmlformats.org/officeDocument/2006/relationships/hyperlink" Target="https://prima.iprima.cz/zpravodajstvi/18-zajimavych-faktu-o-jizni-koreji" TargetMode="External"/><Relationship Id="rId5" Type="http://schemas.openxmlformats.org/officeDocument/2006/relationships/hyperlink" Target="https://cs.wikipedia.org/wiki/Hongkong#Geografie" TargetMode="External"/><Relationship Id="rId10" Type="http://schemas.openxmlformats.org/officeDocument/2006/relationships/hyperlink" Target="https://www.ikoktejl.cz/inspirace-na-cesty/20-zajimavosti-o-hongkongu-ktere-vas-zarucene-prekvapi/" TargetMode="External"/><Relationship Id="rId4" Type="http://schemas.openxmlformats.org/officeDocument/2006/relationships/hyperlink" Target="https://old.zsdobrichovice.cz/programy/zemepis/referaty/jiznikorea.htm" TargetMode="External"/><Relationship Id="rId9" Type="http://schemas.openxmlformats.org/officeDocument/2006/relationships/hyperlink" Target="https://cs.wikipedia.org/wiki/Singapur#Geografie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hyperlink" Target="https://edu.ceskatelevize.cz/video/5663-jizni-korea-muzeum-korejske-valky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„Asijští tygři“ 2025</a:t>
            </a:r>
            <a:br>
              <a:rPr lang="cs-CZ" dirty="0"/>
            </a:br>
            <a:r>
              <a:rPr lang="cs-CZ" sz="4000" dirty="0"/>
              <a:t>též „Asijští draci“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5E1E1753-4695-4AFC-A533-97A7D94FDC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3966" y="0"/>
            <a:ext cx="432309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V Číně našli kostru »draka«: Mýtický tvor, nebo rekvizita filmařů? |  Ahaonline.cz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6220" y="3379468"/>
            <a:ext cx="3165747" cy="1993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ygr muži ve Všetatech ukousl prsty, částečně ho i skalpoval - CNN Prima  NEWS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64" y="3356194"/>
            <a:ext cx="3585817" cy="2017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délník 4"/>
          <p:cNvSpPr/>
          <p:nvPr/>
        </p:nvSpPr>
        <p:spPr>
          <a:xfrm>
            <a:off x="801168" y="1865790"/>
            <a:ext cx="6092825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2400" dirty="0"/>
              <a:t>Jsou  čtyři nově industrializované země s rychlým hospodářským vývojem.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405780" y="6237312"/>
            <a:ext cx="2121093" cy="338554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cs-CZ" sz="1600" dirty="0"/>
              <a:t>Učebnice str. 50 - 51</a:t>
            </a:r>
          </a:p>
        </p:txBody>
      </p:sp>
    </p:spTree>
    <p:extLst>
      <p:ext uri="{BB962C8B-B14F-4D97-AF65-F5344CB8AC3E}">
        <p14:creationId xmlns:p14="http://schemas.microsoft.com/office/powerpoint/2010/main" val="22207958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2" name="Picture 8" descr="Map of Hong Kong neighborhood: surrounding area and suburbs of Hong Kong">
            <a:extLst>
              <a:ext uri="{FF2B5EF4-FFF2-40B4-BE49-F238E27FC236}">
                <a16:creationId xmlns:a16="http://schemas.microsoft.com/office/drawing/2014/main" id="{559F06BF-C87B-4C33-9A7F-54746F39A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1680" y="909247"/>
            <a:ext cx="3788990" cy="292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56483" y="404026"/>
            <a:ext cx="7785197" cy="878244"/>
          </a:xfrm>
        </p:spPr>
        <p:txBody>
          <a:bodyPr rtlCol="0"/>
          <a:lstStyle/>
          <a:p>
            <a:pPr rtl="0"/>
            <a:r>
              <a:rPr lang="cs-CZ" dirty="0"/>
              <a:t>HONG KONG </a:t>
            </a:r>
            <a:r>
              <a:rPr lang="cs-CZ" sz="2400" dirty="0"/>
              <a:t>– MAPY HONGKONGU</a:t>
            </a:r>
            <a:endParaRPr lang="cs-CZ" dirty="0"/>
          </a:p>
        </p:txBody>
      </p:sp>
      <p:pic>
        <p:nvPicPr>
          <p:cNvPr id="6146" name="Picture 2" descr="Hongkong – Wikipedie">
            <a:extLst>
              <a:ext uri="{FF2B5EF4-FFF2-40B4-BE49-F238E27FC236}">
                <a16:creationId xmlns:a16="http://schemas.microsoft.com/office/drawing/2014/main" id="{9E003E8A-E917-4D98-816B-F214859825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388" y="1823521"/>
            <a:ext cx="3613374" cy="2878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Geography of Hong Kong">
            <a:extLst>
              <a:ext uri="{FF2B5EF4-FFF2-40B4-BE49-F238E27FC236}">
                <a16:creationId xmlns:a16="http://schemas.microsoft.com/office/drawing/2014/main" id="{214BCC34-C514-4BCA-B4B9-1F2951AA80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5" t="2814" r="2638" b="6442"/>
          <a:stretch/>
        </p:blipFill>
        <p:spPr bwMode="auto">
          <a:xfrm>
            <a:off x="4366220" y="3933056"/>
            <a:ext cx="4297505" cy="2642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Hongkong">
            <a:extLst>
              <a:ext uri="{FF2B5EF4-FFF2-40B4-BE49-F238E27FC236}">
                <a16:creationId xmlns:a16="http://schemas.microsoft.com/office/drawing/2014/main" id="{F3CACBBE-1A21-44FE-BB2B-7B8B4FEDFB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0641" y="4055586"/>
            <a:ext cx="2397647" cy="2397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Hong Kong | Hand drawn map, Lantau, Drawn map">
            <a:extLst>
              <a:ext uri="{FF2B5EF4-FFF2-40B4-BE49-F238E27FC236}">
                <a16:creationId xmlns:a16="http://schemas.microsoft.com/office/drawing/2014/main" id="{AF134E01-D027-44B8-9EC4-D3A0230065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3304" y="1632023"/>
            <a:ext cx="2204864" cy="2204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8" name="Picture 14" descr="Blank Map Hong Kong Island Special Administrative Regions Of China, PNG,  768x768px, Watercolor, Cartoon, Flower, Frame,">
            <a:extLst>
              <a:ext uri="{FF2B5EF4-FFF2-40B4-BE49-F238E27FC236}">
                <a16:creationId xmlns:a16="http://schemas.microsoft.com/office/drawing/2014/main" id="{F0A8D87C-9111-46D6-AE96-DA0440B6A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945" y="4833959"/>
            <a:ext cx="1889878" cy="1769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8995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dirty="0"/>
              <a:t>ZAJÍMAVOSTI:</a:t>
            </a:r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17416CEE-AB60-4D71-9A0F-C7477F6D6B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10436" y="1691322"/>
            <a:ext cx="4479393" cy="4351337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Je to jedno z mála míst, kde se stále můžete projet dvoupatrovou tramvají </a:t>
            </a:r>
          </a:p>
          <a:p>
            <a:r>
              <a:rPr lang="cs-CZ" dirty="0"/>
              <a:t>Budovy často nemají 4. patro – z pověrčivosti, jelikož čtyřka zní v čínštině stejně jako smrt</a:t>
            </a:r>
          </a:p>
          <a:p>
            <a:r>
              <a:rPr lang="cs-CZ" dirty="0"/>
              <a:t>Hongkong není samostatný stát, ačkoli tak fungoval ještě počátkem 3. tisíciletí</a:t>
            </a:r>
          </a:p>
          <a:p>
            <a:r>
              <a:rPr lang="cs-CZ" dirty="0"/>
              <a:t>Stojí zde nejvíce mrakodrapů v přepočtu na plochu na světě</a:t>
            </a:r>
          </a:p>
          <a:p>
            <a:r>
              <a:rPr lang="cs-CZ" dirty="0"/>
              <a:t>Okolo 40 % Hongkongu tvoří přírodní rezervace</a:t>
            </a:r>
          </a:p>
          <a:p>
            <a:r>
              <a:rPr lang="cs-CZ" dirty="0"/>
              <a:t>Skládá se z 263 ostrovů</a:t>
            </a:r>
          </a:p>
          <a:p>
            <a:r>
              <a:rPr lang="cs-CZ" dirty="0"/>
              <a:t>Můžete zde spatřit růžové delfíny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7172" name="Picture 4" descr="Hongkong dvoupatrová tramvaj">
            <a:extLst>
              <a:ext uri="{FF2B5EF4-FFF2-40B4-BE49-F238E27FC236}">
                <a16:creationId xmlns:a16="http://schemas.microsoft.com/office/drawing/2014/main" id="{DB664744-D70E-4702-A3D9-C337894920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353" y="1912965"/>
            <a:ext cx="2878878" cy="1921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Hongkong příroda">
            <a:extLst>
              <a:ext uri="{FF2B5EF4-FFF2-40B4-BE49-F238E27FC236}">
                <a16:creationId xmlns:a16="http://schemas.microsoft.com/office/drawing/2014/main" id="{98D66F14-E5EE-4E36-B894-47149704D7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353" y="4121008"/>
            <a:ext cx="2878878" cy="1921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Hongkong delfín">
            <a:extLst>
              <a:ext uri="{FF2B5EF4-FFF2-40B4-BE49-F238E27FC236}">
                <a16:creationId xmlns:a16="http://schemas.microsoft.com/office/drawing/2014/main" id="{043397E8-6166-45C3-9226-32E525740E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22" y="4725144"/>
            <a:ext cx="2561861" cy="1921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5157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dirty="0"/>
              <a:t>SINGAPUR </a:t>
            </a:r>
            <a:r>
              <a:rPr lang="cs-CZ" sz="2400" dirty="0"/>
              <a:t>– ZÁKLADNÍ ÚDAJE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261543" y="1828801"/>
            <a:ext cx="6993109" cy="4663439"/>
          </a:xfrm>
        </p:spPr>
        <p:txBody>
          <a:bodyPr rtlCol="0"/>
          <a:lstStyle/>
          <a:p>
            <a:pPr rtl="0"/>
            <a:r>
              <a:rPr lang="cs-CZ" dirty="0"/>
              <a:t>Hl. město: Singapur</a:t>
            </a:r>
          </a:p>
          <a:p>
            <a:pPr rtl="0"/>
            <a:r>
              <a:rPr lang="cs-CZ" dirty="0"/>
              <a:t>Rozloha: 710 km</a:t>
            </a:r>
            <a:r>
              <a:rPr lang="cs-CZ" baseline="30000" dirty="0"/>
              <a:t>2</a:t>
            </a:r>
            <a:r>
              <a:rPr lang="cs-CZ" dirty="0"/>
              <a:t> </a:t>
            </a:r>
          </a:p>
          <a:p>
            <a:pPr rtl="0"/>
            <a:r>
              <a:rPr lang="cs-CZ" dirty="0"/>
              <a:t>Počet obyvatel: 6 000 000 (2024)</a:t>
            </a:r>
          </a:p>
          <a:p>
            <a:pPr rtl="0"/>
            <a:r>
              <a:rPr lang="cs-CZ" dirty="0"/>
              <a:t>Hustota zalidnění: 7 804 ob./ km</a:t>
            </a:r>
            <a:endParaRPr lang="cs-CZ" baseline="30000" dirty="0"/>
          </a:p>
          <a:p>
            <a:pPr rtl="0"/>
            <a:r>
              <a:rPr lang="cs-CZ" dirty="0"/>
              <a:t>Jazyk: čínština (úřední), malajština, tamilština, angličtina</a:t>
            </a:r>
          </a:p>
          <a:p>
            <a:pPr rtl="0"/>
            <a:r>
              <a:rPr lang="cs-CZ" dirty="0"/>
              <a:t>Náboženství: buddhismus, islám, křesťanství, hinduismus </a:t>
            </a:r>
          </a:p>
          <a:p>
            <a:pPr rtl="0"/>
            <a:r>
              <a:rPr lang="cs-CZ" dirty="0"/>
              <a:t>Státní zařízení: parlamentní republika</a:t>
            </a:r>
          </a:p>
          <a:p>
            <a:r>
              <a:rPr lang="cs-CZ" dirty="0"/>
              <a:t>Prezidentka: </a:t>
            </a:r>
            <a:r>
              <a:rPr lang="cs-CZ" dirty="0" err="1"/>
              <a:t>Tharman</a:t>
            </a:r>
            <a:r>
              <a:rPr lang="cs-CZ" dirty="0"/>
              <a:t> </a:t>
            </a:r>
            <a:r>
              <a:rPr lang="cs-CZ" dirty="0" err="1"/>
              <a:t>Shanmugaratnam</a:t>
            </a:r>
            <a:endParaRPr lang="cs-CZ" dirty="0"/>
          </a:p>
          <a:p>
            <a:pPr rtl="0"/>
            <a:r>
              <a:rPr lang="cs-CZ" dirty="0"/>
              <a:t>Vznik: 9. srpna 1965 (nezávislost na Malajsii)</a:t>
            </a:r>
          </a:p>
          <a:p>
            <a:pPr rtl="0"/>
            <a:r>
              <a:rPr lang="cs-CZ" dirty="0"/>
              <a:t>Měna: singapurský dolar </a:t>
            </a:r>
          </a:p>
        </p:txBody>
      </p:sp>
      <p:pic>
        <p:nvPicPr>
          <p:cNvPr id="8194" name="Picture 2" descr="Měna v Singapuru | Rádi cestujeme | nejen levné letenky, ubytování, zimní  pobyty">
            <a:extLst>
              <a:ext uri="{FF2B5EF4-FFF2-40B4-BE49-F238E27FC236}">
                <a16:creationId xmlns:a16="http://schemas.microsoft.com/office/drawing/2014/main" id="{38069AC5-98BE-4146-8A21-2FEEF1D964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4452" y="4976498"/>
            <a:ext cx="3122589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Singapurská vlajka | Statnivlajky.cz">
            <a:extLst>
              <a:ext uri="{FF2B5EF4-FFF2-40B4-BE49-F238E27FC236}">
                <a16:creationId xmlns:a16="http://schemas.microsoft.com/office/drawing/2014/main" id="{DF70DD13-C0B1-46B0-8C4C-127C2AF770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6848" y="283035"/>
            <a:ext cx="3086006" cy="2059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12" descr="Geografia Singapuru – Wikipedia, wolna encyklopedia">
            <a:extLst>
              <a:ext uri="{FF2B5EF4-FFF2-40B4-BE49-F238E27FC236}">
                <a16:creationId xmlns:a16="http://schemas.microsoft.com/office/drawing/2014/main" id="{2C809D44-0076-4F31-8ED8-6051AC7D0C7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2012" y="3276599"/>
            <a:ext cx="2816695" cy="2816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ABBAFFFF-E5A1-4692-885E-81139FBB83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90756" y="2489412"/>
            <a:ext cx="2708920" cy="270892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1314400" y="6381416"/>
            <a:ext cx="9388524" cy="369332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cs-CZ" dirty="0">
                <a:hlinkClick r:id="rId6"/>
              </a:rPr>
              <a:t>https://www.ceskatelevize.cz/porady/1096911352-objektiv/4986-staty/190-singapur/</a:t>
            </a:r>
            <a:r>
              <a:rPr lang="cs-CZ" dirty="0"/>
              <a:t> </a:t>
            </a:r>
          </a:p>
        </p:txBody>
      </p:sp>
      <p:pic>
        <p:nvPicPr>
          <p:cNvPr id="1026" name="Picture 2" descr="Shanmugaratnam v roce 2023">
            <a:extLst>
              <a:ext uri="{FF2B5EF4-FFF2-40B4-BE49-F238E27FC236}">
                <a16:creationId xmlns:a16="http://schemas.microsoft.com/office/drawing/2014/main" id="{263458C5-D727-45C5-A1FE-1BBFD6773A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372" y="1655172"/>
            <a:ext cx="1431603" cy="1985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DD54614C-9024-493F-B53F-60B1F960E6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888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Tharman Shanmugaratnam </a:t>
            </a:r>
          </a:p>
        </p:txBody>
      </p:sp>
    </p:spTree>
    <p:extLst>
      <p:ext uri="{BB962C8B-B14F-4D97-AF65-F5344CB8AC3E}">
        <p14:creationId xmlns:p14="http://schemas.microsoft.com/office/powerpoint/2010/main" val="3732356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0" name="Picture 6" descr="Where Is Singapore? Tips for First-Time Visitors">
            <a:extLst>
              <a:ext uri="{FF2B5EF4-FFF2-40B4-BE49-F238E27FC236}">
                <a16:creationId xmlns:a16="http://schemas.microsoft.com/office/drawing/2014/main" id="{A82CBCA4-ACBC-42A5-A3A1-87BC0F089A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8468" y="4522812"/>
            <a:ext cx="2983260" cy="198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217612" y="188639"/>
            <a:ext cx="9989367" cy="1640161"/>
          </a:xfrm>
        </p:spPr>
        <p:txBody>
          <a:bodyPr rtlCol="0"/>
          <a:lstStyle/>
          <a:p>
            <a:r>
              <a:rPr lang="cs-CZ" dirty="0"/>
              <a:t>SINGAPUR </a:t>
            </a:r>
            <a:r>
              <a:rPr lang="cs-CZ" sz="2800" dirty="0"/>
              <a:t>–</a:t>
            </a:r>
            <a:r>
              <a:rPr lang="cs-CZ" sz="2400" dirty="0"/>
              <a:t> GEOGRAFIE, PRŮMYSL, HOSPODÁŘSTVÍ</a:t>
            </a:r>
            <a:r>
              <a:rPr lang="cs-CZ" sz="4400" dirty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261543" y="1828801"/>
            <a:ext cx="6057005" cy="4351337"/>
          </a:xfrm>
        </p:spPr>
        <p:txBody>
          <a:bodyPr rtlCol="0">
            <a:normAutofit lnSpcReduction="10000"/>
          </a:bodyPr>
          <a:lstStyle/>
          <a:p>
            <a:pPr rtl="0"/>
            <a:r>
              <a:rPr lang="cs-CZ" dirty="0"/>
              <a:t>Městský stát, skládá se ze 63 ostrovů</a:t>
            </a:r>
          </a:p>
          <a:p>
            <a:pPr rtl="0"/>
            <a:r>
              <a:rPr lang="cs-CZ" dirty="0"/>
              <a:t>Leží na ostrově, který je oddělen od Malajského poloostrova úzkým </a:t>
            </a:r>
            <a:r>
              <a:rPr lang="cs-CZ" dirty="0" err="1"/>
              <a:t>Johorským</a:t>
            </a:r>
            <a:r>
              <a:rPr lang="cs-CZ" dirty="0"/>
              <a:t> průlivem</a:t>
            </a:r>
          </a:p>
          <a:p>
            <a:pPr rtl="0"/>
            <a:r>
              <a:rPr lang="cs-CZ" dirty="0"/>
              <a:t>Povrch je mírně zvlněný</a:t>
            </a:r>
          </a:p>
          <a:p>
            <a:pPr rtl="0"/>
            <a:r>
              <a:rPr lang="cs-CZ" dirty="0"/>
              <a:t>Nejvyšší bod: kopec </a:t>
            </a:r>
            <a:r>
              <a:rPr lang="cs-CZ" dirty="0" err="1"/>
              <a:t>Bukit</a:t>
            </a:r>
            <a:r>
              <a:rPr lang="cs-CZ" dirty="0"/>
              <a:t> </a:t>
            </a:r>
            <a:r>
              <a:rPr lang="cs-CZ" dirty="0" err="1"/>
              <a:t>Timah</a:t>
            </a:r>
            <a:r>
              <a:rPr lang="cs-CZ" dirty="0"/>
              <a:t> 163 m. n. m.</a:t>
            </a:r>
          </a:p>
          <a:p>
            <a:pPr rtl="0"/>
            <a:r>
              <a:rPr lang="cs-CZ" dirty="0"/>
              <a:t>Oceánské klima – teploty po celý rok mezi 22-32 °C</a:t>
            </a:r>
          </a:p>
          <a:p>
            <a:pPr rtl="0"/>
            <a:r>
              <a:rPr lang="cs-CZ" dirty="0"/>
              <a:t>Poměrně vysoká imigrace</a:t>
            </a:r>
          </a:p>
          <a:p>
            <a:pPr rtl="0"/>
            <a:r>
              <a:rPr lang="cs-CZ" dirty="0"/>
              <a:t>Plodnost žen – jedna z nejnižších na světě</a:t>
            </a:r>
          </a:p>
          <a:p>
            <a:pPr rtl="0"/>
            <a:r>
              <a:rPr lang="cs-CZ" dirty="0"/>
              <a:t>Je </a:t>
            </a:r>
            <a:r>
              <a:rPr lang="cs-CZ" b="1" dirty="0"/>
              <a:t>finančním, dopravním a obchodním         centrem světového významu</a:t>
            </a:r>
          </a:p>
          <a:p>
            <a:pPr rtl="0"/>
            <a:r>
              <a:rPr lang="cs-CZ" dirty="0"/>
              <a:t>Nízká nezaměstnanost – 2-3 %</a:t>
            </a:r>
          </a:p>
        </p:txBody>
      </p:sp>
      <p:pic>
        <p:nvPicPr>
          <p:cNvPr id="11266" name="Picture 2" descr="Bukit Timah Area Guide - The best places to live in Singapore">
            <a:extLst>
              <a:ext uri="{FF2B5EF4-FFF2-40B4-BE49-F238E27FC236}">
                <a16:creationId xmlns:a16="http://schemas.microsoft.com/office/drawing/2014/main" id="{755DECA7-4473-46A7-9970-FF191C5E9D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8"/>
          <a:stretch/>
        </p:blipFill>
        <p:spPr bwMode="auto">
          <a:xfrm>
            <a:off x="9734847" y="3721149"/>
            <a:ext cx="2384870" cy="1838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Johorský průliv – Wikipedie">
            <a:extLst>
              <a:ext uri="{FF2B5EF4-FFF2-40B4-BE49-F238E27FC236}">
                <a16:creationId xmlns:a16="http://schemas.microsoft.com/office/drawing/2014/main" id="{25D37446-542F-43AA-B509-2D60098293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47" b="24264"/>
          <a:stretch/>
        </p:blipFill>
        <p:spPr bwMode="auto">
          <a:xfrm>
            <a:off x="7485035" y="1828800"/>
            <a:ext cx="2985780" cy="17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3E823E64-23D6-42A0-BD75-DF7203841A89}"/>
              </a:ext>
            </a:extLst>
          </p:cNvPr>
          <p:cNvSpPr txBox="1"/>
          <p:nvPr/>
        </p:nvSpPr>
        <p:spPr>
          <a:xfrm>
            <a:off x="10486900" y="2844732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(na obrázku je čarou</a:t>
            </a:r>
          </a:p>
          <a:p>
            <a:r>
              <a:rPr lang="cs-CZ" sz="1200" dirty="0"/>
              <a:t> znázorněn </a:t>
            </a:r>
            <a:r>
              <a:rPr lang="cs-CZ" sz="1200" dirty="0" err="1"/>
              <a:t>Johorský</a:t>
            </a:r>
            <a:endParaRPr lang="cs-CZ" sz="1200" dirty="0"/>
          </a:p>
          <a:p>
            <a:r>
              <a:rPr lang="cs-CZ" sz="1200" dirty="0"/>
              <a:t> průliv)</a:t>
            </a:r>
          </a:p>
        </p:txBody>
      </p:sp>
    </p:spTree>
    <p:extLst>
      <p:ext uri="{BB962C8B-B14F-4D97-AF65-F5344CB8AC3E}">
        <p14:creationId xmlns:p14="http://schemas.microsoft.com/office/powerpoint/2010/main" val="1259668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dirty="0"/>
              <a:t>SINGAPUR </a:t>
            </a:r>
            <a:r>
              <a:rPr lang="cs-CZ" sz="2800" dirty="0"/>
              <a:t>– </a:t>
            </a:r>
            <a:r>
              <a:rPr lang="cs-CZ" sz="2400" dirty="0"/>
              <a:t>MAPY SINGAPURU</a:t>
            </a:r>
            <a:endParaRPr lang="cs-CZ" dirty="0"/>
          </a:p>
        </p:txBody>
      </p:sp>
      <p:pic>
        <p:nvPicPr>
          <p:cNvPr id="9218" name="Picture 2" descr="Mapy světa na zeď - Mapy Singapur | Obrazy, Tapety | Posters.cz">
            <a:extLst>
              <a:ext uri="{FF2B5EF4-FFF2-40B4-BE49-F238E27FC236}">
                <a16:creationId xmlns:a16="http://schemas.microsoft.com/office/drawing/2014/main" id="{66FFAA80-F13E-41A0-9439-5213DB0852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8628" y="416458"/>
            <a:ext cx="3600400" cy="2750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Kde je Singapur + mapa + hlavní město - Beoriginals.cz">
            <a:extLst>
              <a:ext uri="{FF2B5EF4-FFF2-40B4-BE49-F238E27FC236}">
                <a16:creationId xmlns:a16="http://schemas.microsoft.com/office/drawing/2014/main" id="{122D52A7-708D-4F53-9C64-1828912A25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092" y="1936959"/>
            <a:ext cx="3425165" cy="2067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>
            <a:extLst>
              <a:ext uri="{FF2B5EF4-FFF2-40B4-BE49-F238E27FC236}">
                <a16:creationId xmlns:a16="http://schemas.microsoft.com/office/drawing/2014/main" id="{A66BCA6A-64BF-4353-9493-6AF0F88F1D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215" y="4204523"/>
            <a:ext cx="4608512" cy="2496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B88786CE-4C04-4125-A906-6DF1FF4809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42484" y="3330128"/>
            <a:ext cx="5257213" cy="3717032"/>
          </a:xfrm>
          <a:prstGeom prst="rect">
            <a:avLst/>
          </a:prstGeom>
        </p:spPr>
      </p:pic>
      <p:pic>
        <p:nvPicPr>
          <p:cNvPr id="9226" name="Picture 10" descr="Singapur – Wikipedie">
            <a:extLst>
              <a:ext uri="{FF2B5EF4-FFF2-40B4-BE49-F238E27FC236}">
                <a16:creationId xmlns:a16="http://schemas.microsoft.com/office/drawing/2014/main" id="{0BB27707-B531-40BF-93B4-F915E6CF7A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81" y="1724210"/>
            <a:ext cx="2234676" cy="2234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8632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ED4145-9A5B-432B-BF5C-F545B28D2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ZAJÍMAVOSTI: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9C27468-2217-448D-A6AB-1598A3114E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24885" y="1828801"/>
            <a:ext cx="5586151" cy="4351337"/>
          </a:xfrm>
        </p:spPr>
        <p:txBody>
          <a:bodyPr>
            <a:normAutofit lnSpcReduction="10000"/>
          </a:bodyPr>
          <a:lstStyle/>
          <a:p>
            <a:r>
              <a:rPr lang="cs-CZ" dirty="0"/>
              <a:t>Je to jedna z nejmenších zemí na světě</a:t>
            </a:r>
          </a:p>
          <a:p>
            <a:r>
              <a:rPr lang="cs-CZ" dirty="0"/>
              <a:t>Patří mezi 3 existující městské státy (dále Monako, Vatikán)</a:t>
            </a:r>
          </a:p>
          <a:p>
            <a:r>
              <a:rPr lang="cs-CZ" dirty="0"/>
              <a:t>Má velice mnoho zajímavých památek a míst k probádání</a:t>
            </a:r>
          </a:p>
          <a:p>
            <a:r>
              <a:rPr lang="cs-CZ" dirty="0"/>
              <a:t>Nemůže se zde plivat na zem, žvýkat žvýkačku na veřejnosti, nebo je tu častá pokuta za nespláchnutí veřejných toalet</a:t>
            </a:r>
          </a:p>
          <a:p>
            <a:r>
              <a:rPr lang="cs-CZ" dirty="0"/>
              <a:t>Singapur rozšiřuje svá území pomocí navážení písku do moře</a:t>
            </a:r>
          </a:p>
          <a:p>
            <a:r>
              <a:rPr lang="cs-CZ" dirty="0"/>
              <a:t>Je to nejméně zkorumpovaná země na světě</a:t>
            </a:r>
          </a:p>
          <a:p>
            <a:r>
              <a:rPr lang="cs-CZ" dirty="0"/>
              <a:t>Mezi svátky zde patří i Mezinárodní den sázení stromů</a:t>
            </a:r>
          </a:p>
        </p:txBody>
      </p:sp>
      <p:pic>
        <p:nvPicPr>
          <p:cNvPr id="10244" name="Picture 4" descr="Singapur: Prosperující stát, kde se nesmí žvýkat ani kouřit">
            <a:extLst>
              <a:ext uri="{FF2B5EF4-FFF2-40B4-BE49-F238E27FC236}">
                <a16:creationId xmlns:a16="http://schemas.microsoft.com/office/drawing/2014/main" id="{02CFF483-09F8-4F3E-B9AB-2F016BE6D1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6297" y="2118596"/>
            <a:ext cx="2819255" cy="188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Zahrada budoucnosti - Singapur - SIMONA HEJLOVÁ | STYLEnew.cz">
            <a:extLst>
              <a:ext uri="{FF2B5EF4-FFF2-40B4-BE49-F238E27FC236}">
                <a16:creationId xmlns:a16="http://schemas.microsoft.com/office/drawing/2014/main" id="{8D429851-2E0B-45E9-9387-320E09F6B7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16" t="10214" r="6679" b="7139"/>
          <a:stretch/>
        </p:blipFill>
        <p:spPr bwMode="auto">
          <a:xfrm>
            <a:off x="280465" y="1729197"/>
            <a:ext cx="2818972" cy="188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Obnova lesů zrychluje, letos se zalesní největší plocha v historii |  EnergoZrouti.cz">
            <a:extLst>
              <a:ext uri="{FF2B5EF4-FFF2-40B4-BE49-F238E27FC236}">
                <a16:creationId xmlns:a16="http://schemas.microsoft.com/office/drawing/2014/main" id="{FA087FFD-BF31-4FAC-B66C-2F10962102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6297" y="4187514"/>
            <a:ext cx="2827643" cy="1885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3600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dirty="0"/>
              <a:t>TCHAJ – WAN</a:t>
            </a:r>
            <a:r>
              <a:rPr lang="cs-CZ" sz="2400" dirty="0"/>
              <a:t> – ZÁKLADNÍ ÚDAJE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261543" y="1828801"/>
            <a:ext cx="5912989" cy="4351337"/>
          </a:xfrm>
        </p:spPr>
        <p:txBody>
          <a:bodyPr rtlCol="0">
            <a:normAutofit fontScale="92500" lnSpcReduction="20000"/>
          </a:bodyPr>
          <a:lstStyle/>
          <a:p>
            <a:pPr rtl="0"/>
            <a:r>
              <a:rPr lang="cs-CZ" dirty="0"/>
              <a:t>Hl. město: </a:t>
            </a:r>
            <a:r>
              <a:rPr lang="cs-CZ" dirty="0" err="1"/>
              <a:t>Tchaj-pej</a:t>
            </a:r>
            <a:endParaRPr lang="cs-CZ" dirty="0"/>
          </a:p>
          <a:p>
            <a:pPr rtl="0"/>
            <a:r>
              <a:rPr lang="cs-CZ" dirty="0"/>
              <a:t>Rozloha: 35 980 km</a:t>
            </a:r>
            <a:r>
              <a:rPr lang="cs-CZ" baseline="30000" dirty="0"/>
              <a:t>2</a:t>
            </a:r>
          </a:p>
          <a:p>
            <a:pPr rtl="0"/>
            <a:r>
              <a:rPr lang="cs-CZ" dirty="0"/>
              <a:t>Počet obyvatel: 23 500 000 (2017)</a:t>
            </a:r>
          </a:p>
          <a:p>
            <a:pPr rtl="0"/>
            <a:r>
              <a:rPr lang="cs-CZ" dirty="0"/>
              <a:t>Hustota zalidnění: 636 ob./ km</a:t>
            </a:r>
            <a:r>
              <a:rPr lang="cs-CZ" baseline="30000" dirty="0"/>
              <a:t>2</a:t>
            </a:r>
            <a:r>
              <a:rPr lang="cs-CZ" dirty="0"/>
              <a:t> </a:t>
            </a:r>
          </a:p>
          <a:p>
            <a:pPr rtl="0"/>
            <a:r>
              <a:rPr lang="cs-CZ" dirty="0"/>
              <a:t>Jazyk: čínština (úřední), </a:t>
            </a:r>
            <a:r>
              <a:rPr lang="cs-CZ" dirty="0" err="1"/>
              <a:t>tchajwanština</a:t>
            </a:r>
            <a:r>
              <a:rPr lang="cs-CZ" dirty="0"/>
              <a:t>, </a:t>
            </a:r>
            <a:r>
              <a:rPr lang="cs-CZ" dirty="0" err="1"/>
              <a:t>hakka</a:t>
            </a:r>
            <a:endParaRPr lang="cs-CZ" dirty="0"/>
          </a:p>
          <a:p>
            <a:pPr rtl="0"/>
            <a:r>
              <a:rPr lang="cs-CZ" dirty="0"/>
              <a:t>Náboženství: taoismus, buddhismus</a:t>
            </a:r>
          </a:p>
          <a:p>
            <a:pPr rtl="0"/>
            <a:r>
              <a:rPr lang="cs-CZ" dirty="0"/>
              <a:t>Státní zřízení – republika</a:t>
            </a:r>
          </a:p>
          <a:p>
            <a:r>
              <a:rPr lang="cs-CZ" dirty="0"/>
              <a:t>Prezident –  Laj </a:t>
            </a:r>
            <a:r>
              <a:rPr lang="cs-CZ" dirty="0" err="1"/>
              <a:t>Čching-te</a:t>
            </a:r>
            <a:endParaRPr lang="cs-CZ" dirty="0"/>
          </a:p>
          <a:p>
            <a:pPr rtl="0"/>
            <a:r>
              <a:rPr lang="cs-CZ" dirty="0"/>
              <a:t>Vznik – 1. ledna 1912 (svržení </a:t>
            </a:r>
          </a:p>
          <a:p>
            <a:pPr marL="0" indent="0" rtl="0">
              <a:buNone/>
            </a:pPr>
            <a:r>
              <a:rPr lang="cs-CZ" dirty="0"/>
              <a:t>                 dynastie </a:t>
            </a:r>
            <a:r>
              <a:rPr lang="cs-CZ" dirty="0" err="1"/>
              <a:t>Čching</a:t>
            </a:r>
            <a:r>
              <a:rPr lang="cs-CZ" dirty="0"/>
              <a:t>)</a:t>
            </a:r>
          </a:p>
          <a:p>
            <a:pPr rtl="0"/>
            <a:r>
              <a:rPr lang="cs-CZ" dirty="0"/>
              <a:t>Měna: nový tchajwanský dolar</a:t>
            </a:r>
          </a:p>
        </p:txBody>
      </p:sp>
      <p:pic>
        <p:nvPicPr>
          <p:cNvPr id="13314" name="Picture 2" descr="Muzeum bankovek - detail bankovky Nový tchajwanský dolar 100 | Peníze.cz">
            <a:extLst>
              <a:ext uri="{FF2B5EF4-FFF2-40B4-BE49-F238E27FC236}">
                <a16:creationId xmlns:a16="http://schemas.microsoft.com/office/drawing/2014/main" id="{5BFB4BFA-7710-4CAA-91C6-77D37FA314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3233" y="4863570"/>
            <a:ext cx="4102597" cy="1659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Vlajka Tchaj-wanu | Statnivlajky.cz">
            <a:extLst>
              <a:ext uri="{FF2B5EF4-FFF2-40B4-BE49-F238E27FC236}">
                <a16:creationId xmlns:a16="http://schemas.microsoft.com/office/drawing/2014/main" id="{859C7954-0637-4205-B9C1-EE4B40D291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4692" y="188640"/>
            <a:ext cx="3234267" cy="2156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Tchaj-wan nechce jádro | Hospodářské noviny (HN.cz)">
            <a:extLst>
              <a:ext uri="{FF2B5EF4-FFF2-40B4-BE49-F238E27FC236}">
                <a16:creationId xmlns:a16="http://schemas.microsoft.com/office/drawing/2014/main" id="{3899F8BF-33B6-4E96-99C1-F50D3EA7C8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5110" y="2749820"/>
            <a:ext cx="3024629" cy="1701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délník 1"/>
          <p:cNvSpPr/>
          <p:nvPr/>
        </p:nvSpPr>
        <p:spPr>
          <a:xfrm>
            <a:off x="477788" y="6591060"/>
            <a:ext cx="5328592" cy="307777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cs-CZ" sz="1400" dirty="0">
                <a:hlinkClick r:id="rId6"/>
              </a:rPr>
              <a:t>https://www.youtube.com/watch?v=5LMt3ptVia0</a:t>
            </a:r>
            <a:r>
              <a:rPr lang="cs-CZ" sz="1400" dirty="0"/>
              <a:t>  5.30 min.</a:t>
            </a:r>
          </a:p>
        </p:txBody>
      </p:sp>
      <p:pic>
        <p:nvPicPr>
          <p:cNvPr id="2050" name="Picture 2" descr="https://upload.wikimedia.org/wikipedia/commons/thumb/9/9c/%E8%B3%B4%E6%B8%85%E5%BE%B7%E7%B8%BD%E7%B5%B1_1.jpg/250px-%E8%B3%B4%E6%B8%85%E5%BE%B7%E7%B8%BD%E7%B5%B1_1.jpg">
            <a:extLst>
              <a:ext uri="{FF2B5EF4-FFF2-40B4-BE49-F238E27FC236}">
                <a16:creationId xmlns:a16="http://schemas.microsoft.com/office/drawing/2014/main" id="{45A1C721-3EBA-4040-89D8-C8B465FB21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8828" y="2545119"/>
            <a:ext cx="1779973" cy="2531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EE5A4F49-4BB2-4A33-9A30-6EF0EF1B4F88}"/>
              </a:ext>
            </a:extLst>
          </p:cNvPr>
          <p:cNvSpPr/>
          <p:nvPr/>
        </p:nvSpPr>
        <p:spPr>
          <a:xfrm>
            <a:off x="9409382" y="5539250"/>
            <a:ext cx="2638864" cy="307777"/>
          </a:xfrm>
          <a:prstGeom prst="rect">
            <a:avLst/>
          </a:prstGeom>
          <a:solidFill>
            <a:srgbClr val="FFFF00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cs-CZ" sz="1400" dirty="0"/>
              <a:t>8. </a:t>
            </a:r>
            <a:r>
              <a:rPr lang="cs-CZ" sz="1400" dirty="0">
                <a:hlinkClick r:id="rId8" tooltip="Prezident Čínské republiky"/>
              </a:rPr>
              <a:t>prezident Čínské republiky</a:t>
            </a:r>
            <a:endParaRPr lang="cs-CZ" sz="1400" dirty="0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F01E7EC2-51FA-40C3-99ED-32D3454331FB}"/>
              </a:ext>
            </a:extLst>
          </p:cNvPr>
          <p:cNvSpPr/>
          <p:nvPr/>
        </p:nvSpPr>
        <p:spPr>
          <a:xfrm>
            <a:off x="9914328" y="5105955"/>
            <a:ext cx="1628972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cs-CZ" dirty="0"/>
              <a:t>Laj </a:t>
            </a:r>
            <a:r>
              <a:rPr lang="cs-CZ" dirty="0" err="1"/>
              <a:t>Čching-te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43856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261543" y="32006"/>
            <a:ext cx="10521501" cy="1325562"/>
          </a:xfrm>
        </p:spPr>
        <p:txBody>
          <a:bodyPr rtlCol="0">
            <a:normAutofit/>
          </a:bodyPr>
          <a:lstStyle/>
          <a:p>
            <a:r>
              <a:rPr lang="cs-CZ" sz="3600" dirty="0"/>
              <a:t>GEOGRAFIE, PRŮMYSL, HOSPODÁŘSTVÍ</a:t>
            </a:r>
          </a:p>
        </p:txBody>
      </p:sp>
      <p:sp>
        <p:nvSpPr>
          <p:cNvPr id="8" name="Zástupný obsah 7">
            <a:extLst>
              <a:ext uri="{FF2B5EF4-FFF2-40B4-BE49-F238E27FC236}">
                <a16:creationId xmlns:a16="http://schemas.microsoft.com/office/drawing/2014/main" id="{4265E84E-BE71-480E-A5BC-BC4774B22E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1543" y="1828801"/>
            <a:ext cx="6273029" cy="4351337"/>
          </a:xfrm>
        </p:spPr>
        <p:txBody>
          <a:bodyPr>
            <a:normAutofit/>
          </a:bodyPr>
          <a:lstStyle/>
          <a:p>
            <a:r>
              <a:rPr lang="cs-CZ" dirty="0"/>
              <a:t>Leží u jihovýchodního pobřeží Číny, severně od Filipín a jihozápadně od Japonska</a:t>
            </a:r>
          </a:p>
          <a:p>
            <a:r>
              <a:rPr lang="cs-CZ" dirty="0"/>
              <a:t>Ve středu a na východu </a:t>
            </a:r>
            <a:r>
              <a:rPr lang="cs-CZ" dirty="0" err="1"/>
              <a:t>Tchaj</a:t>
            </a:r>
            <a:r>
              <a:rPr lang="cs-CZ" dirty="0"/>
              <a:t>- </a:t>
            </a:r>
            <a:r>
              <a:rPr lang="cs-CZ" dirty="0" err="1"/>
              <a:t>wanu</a:t>
            </a:r>
            <a:r>
              <a:rPr lang="cs-CZ" dirty="0"/>
              <a:t> se vyskytují převážně vrchoviny</a:t>
            </a:r>
          </a:p>
          <a:p>
            <a:r>
              <a:rPr lang="cs-CZ" dirty="0"/>
              <a:t>Nejvyšší horou je </a:t>
            </a:r>
            <a:r>
              <a:rPr lang="cs-CZ" dirty="0" err="1"/>
              <a:t>Yu</a:t>
            </a:r>
            <a:r>
              <a:rPr lang="cs-CZ" dirty="0"/>
              <a:t> </a:t>
            </a:r>
            <a:r>
              <a:rPr lang="cs-CZ" dirty="0" err="1"/>
              <a:t>Shan</a:t>
            </a:r>
            <a:r>
              <a:rPr lang="cs-CZ" dirty="0"/>
              <a:t> ve stejnojmenném národním parku</a:t>
            </a:r>
          </a:p>
          <a:p>
            <a:r>
              <a:rPr lang="cs-CZ" dirty="0"/>
              <a:t>4. nejvyšší ostrov na světě</a:t>
            </a:r>
          </a:p>
          <a:p>
            <a:r>
              <a:rPr lang="cs-CZ" dirty="0"/>
              <a:t>Devět národních parků: NP </a:t>
            </a:r>
            <a:r>
              <a:rPr lang="cs-CZ" dirty="0" err="1"/>
              <a:t>Kenting</a:t>
            </a:r>
            <a:r>
              <a:rPr lang="cs-CZ" dirty="0"/>
              <a:t>, NP </a:t>
            </a:r>
            <a:r>
              <a:rPr lang="cs-CZ" dirty="0" err="1"/>
              <a:t>Yu</a:t>
            </a:r>
            <a:r>
              <a:rPr lang="cs-CZ" dirty="0"/>
              <a:t> </a:t>
            </a:r>
            <a:r>
              <a:rPr lang="cs-CZ" dirty="0" err="1"/>
              <a:t>Shan</a:t>
            </a:r>
            <a:r>
              <a:rPr lang="cs-CZ" dirty="0"/>
              <a:t>, NP Jang-min-</a:t>
            </a:r>
            <a:r>
              <a:rPr lang="cs-CZ" dirty="0" err="1"/>
              <a:t>šan</a:t>
            </a:r>
            <a:r>
              <a:rPr lang="cs-CZ" dirty="0"/>
              <a:t>, NP </a:t>
            </a:r>
            <a:r>
              <a:rPr lang="cs-CZ" dirty="0" err="1"/>
              <a:t>Taroko</a:t>
            </a:r>
            <a:r>
              <a:rPr lang="cs-CZ" dirty="0"/>
              <a:t>, NP </a:t>
            </a:r>
            <a:r>
              <a:rPr lang="cs-CZ" dirty="0" err="1"/>
              <a:t>Šej-pch</a:t>
            </a:r>
            <a:r>
              <a:rPr lang="cs-CZ" dirty="0"/>
              <a:t>, NP </a:t>
            </a:r>
            <a:r>
              <a:rPr lang="cs-CZ" dirty="0" err="1"/>
              <a:t>Kinmen</a:t>
            </a:r>
            <a:r>
              <a:rPr lang="cs-CZ" dirty="0"/>
              <a:t>, NP atol Tung-</a:t>
            </a:r>
            <a:r>
              <a:rPr lang="cs-CZ" dirty="0" err="1"/>
              <a:t>ša</a:t>
            </a:r>
            <a:r>
              <a:rPr lang="cs-CZ" dirty="0"/>
              <a:t>, NP </a:t>
            </a:r>
            <a:r>
              <a:rPr lang="cs-CZ" dirty="0" err="1"/>
              <a:t>Tchaj-ťiang</a:t>
            </a:r>
            <a:r>
              <a:rPr lang="cs-CZ" dirty="0"/>
              <a:t>, NP Jižní </a:t>
            </a:r>
            <a:r>
              <a:rPr lang="cs-CZ" dirty="0" err="1"/>
              <a:t>Pcheng-chu</a:t>
            </a:r>
            <a:endParaRPr lang="cs-CZ" dirty="0"/>
          </a:p>
          <a:p>
            <a:r>
              <a:rPr lang="cs-CZ" dirty="0"/>
              <a:t>Od pevniny Tchaj-wan odděluje 160 km široký tchajwanský průliv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15363" name="Picture 3" descr="Téma Tchajwanský průliv — ČT24 — Česká televize">
            <a:extLst>
              <a:ext uri="{FF2B5EF4-FFF2-40B4-BE49-F238E27FC236}">
                <a16:creationId xmlns:a16="http://schemas.microsoft.com/office/drawing/2014/main" id="{65BF82FE-8E65-4EA3-A6F4-08286FBB63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5651" y="4428907"/>
            <a:ext cx="2849071" cy="188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EA059091-FAC5-46FD-9DEE-3D694ED29CEE}"/>
              </a:ext>
            </a:extLst>
          </p:cNvPr>
          <p:cNvSpPr txBox="1"/>
          <p:nvPr/>
        </p:nvSpPr>
        <p:spPr>
          <a:xfrm>
            <a:off x="7988679" y="6244789"/>
            <a:ext cx="23860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Tchajwanský průliv</a:t>
            </a:r>
          </a:p>
        </p:txBody>
      </p:sp>
      <p:pic>
        <p:nvPicPr>
          <p:cNvPr id="15369" name="Picture 9" descr="Jü-šan – Wikipedie">
            <a:extLst>
              <a:ext uri="{FF2B5EF4-FFF2-40B4-BE49-F238E27FC236}">
                <a16:creationId xmlns:a16="http://schemas.microsoft.com/office/drawing/2014/main" id="{28D11333-EA2F-4273-991E-3954C48C15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8310" y="1596750"/>
            <a:ext cx="3084891" cy="2319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211D6B40-806A-4BE8-8C97-DFF678E26C0C}"/>
              </a:ext>
            </a:extLst>
          </p:cNvPr>
          <p:cNvSpPr txBox="1"/>
          <p:nvPr/>
        </p:nvSpPr>
        <p:spPr>
          <a:xfrm>
            <a:off x="10733201" y="3516793"/>
            <a:ext cx="13418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err="1"/>
              <a:t>Yu</a:t>
            </a:r>
            <a:r>
              <a:rPr lang="cs-CZ" sz="1400" dirty="0"/>
              <a:t> </a:t>
            </a:r>
            <a:r>
              <a:rPr lang="cs-CZ" sz="1400" dirty="0" err="1"/>
              <a:t>Shan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2619974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dirty="0"/>
              <a:t>TCHAJ – WAN </a:t>
            </a:r>
            <a:r>
              <a:rPr lang="cs-CZ" sz="2400" dirty="0"/>
              <a:t>– MAPY TCHAJ - WANU</a:t>
            </a:r>
            <a:endParaRPr lang="cs-CZ" dirty="0"/>
          </a:p>
        </p:txBody>
      </p:sp>
      <p:pic>
        <p:nvPicPr>
          <p:cNvPr id="14338" name="Picture 2" descr="Tchaj-wan: Čína uprostřed oceánu | 100+1 zahraniční zajímavost">
            <a:extLst>
              <a:ext uri="{FF2B5EF4-FFF2-40B4-BE49-F238E27FC236}">
                <a16:creationId xmlns:a16="http://schemas.microsoft.com/office/drawing/2014/main" id="{31A802CF-E433-46A9-9AA9-19B4A01C02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115" y="1728536"/>
            <a:ext cx="3483345" cy="270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Tchaj-wan (provincie) – Wikipedie">
            <a:extLst>
              <a:ext uri="{FF2B5EF4-FFF2-40B4-BE49-F238E27FC236}">
                <a16:creationId xmlns:a16="http://schemas.microsoft.com/office/drawing/2014/main" id="{261E6223-7B97-4B3E-ABD8-C38CD92D16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6780" y="599986"/>
            <a:ext cx="2492604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Tchaj-wan district mapa - mapa Tchaj-wan district (Východní Asie - Asie)">
            <a:extLst>
              <a:ext uri="{FF2B5EF4-FFF2-40B4-BE49-F238E27FC236}">
                <a16:creationId xmlns:a16="http://schemas.microsoft.com/office/drawing/2014/main" id="{01EA25A8-F08D-4A14-9154-4BEFB965A0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6220" y="2578940"/>
            <a:ext cx="2632898" cy="371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D1E7EB50-C66F-4CBF-8884-96F29AC66C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0568" y="4581128"/>
            <a:ext cx="2060848" cy="2060848"/>
          </a:xfrm>
          <a:prstGeom prst="rect">
            <a:avLst/>
          </a:prstGeom>
        </p:spPr>
      </p:pic>
      <p:pic>
        <p:nvPicPr>
          <p:cNvPr id="14346" name="Picture 10" descr="Tchaj-wan řeky mapa - mapa Tchaj-wan řeky (Východní Asie - Asie)">
            <a:extLst>
              <a:ext uri="{FF2B5EF4-FFF2-40B4-BE49-F238E27FC236}">
                <a16:creationId xmlns:a16="http://schemas.microsoft.com/office/drawing/2014/main" id="{A24C199E-0F33-4BF2-B7DE-C0E176115D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4179" y="1799995"/>
            <a:ext cx="1919486" cy="2637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8" name="Picture 12" descr="Maps of Taiwan">
            <a:extLst>
              <a:ext uri="{FF2B5EF4-FFF2-40B4-BE49-F238E27FC236}">
                <a16:creationId xmlns:a16="http://schemas.microsoft.com/office/drawing/2014/main" id="{A174EE7E-E7FA-4ADD-B818-448AD8A2FC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6780" y="3854779"/>
            <a:ext cx="2069674" cy="2637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0" name="Picture 14" descr="Tchaj-wan cestovní mapa - Tchaj-wan cestovní průvodce, mapa (Východní Asie  - Asie)">
            <a:extLst>
              <a:ext uri="{FF2B5EF4-FFF2-40B4-BE49-F238E27FC236}">
                <a16:creationId xmlns:a16="http://schemas.microsoft.com/office/drawing/2014/main" id="{9376715D-090D-4627-9F87-4204BB114B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1892" y="4581128"/>
            <a:ext cx="1224059" cy="172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5577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dirty="0"/>
              <a:t>ZAJÍMAVOSTI: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6124885" y="1828801"/>
            <a:ext cx="5514143" cy="4663439"/>
          </a:xfrm>
        </p:spPr>
        <p:txBody>
          <a:bodyPr rtlCol="0">
            <a:normAutofit/>
          </a:bodyPr>
          <a:lstStyle/>
          <a:p>
            <a:pPr rtl="0"/>
            <a:r>
              <a:rPr lang="cs-CZ" dirty="0"/>
              <a:t>Tchaj-wan se může pochlubit největší sbírkou čínského umění na světě</a:t>
            </a:r>
          </a:p>
          <a:p>
            <a:pPr rtl="0"/>
            <a:r>
              <a:rPr lang="cs-CZ" dirty="0"/>
              <a:t>Tchaj-wan každoročně zažívá přes 1000 očekávaných a 17 tis. neočekávaných zemětřesení</a:t>
            </a:r>
          </a:p>
          <a:p>
            <a:pPr rtl="0"/>
            <a:r>
              <a:rPr lang="cs-CZ" dirty="0"/>
              <a:t>Nejnebezpečnější tajfun zasáhl zemi v roce 2009, Tajfun Kiko zabil 673 lidí</a:t>
            </a:r>
          </a:p>
          <a:p>
            <a:pPr rtl="0"/>
            <a:r>
              <a:rPr lang="cs-CZ" dirty="0"/>
              <a:t>Objet celý Taiwan trvá 8 hodin</a:t>
            </a:r>
          </a:p>
          <a:p>
            <a:pPr rtl="0"/>
            <a:r>
              <a:rPr lang="cs-CZ" dirty="0"/>
              <a:t>Taiwan je část Číny, přestože ho Čína považuje za vlastní “padlou provincii“</a:t>
            </a:r>
          </a:p>
          <a:p>
            <a:pPr rtl="0"/>
            <a:r>
              <a:rPr lang="cs-CZ" dirty="0"/>
              <a:t>Symbol země je černý medvěd ušatý</a:t>
            </a:r>
          </a:p>
          <a:p>
            <a:pPr rtl="0"/>
            <a:r>
              <a:rPr lang="cs-CZ" dirty="0"/>
              <a:t> Má značně znečištěné ovzduší</a:t>
            </a:r>
          </a:p>
          <a:p>
            <a:pPr rtl="0"/>
            <a:endParaRPr lang="cs-CZ" dirty="0"/>
          </a:p>
          <a:p>
            <a:pPr rtl="0"/>
            <a:endParaRPr lang="cs-CZ" dirty="0"/>
          </a:p>
        </p:txBody>
      </p:sp>
      <p:pic>
        <p:nvPicPr>
          <p:cNvPr id="16386" name="Picture 2" descr="Při zemětřesení na Tchaj-wanu se částečně zřítily dva hotely. Mezi stovkami  zraněných jsou i Češi | iROZHLAS - spolehlivé zprávy">
            <a:extLst>
              <a:ext uri="{FF2B5EF4-FFF2-40B4-BE49-F238E27FC236}">
                <a16:creationId xmlns:a16="http://schemas.microsoft.com/office/drawing/2014/main" id="{B6EAA0DB-DCFD-44B4-90F5-2ED4F13EA9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0044" y="1828801"/>
            <a:ext cx="2813896" cy="1876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Pátrání po yettim: Záhada vyřešena. Nebo ne? | Ábíčko.cz">
            <a:extLst>
              <a:ext uri="{FF2B5EF4-FFF2-40B4-BE49-F238E27FC236}">
                <a16:creationId xmlns:a16="http://schemas.microsoft.com/office/drawing/2014/main" id="{75163923-8392-49C0-8591-434AE301E2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48" y="4160520"/>
            <a:ext cx="2813896" cy="2138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Přírodní krásy Tchaj-wanu — Česká televize">
            <a:extLst>
              <a:ext uri="{FF2B5EF4-FFF2-40B4-BE49-F238E27FC236}">
                <a16:creationId xmlns:a16="http://schemas.microsoft.com/office/drawing/2014/main" id="{A83DA518-3F7D-4597-B0DB-70DEDAF0A9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1072" y="4160521"/>
            <a:ext cx="2351266" cy="157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2" name="Picture 8" descr="Taiwan - informace o destinaci | CK Livingstone">
            <a:extLst>
              <a:ext uri="{FF2B5EF4-FFF2-40B4-BE49-F238E27FC236}">
                <a16:creationId xmlns:a16="http://schemas.microsoft.com/office/drawing/2014/main" id="{9AE6002E-BD0D-43A0-8DF9-053761DF28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640" y="2311109"/>
            <a:ext cx="2422004" cy="1362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678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816DE545-EAD4-4028-A4BA-8BA5EE9551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5249" y="4041068"/>
            <a:ext cx="3868643" cy="2492896"/>
          </a:xfrm>
          <a:prstGeom prst="rect">
            <a:avLst/>
          </a:prstGeom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dirty="0"/>
              <a:t>ASIJŠTÍ TYGŘI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sz="half" idx="1"/>
          </p:nvPr>
        </p:nvSpPr>
        <p:spPr>
          <a:xfrm>
            <a:off x="1261543" y="1844824"/>
            <a:ext cx="7137125" cy="4392488"/>
          </a:xfrm>
        </p:spPr>
        <p:txBody>
          <a:bodyPr rtlCol="0">
            <a:normAutofit/>
          </a:bodyPr>
          <a:lstStyle/>
          <a:p>
            <a:pPr rtl="0"/>
            <a:r>
              <a:rPr lang="cs-CZ" dirty="0"/>
              <a:t>Jiný název -  Asijští draci</a:t>
            </a:r>
          </a:p>
          <a:p>
            <a:pPr rtl="0"/>
            <a:r>
              <a:rPr lang="cs-CZ" dirty="0"/>
              <a:t>Jsou to čtyři nově industrializované země s rychlým hospodářským vývojem</a:t>
            </a:r>
          </a:p>
          <a:p>
            <a:pPr rtl="0"/>
            <a:r>
              <a:rPr lang="cs-CZ" dirty="0"/>
              <a:t>Země 1. vlny : Jižní Korea, Hong Kong, Singapur, Tchaj-wan</a:t>
            </a:r>
          </a:p>
          <a:p>
            <a:pPr rtl="0"/>
            <a:r>
              <a:rPr lang="cs-CZ" dirty="0"/>
              <a:t>Ekonomický úspěch asijských tygrů inspiroval další řadu asijských zemí, např. Malajsie, Indonésie, Filipíny…</a:t>
            </a:r>
          </a:p>
          <a:p>
            <a:pPr rtl="0"/>
            <a:r>
              <a:rPr lang="cs-CZ" dirty="0"/>
              <a:t>Ekonomický tygr = stát s nadprůměrně rostoucí ekonomikou</a:t>
            </a:r>
          </a:p>
          <a:p>
            <a:pPr rtl="0"/>
            <a:r>
              <a:rPr lang="cs-CZ" dirty="0"/>
              <a:t>Země 2. vlny : Thajsko, Indonésie, Malajsie, Filipíny</a:t>
            </a:r>
          </a:p>
          <a:p>
            <a:pPr rtl="0"/>
            <a:r>
              <a:rPr lang="cs-CZ" dirty="0"/>
              <a:t>Země 3. vlny: Vietnam, Laos, Čína, Kambodža, Pákistán, Indie</a:t>
            </a:r>
          </a:p>
          <a:p>
            <a:pPr rtl="0"/>
            <a:r>
              <a:rPr lang="cs-CZ" dirty="0"/>
              <a:t>Pro tyto ekonomiky je jedinečný trvalý rychlý růst a vysoká úroveň rovného rozdělování příjmů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E1E1753-4695-4AFC-A533-97A7D94FDC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0636" y="0"/>
            <a:ext cx="2671564" cy="423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BC61F011-03F9-4B30-BDC1-A1AAB7B5F2FD}"/>
              </a:ext>
            </a:extLst>
          </p:cNvPr>
          <p:cNvSpPr txBox="1"/>
          <p:nvPr/>
        </p:nvSpPr>
        <p:spPr>
          <a:xfrm>
            <a:off x="8285249" y="6533964"/>
            <a:ext cx="38686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Přehled DPH v porovnání s USA </a:t>
            </a:r>
          </a:p>
        </p:txBody>
      </p:sp>
      <p:pic>
        <p:nvPicPr>
          <p:cNvPr id="1030" name="Picture 6" descr="asijský tygr – Seznam.cz">
            <a:extLst>
              <a:ext uri="{FF2B5EF4-FFF2-40B4-BE49-F238E27FC236}">
                <a16:creationId xmlns:a16="http://schemas.microsoft.com/office/drawing/2014/main" id="{1D02CEEC-AF14-405E-8CC3-6E079E507F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2594" y="144840"/>
            <a:ext cx="2016417" cy="1988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sia Tenggara - Wikipedia bahasa Indonesia, ensiklopedia bebas">
            <a:extLst>
              <a:ext uri="{FF2B5EF4-FFF2-40B4-BE49-F238E27FC236}">
                <a16:creationId xmlns:a16="http://schemas.microsoft.com/office/drawing/2014/main" id="{AE70EB1F-F281-4DBD-AF91-9B6D08A072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6034" y="1199832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2260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9C3AE9-FFBA-45FC-A298-800E0BE53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Zdroje: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FEA51C1-8720-429C-9778-D94A65E5FB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543" y="1828801"/>
            <a:ext cx="8593122" cy="4768551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cs-CZ" sz="1200" dirty="0"/>
              <a:t>       </a:t>
            </a:r>
          </a:p>
          <a:p>
            <a:pPr marL="45720" indent="0">
              <a:buNone/>
            </a:pPr>
            <a:r>
              <a:rPr lang="cs-CZ" sz="1200" dirty="0"/>
              <a:t> </a:t>
            </a:r>
            <a:r>
              <a:rPr lang="cs-CZ" sz="1200" dirty="0">
                <a:hlinkClick r:id="rId2"/>
              </a:rPr>
              <a:t>https://cs.wikipedia.org/wiki/Asij%C5%A1t%C3%AD_tyg%C5%99i</a:t>
            </a:r>
            <a:endParaRPr lang="cs-CZ" sz="1200" dirty="0"/>
          </a:p>
          <a:p>
            <a:pPr marL="45720" indent="0">
              <a:buNone/>
            </a:pPr>
            <a:r>
              <a:rPr lang="cs-CZ" sz="1200" dirty="0"/>
              <a:t>                </a:t>
            </a:r>
            <a:r>
              <a:rPr lang="cs-CZ" sz="1200" dirty="0">
                <a:hlinkClick r:id="rId3"/>
              </a:rPr>
              <a:t>https://studijni-svet.cz/asijsti-tygri/</a:t>
            </a:r>
            <a:endParaRPr lang="cs-CZ" sz="1200" dirty="0"/>
          </a:p>
          <a:p>
            <a:pPr marL="45720" indent="0">
              <a:buNone/>
            </a:pPr>
            <a:r>
              <a:rPr lang="cs-CZ" sz="1200" dirty="0"/>
              <a:t>                </a:t>
            </a:r>
            <a:r>
              <a:rPr lang="cs-CZ" sz="1200" dirty="0">
                <a:hlinkClick r:id="rId4"/>
              </a:rPr>
              <a:t>https://old.zsdobrichovice.cz/programy/zemepis/referaty/jiznikorea.htm</a:t>
            </a:r>
            <a:endParaRPr lang="cs-CZ" sz="1200" dirty="0"/>
          </a:p>
          <a:p>
            <a:pPr marL="45720" indent="0">
              <a:buNone/>
            </a:pPr>
            <a:r>
              <a:rPr lang="cs-CZ" sz="1200" dirty="0"/>
              <a:t>                </a:t>
            </a:r>
            <a:r>
              <a:rPr lang="cs-CZ" sz="1200" dirty="0">
                <a:hlinkClick r:id="rId5"/>
              </a:rPr>
              <a:t>https://cs.wikipedia.org/wiki/Hongkong#Geografie</a:t>
            </a:r>
            <a:endParaRPr lang="cs-CZ" sz="1200" dirty="0"/>
          </a:p>
          <a:p>
            <a:pPr marL="45720" indent="0">
              <a:buNone/>
            </a:pPr>
            <a:r>
              <a:rPr lang="cs-CZ" sz="1200" dirty="0">
                <a:hlinkClick r:id="rId6"/>
              </a:rPr>
              <a:t>https://ifenomen.cz/zajimavosti/taiwan-zajimavosti</a:t>
            </a:r>
            <a:endParaRPr lang="cs-CZ" sz="1200" dirty="0"/>
          </a:p>
          <a:p>
            <a:pPr marL="45720" indent="0">
              <a:buNone/>
            </a:pPr>
            <a:r>
              <a:rPr lang="cs-CZ" sz="1200" dirty="0">
                <a:hlinkClick r:id="rId7"/>
              </a:rPr>
              <a:t>https://cs.wikipedia.org/wiki/Tchaj-wan#Geografie</a:t>
            </a:r>
            <a:endParaRPr lang="cs-CZ" sz="1200" dirty="0"/>
          </a:p>
          <a:p>
            <a:pPr marL="45720" indent="0">
              <a:buNone/>
            </a:pPr>
            <a:r>
              <a:rPr lang="cs-CZ" sz="1200" dirty="0">
                <a:hlinkClick r:id="rId8"/>
              </a:rPr>
              <a:t>https://singapur.smerasie.cz/8-zajimavosti-o-singapuru-o-kterych-jste-urcite-nevedeli/</a:t>
            </a:r>
            <a:endParaRPr lang="cs-CZ" sz="1200" dirty="0"/>
          </a:p>
          <a:p>
            <a:pPr marL="45720" indent="0">
              <a:buNone/>
            </a:pPr>
            <a:r>
              <a:rPr lang="cs-CZ" sz="1200" dirty="0">
                <a:hlinkClick r:id="rId9"/>
              </a:rPr>
              <a:t>https://cs.wikipedia.org/wiki/Singapur#Geografie</a:t>
            </a:r>
            <a:endParaRPr lang="cs-CZ" sz="1200" dirty="0"/>
          </a:p>
          <a:p>
            <a:pPr marL="45720" indent="0">
              <a:buNone/>
            </a:pPr>
            <a:r>
              <a:rPr lang="cs-CZ" sz="1200" dirty="0">
                <a:hlinkClick r:id="rId10"/>
              </a:rPr>
              <a:t>https://www.ikoktejl.cz/inspirace-na-cesty/20-zajimavosti-o-hongkongu-ktere-vas-zarucene-prekvapi/</a:t>
            </a:r>
            <a:endParaRPr lang="cs-CZ" sz="1200" dirty="0"/>
          </a:p>
          <a:p>
            <a:pPr marL="45720" indent="0">
              <a:buNone/>
            </a:pPr>
            <a:r>
              <a:rPr lang="cs-CZ" sz="1200" dirty="0">
                <a:hlinkClick r:id="rId11"/>
              </a:rPr>
              <a:t>https://prima.iprima.cz/zpravodajstvi/18-zajimavych-faktu-o-jizni-koreji</a:t>
            </a:r>
            <a:endParaRPr lang="cs-CZ" sz="1200" dirty="0"/>
          </a:p>
          <a:p>
            <a:pPr marL="45720" indent="0">
              <a:buNone/>
            </a:pPr>
            <a:r>
              <a:rPr lang="cs-CZ" sz="1200" dirty="0">
                <a:hlinkClick r:id="rId2"/>
              </a:rPr>
              <a:t>https://cs.wikipedia.org/wiki/Asij%C5%A1t%C3%AD_tyg%C5%99i</a:t>
            </a:r>
            <a:endParaRPr lang="cs-CZ" sz="1200" dirty="0"/>
          </a:p>
          <a:p>
            <a:pPr marL="45720" indent="0">
              <a:buNone/>
            </a:pPr>
            <a:r>
              <a:rPr lang="cs-CZ" sz="1200" dirty="0"/>
              <a:t>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223937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9843" y="830285"/>
            <a:ext cx="6264697" cy="541345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CED2ACBA-3637-488E-8A17-6D4399B26D7D}"/>
              </a:ext>
            </a:extLst>
          </p:cNvPr>
          <p:cNvSpPr txBox="1"/>
          <p:nvPr/>
        </p:nvSpPr>
        <p:spPr>
          <a:xfrm>
            <a:off x="6225576" y="980728"/>
            <a:ext cx="4981404" cy="646331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cs-CZ" b="1" u="sng" dirty="0"/>
              <a:t>HDP</a:t>
            </a:r>
            <a:r>
              <a:rPr lang="cs-CZ" dirty="0"/>
              <a:t>  =  hodnota veškeré produkce v zemi vytvořené za 1 rok vyjádřená v US dolarech. 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1CCD94D-17AE-4883-9E8C-49F8DBE9BB6F}"/>
              </a:ext>
            </a:extLst>
          </p:cNvPr>
          <p:cNvSpPr txBox="1"/>
          <p:nvPr/>
        </p:nvSpPr>
        <p:spPr>
          <a:xfrm>
            <a:off x="5819231" y="1844824"/>
            <a:ext cx="6145657" cy="1200329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cs-CZ" b="1" u="sng" dirty="0"/>
              <a:t>HDP/obyv.</a:t>
            </a:r>
            <a:r>
              <a:rPr lang="cs-CZ" dirty="0"/>
              <a:t>   = hodnota veškeré produkce v zemi</a:t>
            </a:r>
          </a:p>
          <a:p>
            <a:r>
              <a:rPr lang="cs-CZ" dirty="0"/>
              <a:t> vytvořené za 1 rok vyjádřená v US dolarech přepočtená            </a:t>
            </a:r>
          </a:p>
          <a:p>
            <a:r>
              <a:rPr lang="cs-CZ" dirty="0"/>
              <a:t> na 1 obyvatele. Umožňuje srovnání hospodářského výkonu u odlišně lidnatých zemí.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79E5DE99-C252-419A-A6C5-DE7AC920EC22}"/>
              </a:ext>
            </a:extLst>
          </p:cNvPr>
          <p:cNvSpPr txBox="1"/>
          <p:nvPr/>
        </p:nvSpPr>
        <p:spPr>
          <a:xfrm flipH="1">
            <a:off x="6151418" y="6165304"/>
            <a:ext cx="3111346" cy="3693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Údaje z počátku 21. století.</a:t>
            </a:r>
          </a:p>
        </p:txBody>
      </p:sp>
    </p:spTree>
    <p:extLst>
      <p:ext uri="{BB962C8B-B14F-4D97-AF65-F5344CB8AC3E}">
        <p14:creationId xmlns:p14="http://schemas.microsoft.com/office/powerpoint/2010/main" val="29394080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Jižní Korea | Zeměpis 24">
            <a:extLst>
              <a:ext uri="{FF2B5EF4-FFF2-40B4-BE49-F238E27FC236}">
                <a16:creationId xmlns:a16="http://schemas.microsoft.com/office/drawing/2014/main" id="{66B77BF5-D5E7-4789-B10D-20D9AC0B56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" b="-2830"/>
          <a:stretch/>
        </p:blipFill>
        <p:spPr bwMode="auto">
          <a:xfrm>
            <a:off x="8837907" y="231499"/>
            <a:ext cx="3318493" cy="227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826580" y="178940"/>
            <a:ext cx="7108702" cy="1325562"/>
          </a:xfrm>
        </p:spPr>
        <p:txBody>
          <a:bodyPr rtlCol="0"/>
          <a:lstStyle/>
          <a:p>
            <a:pPr rtl="0"/>
            <a:r>
              <a:rPr lang="cs-CZ" dirty="0"/>
              <a:t>KOREJSKÁ REPUBLIKA </a:t>
            </a:r>
            <a:br>
              <a:rPr lang="cs-CZ" dirty="0"/>
            </a:br>
            <a:r>
              <a:rPr lang="cs-CZ" dirty="0"/>
              <a:t>       </a:t>
            </a:r>
            <a:r>
              <a:rPr lang="cs-CZ" sz="2800" dirty="0"/>
              <a:t>ZÁKLADNÍ ÚDAJE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sz="half" idx="1"/>
          </p:nvPr>
        </p:nvSpPr>
        <p:spPr>
          <a:xfrm>
            <a:off x="1431504" y="1659199"/>
            <a:ext cx="4341583" cy="4555715"/>
          </a:xfrm>
        </p:spPr>
        <p:txBody>
          <a:bodyPr rtlCol="0">
            <a:normAutofit fontScale="92500" lnSpcReduction="20000"/>
          </a:bodyPr>
          <a:lstStyle/>
          <a:p>
            <a:pPr rtl="0"/>
            <a:r>
              <a:rPr lang="cs-CZ" dirty="0"/>
              <a:t>Hl. město : </a:t>
            </a:r>
            <a:r>
              <a:rPr lang="cs-CZ" b="1" dirty="0"/>
              <a:t>Soul</a:t>
            </a:r>
          </a:p>
          <a:p>
            <a:pPr rtl="0"/>
            <a:r>
              <a:rPr lang="cs-CZ" dirty="0"/>
              <a:t>Rozloha : 98 480 km</a:t>
            </a:r>
            <a:r>
              <a:rPr lang="cs-CZ" baseline="30000" dirty="0"/>
              <a:t>2</a:t>
            </a:r>
          </a:p>
          <a:p>
            <a:pPr rtl="0"/>
            <a:r>
              <a:rPr lang="cs-CZ" dirty="0"/>
              <a:t>Počet obyvatel: přes 52 mil. (2024)</a:t>
            </a:r>
          </a:p>
          <a:p>
            <a:pPr rtl="0"/>
            <a:r>
              <a:rPr lang="cs-CZ" dirty="0"/>
              <a:t>Hustota zalidnění: 492 ob./ km</a:t>
            </a:r>
            <a:r>
              <a:rPr lang="cs-CZ" baseline="30000" dirty="0"/>
              <a:t>2</a:t>
            </a:r>
          </a:p>
          <a:p>
            <a:pPr rtl="0"/>
            <a:r>
              <a:rPr lang="cs-CZ" dirty="0"/>
              <a:t>Úřední jazyk: korejština </a:t>
            </a:r>
          </a:p>
          <a:p>
            <a:pPr rtl="0"/>
            <a:r>
              <a:rPr lang="cs-CZ" dirty="0"/>
              <a:t>Prezidentská republika</a:t>
            </a:r>
          </a:p>
          <a:p>
            <a:r>
              <a:rPr lang="cs-CZ" dirty="0"/>
              <a:t>Prezident – </a:t>
            </a:r>
            <a:r>
              <a:rPr lang="cs-CZ" b="1" dirty="0"/>
              <a:t>Jun Sok-jol /od </a:t>
            </a:r>
            <a:r>
              <a:rPr lang="cs-CZ" dirty="0"/>
              <a:t>10. 5. 2022 /</a:t>
            </a:r>
          </a:p>
          <a:p>
            <a:pPr rtl="0"/>
            <a:r>
              <a:rPr lang="cs-CZ" dirty="0"/>
              <a:t>Měna: jihokorejský </a:t>
            </a:r>
            <a:r>
              <a:rPr lang="cs-CZ" dirty="0" err="1"/>
              <a:t>won</a:t>
            </a:r>
            <a:endParaRPr lang="cs-CZ" dirty="0"/>
          </a:p>
          <a:p>
            <a:pPr rtl="0"/>
            <a:r>
              <a:rPr lang="cs-CZ" dirty="0"/>
              <a:t>Patří do G20 – skupina nejbohatších   států světa</a:t>
            </a:r>
          </a:p>
          <a:p>
            <a:pPr rtl="0"/>
            <a:r>
              <a:rPr lang="cs-CZ" dirty="0"/>
              <a:t>Jediným sousedem je Severní Korea</a:t>
            </a:r>
          </a:p>
          <a:p>
            <a:pPr rtl="0"/>
            <a:endParaRPr lang="cs-CZ" dirty="0"/>
          </a:p>
          <a:p>
            <a:pPr rtl="0"/>
            <a:endParaRPr lang="cs-CZ" dirty="0"/>
          </a:p>
        </p:txBody>
      </p:sp>
      <p:pic>
        <p:nvPicPr>
          <p:cNvPr id="2058" name="Picture 10" descr="Kurz Jižní Korea k rublu. Oficiální citace severokorejských stromů!  Zavedení korejských Voons">
            <a:extLst>
              <a:ext uri="{FF2B5EF4-FFF2-40B4-BE49-F238E27FC236}">
                <a16:creationId xmlns:a16="http://schemas.microsoft.com/office/drawing/2014/main" id="{7B8DAD2B-5E03-46C9-BD79-1DC6363168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6740" y="2893127"/>
            <a:ext cx="2900828" cy="1368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Jižní Koreji musí pomoci cizinci. Jinak zkolabuje - Aktuálně.cz">
            <a:extLst>
              <a:ext uri="{FF2B5EF4-FFF2-40B4-BE49-F238E27FC236}">
                <a16:creationId xmlns:a16="http://schemas.microsoft.com/office/drawing/2014/main" id="{815C014F-3A2F-4D37-9E9E-A33F4FCEBB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5256" y="4504797"/>
            <a:ext cx="3786794" cy="2132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Schody k Buddhovi a největší obchodní centrum na světě: Poznejte  nejzajímavější místa Jižní Koreje - Novinky.cz">
            <a:extLst>
              <a:ext uri="{FF2B5EF4-FFF2-40B4-BE49-F238E27FC236}">
                <a16:creationId xmlns:a16="http://schemas.microsoft.com/office/drawing/2014/main" id="{5F273AF6-3493-468D-B341-D0675E5C36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5037" y="2265779"/>
            <a:ext cx="2699615" cy="1798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upload.wikimedia.org/wikipedia/commons/4/4b/Yoon_S...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857" y="4261389"/>
            <a:ext cx="1677425" cy="2186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3091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4356" y="435846"/>
            <a:ext cx="10296180" cy="712046"/>
          </a:xfrm>
        </p:spPr>
        <p:txBody>
          <a:bodyPr rtlCol="0"/>
          <a:lstStyle/>
          <a:p>
            <a:pPr rtl="0"/>
            <a:r>
              <a:rPr lang="cs-CZ" sz="2400" dirty="0"/>
              <a:t>KOREJSKÁ REPUBLIKA – GEOGRAFIE, PRŮMYSL, HOSPODÁŘSTVÍ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1"/>
          </p:nvPr>
        </p:nvSpPr>
        <p:spPr>
          <a:xfrm>
            <a:off x="1261543" y="1828801"/>
            <a:ext cx="6489053" cy="4768551"/>
          </a:xfrm>
        </p:spPr>
        <p:txBody>
          <a:bodyPr rtlCol="0">
            <a:normAutofit/>
          </a:bodyPr>
          <a:lstStyle/>
          <a:p>
            <a:pPr rtl="0"/>
            <a:r>
              <a:rPr lang="cs-CZ" dirty="0"/>
              <a:t>Povrch – převážně hornatý (Diamantové hory)</a:t>
            </a:r>
          </a:p>
          <a:p>
            <a:pPr rtl="0"/>
            <a:r>
              <a:rPr lang="cs-CZ" dirty="0"/>
              <a:t>Většina půdy je neobdělávaná</a:t>
            </a:r>
          </a:p>
          <a:p>
            <a:pPr rtl="0"/>
            <a:r>
              <a:rPr lang="cs-CZ" dirty="0"/>
              <a:t>Nejvyšší vrchol: </a:t>
            </a:r>
            <a:r>
              <a:rPr lang="cs-CZ" dirty="0" err="1"/>
              <a:t>Halla-san</a:t>
            </a:r>
            <a:r>
              <a:rPr lang="cs-CZ" dirty="0"/>
              <a:t> (vyhaslá sopka) – 1950 </a:t>
            </a:r>
            <a:r>
              <a:rPr lang="cs-CZ" dirty="0" err="1"/>
              <a:t>m.n.m</a:t>
            </a:r>
            <a:r>
              <a:rPr lang="cs-CZ" dirty="0"/>
              <a:t>.</a:t>
            </a:r>
          </a:p>
          <a:p>
            <a:pPr rtl="0"/>
            <a:r>
              <a:rPr lang="cs-CZ" dirty="0"/>
              <a:t>Mírné podnebí  - v létě: krátké období dešťů</a:t>
            </a:r>
          </a:p>
          <a:p>
            <a:pPr marL="0" indent="0" rtl="0">
              <a:buNone/>
            </a:pPr>
            <a:r>
              <a:rPr lang="cs-CZ" dirty="0"/>
              <a:t>                             - v zimě: mohou být velmi tuhé zimy</a:t>
            </a:r>
          </a:p>
          <a:p>
            <a:r>
              <a:rPr lang="cs-CZ" dirty="0"/>
              <a:t>Řeky: </a:t>
            </a:r>
            <a:r>
              <a:rPr lang="cs-CZ" dirty="0" err="1"/>
              <a:t>Hangang</a:t>
            </a:r>
            <a:r>
              <a:rPr lang="cs-CZ" dirty="0"/>
              <a:t>, </a:t>
            </a:r>
            <a:r>
              <a:rPr lang="cs-CZ" dirty="0" err="1"/>
              <a:t>Kumgang</a:t>
            </a:r>
            <a:endParaRPr lang="cs-CZ" dirty="0"/>
          </a:p>
          <a:p>
            <a:r>
              <a:rPr lang="cs-CZ" dirty="0"/>
              <a:t>Nerostné suroviny: wolfram, železná ruda, tuha, zlato…</a:t>
            </a:r>
          </a:p>
          <a:p>
            <a:r>
              <a:rPr lang="cs-CZ" dirty="0"/>
              <a:t>Průmysl  - strojírenský (automobil.) – Hyundai, KIA</a:t>
            </a:r>
          </a:p>
          <a:p>
            <a:pPr marL="0" indent="0">
              <a:buNone/>
            </a:pPr>
            <a:r>
              <a:rPr lang="cs-CZ" dirty="0"/>
              <a:t>                   - textilní, potravinářský, chemický</a:t>
            </a:r>
          </a:p>
          <a:p>
            <a:pPr marL="0" indent="0">
              <a:buNone/>
            </a:pPr>
            <a:r>
              <a:rPr lang="cs-CZ" dirty="0"/>
              <a:t>                   - elektrotechnický – Samsung, LG</a:t>
            </a:r>
          </a:p>
        </p:txBody>
      </p:sp>
      <p:pic>
        <p:nvPicPr>
          <p:cNvPr id="1026" name="Picture 2" descr="Jejudo | Jeju island south korea, South korea travel, Beautiful places on  earth">
            <a:extLst>
              <a:ext uri="{FF2B5EF4-FFF2-40B4-BE49-F238E27FC236}">
                <a16:creationId xmlns:a16="http://schemas.microsoft.com/office/drawing/2014/main" id="{4FA60A89-0293-4660-AB55-E2CFBD4A4A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644" y="1680572"/>
            <a:ext cx="3375079" cy="2442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Zadní znak &amp;quot;KIA&amp;quot; ORIGINÁL (78.19.220O) KIA | Zboží.cz">
            <a:extLst>
              <a:ext uri="{FF2B5EF4-FFF2-40B4-BE49-F238E27FC236}">
                <a16:creationId xmlns:a16="http://schemas.microsoft.com/office/drawing/2014/main" id="{75E76691-7226-4A9F-B9DE-0ED3703257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812" y="5517232"/>
            <a:ext cx="1631281" cy="754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V KLDR jsou stovky popravišť, veřejné popravy sledují i děti, tvrdí  jihokorejská organizace | Globe24.cz">
            <a:extLst>
              <a:ext uri="{FF2B5EF4-FFF2-40B4-BE49-F238E27FC236}">
                <a16:creationId xmlns:a16="http://schemas.microsoft.com/office/drawing/2014/main" id="{11E63C7C-86DA-423A-9A05-CBB4CD8068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6580" y="4476131"/>
            <a:ext cx="2495179" cy="1402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▷ Jižní Korea: zajímavosti a kuriozity, které nejspíš neznáte!">
            <a:extLst>
              <a:ext uri="{FF2B5EF4-FFF2-40B4-BE49-F238E27FC236}">
                <a16:creationId xmlns:a16="http://schemas.microsoft.com/office/drawing/2014/main" id="{DAF79B06-7A98-4002-9DD3-FBD51DB668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0" r="24485"/>
          <a:stretch/>
        </p:blipFill>
        <p:spPr bwMode="auto">
          <a:xfrm>
            <a:off x="10342884" y="4467211"/>
            <a:ext cx="1415305" cy="1804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délník 1"/>
          <p:cNvSpPr/>
          <p:nvPr/>
        </p:nvSpPr>
        <p:spPr>
          <a:xfrm>
            <a:off x="1125860" y="6365499"/>
            <a:ext cx="9217024" cy="369332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cs-CZ" dirty="0">
                <a:hlinkClick r:id="rId7"/>
              </a:rPr>
              <a:t>https://edu.ceskatelevize.cz/video/5663-jizni-korea-muzeum-korejske-valky</a:t>
            </a:r>
            <a:r>
              <a:rPr lang="cs-CZ" dirty="0"/>
              <a:t>  6. min </a:t>
            </a:r>
          </a:p>
        </p:txBody>
      </p:sp>
    </p:spTree>
    <p:extLst>
      <p:ext uri="{BB962C8B-B14F-4D97-AF65-F5344CB8AC3E}">
        <p14:creationId xmlns:p14="http://schemas.microsoft.com/office/powerpoint/2010/main" val="489730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4677C0-A228-49A6-BFB1-3D9D7EAFD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6284" y="630174"/>
            <a:ext cx="5192909" cy="638586"/>
          </a:xfrm>
        </p:spPr>
        <p:txBody>
          <a:bodyPr/>
          <a:lstStyle/>
          <a:p>
            <a:r>
              <a:rPr lang="cs-CZ" sz="2400" dirty="0"/>
              <a:t> MAPY KOREJSK0 REPUBLIKY</a:t>
            </a:r>
            <a:endParaRPr lang="cs-CZ" dirty="0"/>
          </a:p>
        </p:txBody>
      </p:sp>
      <p:pic>
        <p:nvPicPr>
          <p:cNvPr id="2058" name="Picture 10" descr="Jižní Korea - průvodce turisty na dovolenou">
            <a:extLst>
              <a:ext uri="{FF2B5EF4-FFF2-40B4-BE49-F238E27FC236}">
                <a16:creationId xmlns:a16="http://schemas.microsoft.com/office/drawing/2014/main" id="{E9B45C59-21A5-419B-B0C3-D09E8C953C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8588" y="5444704"/>
            <a:ext cx="3609339" cy="3861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>
            <a:extLst>
              <a:ext uri="{FF2B5EF4-FFF2-40B4-BE49-F238E27FC236}">
                <a16:creationId xmlns:a16="http://schemas.microsoft.com/office/drawing/2014/main" id="{60F900BE-AEA2-458F-8EC6-811A56F660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6086" y="1268760"/>
            <a:ext cx="4037264" cy="3809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katkacestuje.cz/wp-content/uploads/2015/04/south-korea-map1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443" y="1916832"/>
            <a:ext cx="7206425" cy="7560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3019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dirty="0"/>
              <a:t>ZAJÍMAVOSTI: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4412" y="1844824"/>
            <a:ext cx="5192909" cy="4351337"/>
          </a:xfrm>
        </p:spPr>
        <p:txBody>
          <a:bodyPr rtlCol="0"/>
          <a:lstStyle/>
          <a:p>
            <a:pPr rtl="0"/>
            <a:r>
              <a:rPr lang="cs-CZ" dirty="0"/>
              <a:t>Muži milují make-up – používá ho více než 20 % Korejců, kteří si velice potrpí na svůj vzhled</a:t>
            </a:r>
          </a:p>
          <a:p>
            <a:pPr rtl="0"/>
            <a:r>
              <a:rPr lang="cs-CZ" dirty="0"/>
              <a:t>Rybaření – v Koreji má rybaření specifické kouzlo především na rybnících</a:t>
            </a:r>
          </a:p>
          <a:p>
            <a:pPr rtl="0"/>
            <a:r>
              <a:rPr lang="cs-CZ" dirty="0"/>
              <a:t>Muži jsou doma a ženy pracují – tento způsob života se týká především žen na ostrově </a:t>
            </a:r>
            <a:r>
              <a:rPr lang="cs-CZ" dirty="0" err="1"/>
              <a:t>Jeju</a:t>
            </a:r>
            <a:endParaRPr lang="cs-CZ" dirty="0"/>
          </a:p>
          <a:p>
            <a:pPr rtl="0"/>
            <a:r>
              <a:rPr lang="cs-CZ" dirty="0"/>
              <a:t>Korejské páry často nosí stejné oblečení, takže je celkem složité rozeznat, zda se jedná o dvojčata, nebo o pár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688EFABD-503C-4290-9117-5BEF7AABB4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788" y="1717113"/>
            <a:ext cx="2793504" cy="1571346"/>
          </a:xfrm>
          <a:prstGeom prst="rect">
            <a:avLst/>
          </a:prstGeom>
        </p:spPr>
      </p:pic>
      <p:pic>
        <p:nvPicPr>
          <p:cNvPr id="3078" name="Picture 6" descr="Korean Couple Matching Clothes College School Lovers Pair Women Men Long  Patchwork Hoodie Dress Sweatshirt Outfit Wear Set|Matching Family Outfits|  - AliExpress">
            <a:extLst>
              <a:ext uri="{FF2B5EF4-FFF2-40B4-BE49-F238E27FC236}">
                <a16:creationId xmlns:a16="http://schemas.microsoft.com/office/drawing/2014/main" id="{FCE72AB5-1444-4540-9654-FACDA7A733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64" y="3501008"/>
            <a:ext cx="3127685" cy="3127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The Female Free Divers of Jeju">
            <a:extLst>
              <a:ext uri="{FF2B5EF4-FFF2-40B4-BE49-F238E27FC236}">
                <a16:creationId xmlns:a16="http://schemas.microsoft.com/office/drawing/2014/main" id="{56BFE331-D0C8-40FB-8EFC-038496644A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8405" y="5157192"/>
            <a:ext cx="2320919" cy="1546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The Sea Women of South Korea | 女性 イラスト, 时装, ファッション">
            <a:extLst>
              <a:ext uri="{FF2B5EF4-FFF2-40B4-BE49-F238E27FC236}">
                <a16:creationId xmlns:a16="http://schemas.microsoft.com/office/drawing/2014/main" id="{12407CFC-2D3F-4503-9B4C-347016C17F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6180" y="3913705"/>
            <a:ext cx="1810352" cy="2705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Meet South Korea&amp;#39;s 60-Plus Female Divers Who Harvest The Ocean By Hand |  British Vogue">
            <a:extLst>
              <a:ext uri="{FF2B5EF4-FFF2-40B4-BE49-F238E27FC236}">
                <a16:creationId xmlns:a16="http://schemas.microsoft.com/office/drawing/2014/main" id="{AA44DF74-ADDA-4A89-A52D-5279452BBE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4872" y="5419365"/>
            <a:ext cx="1810353" cy="1209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45FCEFF6-0DEB-4524-87AF-7FF89545599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14125" y="2010646"/>
            <a:ext cx="2358284" cy="1571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16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89756" y="273148"/>
            <a:ext cx="9690116" cy="1325562"/>
          </a:xfrm>
        </p:spPr>
        <p:txBody>
          <a:bodyPr rtlCol="0"/>
          <a:lstStyle/>
          <a:p>
            <a:r>
              <a:rPr lang="cs-CZ" dirty="0"/>
              <a:t>HONGKONG </a:t>
            </a:r>
            <a:r>
              <a:rPr lang="cs-CZ" sz="1800" dirty="0"/>
              <a:t>/doslova Voňavý přístav/</a:t>
            </a:r>
            <a:r>
              <a:rPr lang="cs-CZ" sz="1600" dirty="0"/>
              <a:t>– </a:t>
            </a:r>
            <a:r>
              <a:rPr lang="cs-CZ" sz="2400" dirty="0"/>
              <a:t>ZÁKLADNÍ ÚDAJE</a:t>
            </a:r>
            <a:endParaRPr lang="cs-CZ" sz="3200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>
          <a:xfrm>
            <a:off x="1261543" y="1828801"/>
            <a:ext cx="7065117" cy="4351337"/>
          </a:xfrm>
        </p:spPr>
        <p:txBody>
          <a:bodyPr rtlCol="0"/>
          <a:lstStyle/>
          <a:p>
            <a:pPr rtl="0"/>
            <a:r>
              <a:rPr lang="cs-CZ" dirty="0"/>
              <a:t>Hl. město – Victoria </a:t>
            </a:r>
          </a:p>
          <a:p>
            <a:pPr rtl="0"/>
            <a:r>
              <a:rPr lang="cs-CZ" dirty="0"/>
              <a:t>Rozloha: 1 103 km</a:t>
            </a:r>
            <a:r>
              <a:rPr lang="cs-CZ" baseline="30000" dirty="0"/>
              <a:t>2 </a:t>
            </a:r>
            <a:endParaRPr lang="cs-CZ" baseline="-25000" dirty="0"/>
          </a:p>
          <a:p>
            <a:pPr rtl="0"/>
            <a:r>
              <a:rPr lang="cs-CZ" dirty="0"/>
              <a:t>Počet obyvatel: 7,5 mil. </a:t>
            </a:r>
          </a:p>
          <a:p>
            <a:pPr rtl="0"/>
            <a:r>
              <a:rPr lang="cs-CZ" dirty="0"/>
              <a:t>Hustota zalidnění: 6 295 obyv./ km</a:t>
            </a:r>
            <a:r>
              <a:rPr lang="cs-CZ" baseline="30000" dirty="0"/>
              <a:t>2</a:t>
            </a:r>
          </a:p>
          <a:p>
            <a:pPr rtl="0"/>
            <a:r>
              <a:rPr lang="cs-CZ" dirty="0"/>
              <a:t>Jazyk: kantonština, čínština, angličtina</a:t>
            </a:r>
          </a:p>
          <a:p>
            <a:pPr rtl="0"/>
            <a:r>
              <a:rPr lang="cs-CZ" dirty="0"/>
              <a:t>Náboženství: buddhismus, taoismus, konfucianismus, křesťanství, islám, hinduismus</a:t>
            </a:r>
          </a:p>
          <a:p>
            <a:pPr rtl="0"/>
            <a:r>
              <a:rPr lang="cs-CZ" dirty="0"/>
              <a:t>Nadřazený celek: Čínská lidová republika</a:t>
            </a:r>
          </a:p>
          <a:p>
            <a:pPr rtl="0"/>
            <a:r>
              <a:rPr lang="cs-CZ" dirty="0"/>
              <a:t>Měna: hongkongský dolar</a:t>
            </a:r>
          </a:p>
          <a:p>
            <a:pPr rtl="0"/>
            <a:r>
              <a:rPr lang="cs-CZ" dirty="0"/>
              <a:t>Patří mezi nejhustěji osídlené oblasti světa</a:t>
            </a:r>
          </a:p>
        </p:txBody>
      </p:sp>
      <p:pic>
        <p:nvPicPr>
          <p:cNvPr id="5122" name="Picture 2" descr="Hongkongská vlajka | Statnivlajky.cz">
            <a:extLst>
              <a:ext uri="{FF2B5EF4-FFF2-40B4-BE49-F238E27FC236}">
                <a16:creationId xmlns:a16="http://schemas.microsoft.com/office/drawing/2014/main" id="{6C58C0A9-4316-4A9A-9E5D-AC7A820492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0796" y="332656"/>
            <a:ext cx="2406209" cy="1604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9C67CAB7-7C63-4E0B-AB4F-B18BEE6A56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101" y="1781716"/>
            <a:ext cx="2873897" cy="1386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New Buddha Statues Thailand Budda Arts Sculptures Green Resin Hand Made  Buddhism Hindu Feng Shui Figurine Meditation Home Decor|Statues &amp;amp;  Sculptures| - AliExpress">
            <a:extLst>
              <a:ext uri="{FF2B5EF4-FFF2-40B4-BE49-F238E27FC236}">
                <a16:creationId xmlns:a16="http://schemas.microsoft.com/office/drawing/2014/main" id="{D1358266-AFC7-416A-90A5-F8AA06A15F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8866" y="4484110"/>
            <a:ext cx="1916832" cy="191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hongkong čína vlajka - Aktuálně.cz">
            <a:extLst>
              <a:ext uri="{FF2B5EF4-FFF2-40B4-BE49-F238E27FC236}">
                <a16:creationId xmlns:a16="http://schemas.microsoft.com/office/drawing/2014/main" id="{3D3BA626-58A5-4686-931C-09E2634F3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9941" y="2701181"/>
            <a:ext cx="2333386" cy="1556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Hongkong lidé">
            <a:extLst>
              <a:ext uri="{FF2B5EF4-FFF2-40B4-BE49-F238E27FC236}">
                <a16:creationId xmlns:a16="http://schemas.microsoft.com/office/drawing/2014/main" id="{A31C6EBC-EDC4-403D-BBFA-32550ECDE5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0888" y="4597137"/>
            <a:ext cx="2839106" cy="1895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0197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261543" y="365760"/>
            <a:ext cx="10249382" cy="1325562"/>
          </a:xfrm>
        </p:spPr>
        <p:txBody>
          <a:bodyPr rtlCol="0"/>
          <a:lstStyle/>
          <a:p>
            <a:pPr rtl="0"/>
            <a:r>
              <a:rPr lang="cs-CZ" dirty="0"/>
              <a:t>HONGKONG </a:t>
            </a:r>
            <a:r>
              <a:rPr lang="cs-CZ" sz="2400" dirty="0"/>
              <a:t>– GEOGRAFIE, PRŮMYSL, HOSPODÁŘSTVÍ 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261543" y="1828801"/>
            <a:ext cx="5696965" cy="4840559"/>
          </a:xfrm>
        </p:spPr>
        <p:txBody>
          <a:bodyPr rtlCol="0"/>
          <a:lstStyle/>
          <a:p>
            <a:pPr rtl="0"/>
            <a:r>
              <a:rPr lang="cs-CZ" dirty="0"/>
              <a:t>Leží na pobřeží Jihočínského moře</a:t>
            </a:r>
          </a:p>
          <a:p>
            <a:pPr rtl="0"/>
            <a:r>
              <a:rPr lang="cs-CZ" dirty="0"/>
              <a:t>Oficiální název: Zvláštní administrativní oblast Čínské lidové republiky Hongkong</a:t>
            </a:r>
          </a:p>
          <a:p>
            <a:pPr rtl="0"/>
            <a:r>
              <a:rPr lang="cs-CZ" dirty="0"/>
              <a:t>Subtropické podnebí, oceánské klima</a:t>
            </a:r>
          </a:p>
          <a:p>
            <a:pPr rtl="0"/>
            <a:r>
              <a:rPr lang="cs-CZ" dirty="0"/>
              <a:t>Povrch – kopcovitý až hornatý s příkrými svahy</a:t>
            </a:r>
          </a:p>
          <a:p>
            <a:pPr rtl="0"/>
            <a:r>
              <a:rPr lang="cs-CZ" dirty="0"/>
              <a:t>Nejvyšší bod: </a:t>
            </a:r>
            <a:r>
              <a:rPr lang="cs-CZ" dirty="0" err="1"/>
              <a:t>Tai</a:t>
            </a:r>
            <a:r>
              <a:rPr lang="cs-CZ" dirty="0"/>
              <a:t> </a:t>
            </a:r>
            <a:r>
              <a:rPr lang="cs-CZ" dirty="0" err="1"/>
              <a:t>Mo</a:t>
            </a:r>
            <a:r>
              <a:rPr lang="cs-CZ" dirty="0"/>
              <a:t> </a:t>
            </a:r>
            <a:r>
              <a:rPr lang="cs-CZ" dirty="0" err="1"/>
              <a:t>Shan</a:t>
            </a:r>
            <a:r>
              <a:rPr lang="cs-CZ" dirty="0"/>
              <a:t> – 958 m. n. m.</a:t>
            </a:r>
          </a:p>
          <a:p>
            <a:pPr rtl="0"/>
            <a:r>
              <a:rPr lang="cs-CZ" dirty="0"/>
              <a:t>Je to </a:t>
            </a:r>
            <a:r>
              <a:rPr lang="cs-CZ" b="1" dirty="0"/>
              <a:t>významné obchodní a ekonomické centrum</a:t>
            </a:r>
          </a:p>
          <a:p>
            <a:pPr rtl="0"/>
            <a:r>
              <a:rPr lang="cs-CZ" dirty="0"/>
              <a:t>Jedno z nejdůležitějších </a:t>
            </a:r>
            <a:r>
              <a:rPr lang="cs-CZ" b="1" dirty="0"/>
              <a:t>světových středisek bankovnictví a obchodu</a:t>
            </a:r>
          </a:p>
          <a:p>
            <a:pPr rtl="0"/>
            <a:endParaRPr lang="cs-CZ" dirty="0"/>
          </a:p>
          <a:p>
            <a:pPr rtl="0"/>
            <a:endParaRPr lang="cs-CZ" dirty="0"/>
          </a:p>
        </p:txBody>
      </p:sp>
      <p:pic>
        <p:nvPicPr>
          <p:cNvPr id="4098" name="Picture 2" descr="Tai Mo Shan - Wikiwand">
            <a:extLst>
              <a:ext uri="{FF2B5EF4-FFF2-40B4-BE49-F238E27FC236}">
                <a16:creationId xmlns:a16="http://schemas.microsoft.com/office/drawing/2014/main" id="{56139375-3813-4331-BF9E-067A660928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6820" y="1691322"/>
            <a:ext cx="1944816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ongkong, přístav v deltě Perlové řeky | Parkování R7">
            <a:extLst>
              <a:ext uri="{FF2B5EF4-FFF2-40B4-BE49-F238E27FC236}">
                <a16:creationId xmlns:a16="http://schemas.microsoft.com/office/drawing/2014/main" id="{133E6B91-491B-4694-9CCF-8449046346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4492" y="2567457"/>
            <a:ext cx="288032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4A62447E-1B73-4B40-84AF-BE7F07DBD8A7}"/>
              </a:ext>
            </a:extLst>
          </p:cNvPr>
          <p:cNvSpPr txBox="1"/>
          <p:nvPr/>
        </p:nvSpPr>
        <p:spPr>
          <a:xfrm>
            <a:off x="7246540" y="4727697"/>
            <a:ext cx="28803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Přístav v deltě Perlové řeky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F54EA434-3A1E-400C-9F63-A33CB11731C5}"/>
              </a:ext>
            </a:extLst>
          </p:cNvPr>
          <p:cNvSpPr txBox="1"/>
          <p:nvPr/>
        </p:nvSpPr>
        <p:spPr>
          <a:xfrm>
            <a:off x="10558908" y="4249080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Nejvyšší bod</a:t>
            </a:r>
          </a:p>
        </p:txBody>
      </p:sp>
      <p:pic>
        <p:nvPicPr>
          <p:cNvPr id="4102" name="Picture 6">
            <a:extLst>
              <a:ext uri="{FF2B5EF4-FFF2-40B4-BE49-F238E27FC236}">
                <a16:creationId xmlns:a16="http://schemas.microsoft.com/office/drawing/2014/main" id="{A6FBFE2E-DCC8-4CEC-9327-BD7472E668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3854" y="5035474"/>
            <a:ext cx="3793605" cy="1643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A2E9D16D-D086-4C43-9B7E-29F37D547311}"/>
              </a:ext>
            </a:extLst>
          </p:cNvPr>
          <p:cNvSpPr txBox="1"/>
          <p:nvPr/>
        </p:nvSpPr>
        <p:spPr>
          <a:xfrm>
            <a:off x="10214780" y="5535481"/>
            <a:ext cx="14242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Pohled na Hongkong z pahorku Victoria </a:t>
            </a:r>
            <a:r>
              <a:rPr lang="cs-CZ" sz="1400" dirty="0" err="1"/>
              <a:t>Peak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2600421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Pohled">
  <a:themeElements>
    <a:clrScheme name="Pohled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Pohled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Pohled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TM03457515[[fn=Pohled]]</Template>
  <TotalTime>9665</TotalTime>
  <Words>1511</Words>
  <Application>Microsoft Office PowerPoint</Application>
  <PresentationFormat>Vlastní</PresentationFormat>
  <Paragraphs>193</Paragraphs>
  <Slides>20</Slides>
  <Notes>16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5" baseType="lpstr">
      <vt:lpstr>Arial</vt:lpstr>
      <vt:lpstr>Century Gothic</vt:lpstr>
      <vt:lpstr>Century Schoolbook</vt:lpstr>
      <vt:lpstr>Wingdings 2</vt:lpstr>
      <vt:lpstr>Pohled</vt:lpstr>
      <vt:lpstr>„Asijští tygři“ 2025 též „Asijští draci“</vt:lpstr>
      <vt:lpstr>ASIJŠTÍ TYGŘI</vt:lpstr>
      <vt:lpstr>Prezentace aplikace PowerPoint</vt:lpstr>
      <vt:lpstr>KOREJSKÁ REPUBLIKA         ZÁKLADNÍ ÚDAJE</vt:lpstr>
      <vt:lpstr>KOREJSKÁ REPUBLIKA – GEOGRAFIE, PRŮMYSL, HOSPODÁŘSTVÍ</vt:lpstr>
      <vt:lpstr> MAPY KOREJSK0 REPUBLIKY</vt:lpstr>
      <vt:lpstr>ZAJÍMAVOSTI:</vt:lpstr>
      <vt:lpstr>HONGKONG /doslova Voňavý přístav/– ZÁKLADNÍ ÚDAJE</vt:lpstr>
      <vt:lpstr>HONGKONG – GEOGRAFIE, PRŮMYSL, HOSPODÁŘSTVÍ </vt:lpstr>
      <vt:lpstr>HONG KONG – MAPY HONGKONGU</vt:lpstr>
      <vt:lpstr>ZAJÍMAVOSTI:</vt:lpstr>
      <vt:lpstr>SINGAPUR – ZÁKLADNÍ ÚDAJE</vt:lpstr>
      <vt:lpstr>SINGAPUR – GEOGRAFIE, PRŮMYSL, HOSPODÁŘSTVÍ </vt:lpstr>
      <vt:lpstr>SINGAPUR – MAPY SINGAPURU</vt:lpstr>
      <vt:lpstr>ZAJÍMAVOSTI:</vt:lpstr>
      <vt:lpstr>TCHAJ – WAN – ZÁKLADNÍ ÚDAJE</vt:lpstr>
      <vt:lpstr>GEOGRAFIE, PRŮMYSL, HOSPODÁŘSTVÍ</vt:lpstr>
      <vt:lpstr>TCHAJ – WAN – MAPY TCHAJ - WANU</vt:lpstr>
      <vt:lpstr>ZAJÍMAVOSTI:</vt:lpstr>
      <vt:lpstr>Zdroje: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ASIjští tygři</dc:title>
  <dc:creator>Pavel Suchánek</dc:creator>
  <cp:lastModifiedBy>cap</cp:lastModifiedBy>
  <cp:revision>66</cp:revision>
  <dcterms:created xsi:type="dcterms:W3CDTF">2021-11-03T14:40:48Z</dcterms:created>
  <dcterms:modified xsi:type="dcterms:W3CDTF">2025-11-24T20:31:12Z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74068500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