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6" r:id="rId3"/>
    <p:sldId id="275" r:id="rId4"/>
    <p:sldId id="257" r:id="rId5"/>
    <p:sldId id="258" r:id="rId6"/>
    <p:sldId id="273" r:id="rId7"/>
    <p:sldId id="259" r:id="rId8"/>
    <p:sldId id="260" r:id="rId9"/>
    <p:sldId id="261" r:id="rId10"/>
    <p:sldId id="262" r:id="rId11"/>
    <p:sldId id="263" r:id="rId12"/>
    <p:sldId id="264" r:id="rId13"/>
    <p:sldId id="274" r:id="rId14"/>
    <p:sldId id="265" r:id="rId15"/>
    <p:sldId id="266" r:id="rId16"/>
    <p:sldId id="267" r:id="rId17"/>
    <p:sldId id="268" r:id="rId18"/>
    <p:sldId id="269" r:id="rId19"/>
    <p:sldId id="270" r:id="rId20"/>
    <p:sldId id="272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49" autoAdjust="0"/>
    <p:restoredTop sz="94660"/>
  </p:normalViewPr>
  <p:slideViewPr>
    <p:cSldViewPr snapToGrid="0">
      <p:cViewPr>
        <p:scale>
          <a:sx n="84" d="100"/>
          <a:sy n="84" d="100"/>
        </p:scale>
        <p:origin x="-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AF882-06B4-4FB4-BFAA-0AC0B1DAAF2F}" type="datetimeFigureOut">
              <a:rPr lang="cs-CZ" smtClean="0"/>
              <a:t>8.1.2024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773CA-1553-4E19-8FDE-540C60C55D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05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1.Almaty, 2.Biškek, 3.Taškent, 4.Dušanbe</a:t>
            </a:r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B006B0-39D3-44F6-B085-8710D43A5ADE}" type="slidenum">
              <a:rPr lang="cs-CZ" altLang="cs-CZ" smtClean="0"/>
              <a:pPr>
                <a:spcBef>
                  <a:spcPct val="0"/>
                </a:spcBef>
              </a:pPr>
              <a:t>6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02138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FC2-349C-4534-B39C-9951C1E90740}" type="datetimeFigureOut">
              <a:rPr lang="cs-CZ" smtClean="0"/>
              <a:t>6.1.2024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B2F8-F56D-41E3-928D-5E0EDAEDD0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046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FC2-349C-4534-B39C-9951C1E90740}" type="datetimeFigureOut">
              <a:rPr lang="cs-CZ" smtClean="0"/>
              <a:t>6.1.2024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B2F8-F56D-41E3-928D-5E0EDAEDD0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95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FC2-349C-4534-B39C-9951C1E90740}" type="datetimeFigureOut">
              <a:rPr lang="cs-CZ" smtClean="0"/>
              <a:t>6.1.2024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B2F8-F56D-41E3-928D-5E0EDAEDD0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79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FC2-349C-4534-B39C-9951C1E90740}" type="datetimeFigureOut">
              <a:rPr lang="cs-CZ" smtClean="0"/>
              <a:t>6.1.2024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B2F8-F56D-41E3-928D-5E0EDAEDD0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5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FC2-349C-4534-B39C-9951C1E90740}" type="datetimeFigureOut">
              <a:rPr lang="cs-CZ" smtClean="0"/>
              <a:t>6.1.2024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B2F8-F56D-41E3-928D-5E0EDAEDD0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330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FC2-349C-4534-B39C-9951C1E90740}" type="datetimeFigureOut">
              <a:rPr lang="cs-CZ" smtClean="0"/>
              <a:t>6.1.2024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B2F8-F56D-41E3-928D-5E0EDAEDD0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5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FC2-349C-4534-B39C-9951C1E90740}" type="datetimeFigureOut">
              <a:rPr lang="cs-CZ" smtClean="0"/>
              <a:t>6.1.2024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B2F8-F56D-41E3-928D-5E0EDAEDD0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333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FC2-349C-4534-B39C-9951C1E90740}" type="datetimeFigureOut">
              <a:rPr lang="cs-CZ" smtClean="0"/>
              <a:t>6.1.2024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B2F8-F56D-41E3-928D-5E0EDAEDD0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968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FC2-349C-4534-B39C-9951C1E90740}" type="datetimeFigureOut">
              <a:rPr lang="cs-CZ" smtClean="0"/>
              <a:t>6.1.2024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B2F8-F56D-41E3-928D-5E0EDAEDD0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498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FC2-349C-4534-B39C-9951C1E90740}" type="datetimeFigureOut">
              <a:rPr lang="cs-CZ" smtClean="0"/>
              <a:t>6.1.2024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B2F8-F56D-41E3-928D-5E0EDAEDD0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66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FC2-349C-4534-B39C-9951C1E90740}" type="datetimeFigureOut">
              <a:rPr lang="cs-CZ" smtClean="0"/>
              <a:t>6.1.2024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B2F8-F56D-41E3-928D-5E0EDAEDD0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13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54FC2-349C-4534-B39C-9951C1E90740}" type="datetimeFigureOut">
              <a:rPr lang="cs-CZ" smtClean="0"/>
              <a:t>6.1.2024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9B2F8-F56D-41E3-928D-5E0EDAEDD0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51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du.ceskatelevize.cz/video/5643-kazachstan-stepi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JnNYDK48kA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iOfEqXI4G3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Střední Asie 2024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sekundy</a:t>
            </a:r>
            <a:endParaRPr lang="cs-CZ" sz="4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720840" y="937697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smtClean="0"/>
              <a:t>Pik Lenina</a:t>
            </a:r>
            <a:endParaRPr lang="cs-CZ" b="1" u="sng" dirty="0"/>
          </a:p>
        </p:txBody>
      </p:sp>
    </p:spTree>
    <p:extLst>
      <p:ext uri="{BB962C8B-B14F-4D97-AF65-F5344CB8AC3E}">
        <p14:creationId xmlns:p14="http://schemas.microsoft.com/office/powerpoint/2010/main" val="2655834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4615" t="2287" r="14124" b="6637"/>
          <a:stretch/>
        </p:blipFill>
        <p:spPr>
          <a:xfrm>
            <a:off x="0" y="0"/>
            <a:ext cx="9539416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25980" y="4194810"/>
            <a:ext cx="2339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, </a:t>
            </a:r>
            <a:r>
              <a:rPr lang="cs-CZ" sz="2800" dirty="0" smtClean="0"/>
              <a:t>nově </a:t>
            </a:r>
            <a:r>
              <a:rPr lang="cs-CZ" sz="2800" dirty="0" err="1" smtClean="0"/>
              <a:t>Aralkum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17902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4338" t="2778" r="13754" b="4503"/>
          <a:stretch/>
        </p:blipFill>
        <p:spPr>
          <a:xfrm>
            <a:off x="-1" y="0"/>
            <a:ext cx="9455543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474720" y="1520190"/>
            <a:ext cx="174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, </a:t>
            </a:r>
            <a:r>
              <a:rPr lang="cs-CZ" sz="2800" dirty="0" smtClean="0"/>
              <a:t>pravoslaví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799086" y="2474893"/>
            <a:ext cx="2846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a národní</a:t>
            </a:r>
          </a:p>
          <a:p>
            <a:r>
              <a:rPr lang="cs-CZ" sz="2800" dirty="0" smtClean="0"/>
              <a:t>jazyky </a:t>
            </a:r>
            <a:r>
              <a:rPr lang="cs-CZ" sz="2800" dirty="0" err="1" smtClean="0"/>
              <a:t>asiatů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25129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877" t="2287" r="14030" b="4502"/>
          <a:stretch/>
        </p:blipFill>
        <p:spPr>
          <a:xfrm>
            <a:off x="0" y="0"/>
            <a:ext cx="9429749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99060" y="1105585"/>
            <a:ext cx="904494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 smtClean="0"/>
              <a:t> </a:t>
            </a:r>
            <a:r>
              <a:rPr lang="cs-CZ" dirty="0" err="1"/>
              <a:t>Astana</a:t>
            </a:r>
            <a:r>
              <a:rPr lang="cs-CZ" dirty="0"/>
              <a:t> (v letech 2019–2022 byla přejmenována na </a:t>
            </a:r>
            <a:r>
              <a:rPr lang="cs-CZ" b="1" u="sng" dirty="0"/>
              <a:t>Nur-</a:t>
            </a:r>
            <a:r>
              <a:rPr lang="cs-CZ" b="1" u="sng" dirty="0" err="1"/>
              <a:t>Sultan</a:t>
            </a:r>
            <a:r>
              <a:rPr lang="cs-CZ" dirty="0"/>
              <a:t>), do roku 1997 jím bylo </a:t>
            </a:r>
            <a:r>
              <a:rPr lang="cs-CZ" dirty="0" err="1"/>
              <a:t>Almaty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752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8099227" y="3535175"/>
          <a:ext cx="3904088" cy="3105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382">
                  <a:extLst>
                    <a:ext uri="{9D8B030D-6E8A-4147-A177-3AD203B41FA5}">
                      <a16:colId xmlns:a16="http://schemas.microsoft.com/office/drawing/2014/main" val="2715640847"/>
                    </a:ext>
                  </a:extLst>
                </a:gridCol>
                <a:gridCol w="2404706">
                  <a:extLst>
                    <a:ext uri="{9D8B030D-6E8A-4147-A177-3AD203B41FA5}">
                      <a16:colId xmlns:a16="http://schemas.microsoft.com/office/drawing/2014/main" val="2003480771"/>
                    </a:ext>
                  </a:extLst>
                </a:gridCol>
              </a:tblGrid>
              <a:tr h="509842">
                <a:tc gridSpan="2">
                  <a:txBody>
                    <a:bodyPr/>
                    <a:lstStyle/>
                    <a:p>
                      <a:r>
                        <a:rPr lang="cs-CZ" dirty="0" smtClean="0"/>
                        <a:t>                        </a:t>
                      </a:r>
                      <a:r>
                        <a:rPr lang="cs-CZ" sz="2400" dirty="0" smtClean="0"/>
                        <a:t>Kazachstán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900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Rozloha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2 717 300 </a:t>
                      </a:r>
                      <a:r>
                        <a:rPr lang="cs-CZ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km</a:t>
                      </a:r>
                      <a:r>
                        <a:rPr lang="cs-CZ" sz="14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  </a:t>
                      </a:r>
                      <a:r>
                        <a:rPr lang="cs-CZ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(3)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14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Počet obyvatel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smtClean="0"/>
                        <a:t>18,5 mil. </a:t>
                      </a:r>
                      <a:r>
                        <a:rPr lang="cs-CZ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obyv. </a:t>
                      </a:r>
                      <a:r>
                        <a:rPr lang="cs-CZ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( 24 )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576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Hustota zalidnění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smtClean="0"/>
                        <a:t>7 </a:t>
                      </a:r>
                      <a:r>
                        <a:rPr lang="cs-CZ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obyv./km</a:t>
                      </a:r>
                      <a:r>
                        <a:rPr lang="cs-CZ" sz="14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730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Státní zřízení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prezidentská republika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26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Hlavní město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smtClean="0"/>
                        <a:t>Nur- </a:t>
                      </a:r>
                      <a:r>
                        <a:rPr lang="cs-CZ" sz="1400" dirty="0" err="1" smtClean="0"/>
                        <a:t>Sultan</a:t>
                      </a:r>
                      <a:r>
                        <a:rPr lang="cs-CZ" sz="1400" dirty="0" smtClean="0"/>
                        <a:t>  (1 mil. </a:t>
                      </a:r>
                      <a:r>
                        <a:rPr lang="cs-CZ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obyv.)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347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HDP/obyv.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27 830 USD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732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Úřední jazyky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kazaština, ruština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214872"/>
                  </a:ext>
                </a:extLst>
              </a:tr>
            </a:tbl>
          </a:graphicData>
        </a:graphic>
      </p:graphicFrame>
      <p:pic>
        <p:nvPicPr>
          <p:cNvPr id="6" name="Picture 4" descr="celiny 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t="4031" r="3542" b="10381"/>
          <a:stretch>
            <a:fillRect/>
          </a:stretch>
        </p:blipFill>
        <p:spPr bwMode="auto">
          <a:xfrm>
            <a:off x="131082" y="2202927"/>
            <a:ext cx="7726557" cy="443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91206" y="2414588"/>
            <a:ext cx="2508250" cy="3667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Kazašské stepi - celiny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91206" y="436418"/>
            <a:ext cx="596945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 smtClean="0"/>
              <a:t>Kazachstán – největší vnitrozemský stát světa !</a:t>
            </a:r>
            <a:endParaRPr lang="cs-CZ" sz="2400" dirty="0"/>
          </a:p>
        </p:txBody>
      </p:sp>
      <p:pic>
        <p:nvPicPr>
          <p:cNvPr id="10242" name="Picture 2" descr="Republic of Kazakhstan - Vector Map Stock Vector - Illustration of travel,  kazakhstan: 1473050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237" y="436418"/>
            <a:ext cx="5403078" cy="27420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estiúhelník 9"/>
          <p:cNvSpPr/>
          <p:nvPr/>
        </p:nvSpPr>
        <p:spPr>
          <a:xfrm>
            <a:off x="11643275" y="297918"/>
            <a:ext cx="360040" cy="369332"/>
          </a:xfrm>
          <a:prstGeom prst="hexagon">
            <a:avLst/>
          </a:prstGeom>
          <a:solidFill>
            <a:srgbClr val="FFC0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/>
          </p:nvPr>
        </p:nvGraphicFramePr>
        <p:xfrm>
          <a:off x="8099227" y="3535175"/>
          <a:ext cx="3904088" cy="3105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382">
                  <a:extLst>
                    <a:ext uri="{9D8B030D-6E8A-4147-A177-3AD203B41FA5}">
                      <a16:colId xmlns:a16="http://schemas.microsoft.com/office/drawing/2014/main" val="2715640847"/>
                    </a:ext>
                  </a:extLst>
                </a:gridCol>
                <a:gridCol w="2404706">
                  <a:extLst>
                    <a:ext uri="{9D8B030D-6E8A-4147-A177-3AD203B41FA5}">
                      <a16:colId xmlns:a16="http://schemas.microsoft.com/office/drawing/2014/main" val="2003480771"/>
                    </a:ext>
                  </a:extLst>
                </a:gridCol>
              </a:tblGrid>
              <a:tr h="509842">
                <a:tc gridSpan="2">
                  <a:txBody>
                    <a:bodyPr/>
                    <a:lstStyle/>
                    <a:p>
                      <a:r>
                        <a:rPr lang="cs-CZ" dirty="0" smtClean="0"/>
                        <a:t>                        </a:t>
                      </a:r>
                      <a:r>
                        <a:rPr lang="cs-CZ" sz="2400" dirty="0" smtClean="0"/>
                        <a:t>Kazachstán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900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Rozloha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14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Počet obyvatel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576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Hustota zalidnění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730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Státní zřízení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26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Hlavní město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347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HDP/obyv.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732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Úřední jazyky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214872"/>
                  </a:ext>
                </a:extLst>
              </a:tr>
            </a:tbl>
          </a:graphicData>
        </a:graphic>
      </p:graphicFrame>
      <p:sp>
        <p:nvSpPr>
          <p:cNvPr id="2" name="Obdélník 1"/>
          <p:cNvSpPr/>
          <p:nvPr/>
        </p:nvSpPr>
        <p:spPr>
          <a:xfrm>
            <a:off x="327933" y="1431595"/>
            <a:ext cx="5231038" cy="30777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sz="1400" dirty="0">
                <a:hlinkClick r:id="rId4"/>
              </a:rPr>
              <a:t>https://</a:t>
            </a:r>
            <a:r>
              <a:rPr lang="cs-CZ" sz="1400" dirty="0" smtClean="0">
                <a:hlinkClick r:id="rId4"/>
              </a:rPr>
              <a:t>edu.ceskatelevize.cz/video/5643-kazachstan-stepi</a:t>
            </a:r>
            <a:r>
              <a:rPr lang="cs-CZ" sz="1400" dirty="0" smtClean="0"/>
              <a:t>  10. min.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910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4431" t="2451" r="14677" b="5980"/>
          <a:stretch/>
        </p:blipFill>
        <p:spPr>
          <a:xfrm>
            <a:off x="0" y="1"/>
            <a:ext cx="9438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4431" t="3109" r="13939" b="4995"/>
          <a:stretch/>
        </p:blipFill>
        <p:spPr>
          <a:xfrm>
            <a:off x="0" y="-12963"/>
            <a:ext cx="9521190" cy="687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68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508" t="1466" r="13939" b="2861"/>
          <a:stretch/>
        </p:blipFill>
        <p:spPr>
          <a:xfrm>
            <a:off x="0" y="0"/>
            <a:ext cx="9245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27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508" t="3271" r="13939" b="2698"/>
          <a:stretch/>
        </p:blipFill>
        <p:spPr>
          <a:xfrm>
            <a:off x="0" y="0"/>
            <a:ext cx="9407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52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784" t="2778" r="13846" b="2042"/>
          <a:stretch/>
        </p:blipFill>
        <p:spPr>
          <a:xfrm>
            <a:off x="-1" y="0"/>
            <a:ext cx="9270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49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692" t="2124" r="14030" b="1712"/>
          <a:stretch/>
        </p:blipFill>
        <p:spPr>
          <a:xfrm>
            <a:off x="-374552" y="0"/>
            <a:ext cx="11015003" cy="82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58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Šestiúhelník 4"/>
          <p:cNvSpPr/>
          <p:nvPr/>
        </p:nvSpPr>
        <p:spPr>
          <a:xfrm>
            <a:off x="11602243" y="306396"/>
            <a:ext cx="360040" cy="369332"/>
          </a:xfrm>
          <a:prstGeom prst="hexagon">
            <a:avLst/>
          </a:prstGeom>
          <a:solidFill>
            <a:srgbClr val="FFC0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/>
          </p:nvPr>
        </p:nvGraphicFramePr>
        <p:xfrm>
          <a:off x="6765606" y="3846840"/>
          <a:ext cx="4613594" cy="2364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047">
                  <a:extLst>
                    <a:ext uri="{9D8B030D-6E8A-4147-A177-3AD203B41FA5}">
                      <a16:colId xmlns:a16="http://schemas.microsoft.com/office/drawing/2014/main" val="2715640847"/>
                    </a:ext>
                  </a:extLst>
                </a:gridCol>
                <a:gridCol w="2566547">
                  <a:extLst>
                    <a:ext uri="{9D8B030D-6E8A-4147-A177-3AD203B41FA5}">
                      <a16:colId xmlns:a16="http://schemas.microsoft.com/office/drawing/2014/main" val="2003480771"/>
                    </a:ext>
                  </a:extLst>
                </a:gridCol>
              </a:tblGrid>
              <a:tr h="509842">
                <a:tc gridSpan="2">
                  <a:txBody>
                    <a:bodyPr/>
                    <a:lstStyle/>
                    <a:p>
                      <a:r>
                        <a:rPr lang="cs-CZ" sz="2400" dirty="0" smtClean="0"/>
                        <a:t>Základní charakteristika regionu</a:t>
                      </a:r>
                      <a:endParaRPr lang="cs-CZ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900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Rozloha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4 642 000 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km</a:t>
                      </a:r>
                      <a:r>
                        <a:rPr lang="cs-CZ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14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Počet obyvatel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105 mil.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576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Hustota zalidnění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23 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obyv./km</a:t>
                      </a:r>
                      <a:r>
                        <a:rPr lang="cs-CZ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730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Počet států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6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26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Největší sídla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Kábul, Taškent, </a:t>
                      </a:r>
                      <a:r>
                        <a:rPr lang="cs-CZ" dirty="0" err="1" smtClean="0"/>
                        <a:t>Almaty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347579"/>
                  </a:ext>
                </a:extLst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6765605" y="1881159"/>
            <a:ext cx="5196677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Země Střední Asie spojuje :</a:t>
            </a:r>
          </a:p>
          <a:p>
            <a:pPr marL="400050" indent="-400050">
              <a:buAutoNum type="romanUcPeriod"/>
            </a:pPr>
            <a:r>
              <a:rPr lang="cs-CZ" dirty="0" smtClean="0"/>
              <a:t>Společně sdílená historie bývalých republik SSSR.</a:t>
            </a:r>
          </a:p>
          <a:p>
            <a:pPr marL="400050" indent="-400050">
              <a:buAutoNum type="romanUcPeriod"/>
            </a:pPr>
            <a:r>
              <a:rPr lang="cs-CZ" dirty="0" smtClean="0"/>
              <a:t>Poloha v centrální periferii asijského světadílu.</a:t>
            </a:r>
          </a:p>
          <a:p>
            <a:pPr marL="400050" indent="-400050">
              <a:buAutoNum type="romanUcPeriod"/>
            </a:pPr>
            <a:r>
              <a:rPr lang="cs-CZ" dirty="0" smtClean="0"/>
              <a:t>Značný ekonomický potenciál.</a:t>
            </a:r>
          </a:p>
          <a:p>
            <a:pPr marL="400050" indent="-400050">
              <a:buAutoNum type="romanUcPeriod"/>
            </a:pPr>
            <a:r>
              <a:rPr lang="cs-CZ" dirty="0" smtClean="0"/>
              <a:t>Existence </a:t>
            </a:r>
            <a:r>
              <a:rPr lang="cs-CZ" dirty="0" err="1" smtClean="0"/>
              <a:t>poloautoritativních</a:t>
            </a:r>
            <a:r>
              <a:rPr lang="cs-CZ" dirty="0" smtClean="0"/>
              <a:t> prezidentských systému.</a:t>
            </a:r>
            <a:endParaRPr 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/>
          </p:nvPr>
        </p:nvGraphicFramePr>
        <p:xfrm>
          <a:off x="6765606" y="3846840"/>
          <a:ext cx="4613594" cy="2364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047">
                  <a:extLst>
                    <a:ext uri="{9D8B030D-6E8A-4147-A177-3AD203B41FA5}">
                      <a16:colId xmlns:a16="http://schemas.microsoft.com/office/drawing/2014/main" val="2715640847"/>
                    </a:ext>
                  </a:extLst>
                </a:gridCol>
                <a:gridCol w="2566547">
                  <a:extLst>
                    <a:ext uri="{9D8B030D-6E8A-4147-A177-3AD203B41FA5}">
                      <a16:colId xmlns:a16="http://schemas.microsoft.com/office/drawing/2014/main" val="2003480771"/>
                    </a:ext>
                  </a:extLst>
                </a:gridCol>
              </a:tblGrid>
              <a:tr h="509842">
                <a:tc gridSpan="2">
                  <a:txBody>
                    <a:bodyPr/>
                    <a:lstStyle/>
                    <a:p>
                      <a:r>
                        <a:rPr lang="cs-CZ" sz="2400" dirty="0" smtClean="0"/>
                        <a:t>Základní charakteristika regionu</a:t>
                      </a:r>
                      <a:endParaRPr lang="cs-CZ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900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Rozloha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14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Počet obyvatel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576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Hustota zalidnění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730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Počet států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26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Největší sídla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347579"/>
                  </a:ext>
                </a:extLst>
              </a:tr>
            </a:tbl>
          </a:graphicData>
        </a:graphic>
      </p:graphicFrame>
      <p:pic>
        <p:nvPicPr>
          <p:cNvPr id="3074" name="Picture 2" descr="Mapa střední As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1" y="675728"/>
            <a:ext cx="6514250" cy="55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1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91"/>
          <a:stretch/>
        </p:blipFill>
        <p:spPr>
          <a:xfrm>
            <a:off x="0" y="0"/>
            <a:ext cx="2885226" cy="68218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953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Aralské jez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32" y="1"/>
            <a:ext cx="10238581" cy="665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2043113" y="1489076"/>
            <a:ext cx="63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 Black" panose="020B0A04020102020204" pitchFamily="34" charset="0"/>
              </a:rPr>
              <a:t>A…</a:t>
            </a:r>
          </a:p>
        </p:txBody>
      </p:sp>
      <p:sp>
        <p:nvSpPr>
          <p:cNvPr id="3078" name="Obdélník 2"/>
          <p:cNvSpPr>
            <a:spLocks noChangeArrowheads="1"/>
          </p:cNvSpPr>
          <p:nvPr/>
        </p:nvSpPr>
        <p:spPr bwMode="auto">
          <a:xfrm>
            <a:off x="4799014" y="5935663"/>
            <a:ext cx="5545137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hlinkClick r:id="rId3"/>
              </a:rPr>
              <a:t>https://www.youtube.com/watch?v=LJnNYDK48kA</a:t>
            </a: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9" name="Obdélník 6"/>
          <p:cNvSpPr>
            <a:spLocks noChangeArrowheads="1"/>
          </p:cNvSpPr>
          <p:nvPr/>
        </p:nvSpPr>
        <p:spPr bwMode="auto">
          <a:xfrm>
            <a:off x="2043114" y="5176838"/>
            <a:ext cx="5208587" cy="6159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hlinkClick r:id="rId4"/>
              </a:rPr>
              <a:t>https://www.youtube.com/watch?v=iOfEqXI4G30</a:t>
            </a: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 Unicode MS"/>
              </a:rPr>
              <a:t>Zmen</a:t>
            </a:r>
            <a:r>
              <a:rPr lang="cs-CZ" altLang="cs-CZ" sz="1200"/>
              <a:t>š</a:t>
            </a:r>
            <a:r>
              <a:rPr lang="cs-CZ" altLang="cs-CZ" sz="1200">
                <a:latin typeface="Arial Unicode MS"/>
              </a:rPr>
              <a:t>uj</a:t>
            </a:r>
            <a:r>
              <a:rPr lang="cs-CZ" altLang="cs-CZ" sz="1200"/>
              <a:t>í</a:t>
            </a:r>
            <a:r>
              <a:rPr lang="cs-CZ" altLang="cs-CZ" sz="1200">
                <a:latin typeface="Arial Unicode MS"/>
              </a:rPr>
              <a:t>c</a:t>
            </a:r>
            <a:r>
              <a:rPr lang="cs-CZ" altLang="cs-CZ" sz="1200"/>
              <a:t>í</a:t>
            </a:r>
            <a:r>
              <a:rPr lang="cs-CZ" altLang="cs-CZ" sz="1200">
                <a:latin typeface="Arial Unicode MS"/>
              </a:rPr>
              <a:t> se Aralsk</a:t>
            </a:r>
            <a:r>
              <a:rPr lang="cs-CZ" altLang="cs-CZ" sz="1200"/>
              <a:t>é</a:t>
            </a:r>
            <a:r>
              <a:rPr lang="cs-CZ" altLang="cs-CZ" sz="1200">
                <a:latin typeface="Arial Unicode MS"/>
              </a:rPr>
              <a:t> jezero – Uzbekist</a:t>
            </a:r>
            <a:r>
              <a:rPr lang="cs-CZ" altLang="cs-CZ" sz="1200"/>
              <a:t>á</a:t>
            </a:r>
            <a:r>
              <a:rPr lang="cs-CZ" altLang="cs-CZ" sz="1200">
                <a:latin typeface="Arial Unicode MS"/>
              </a:rPr>
              <a:t>n , angl</a:t>
            </a:r>
            <a:r>
              <a:rPr lang="cs-CZ" altLang="cs-CZ" sz="1600">
                <a:latin typeface="Arial Unicode MS"/>
              </a:rPr>
              <a:t>.</a:t>
            </a:r>
            <a:r>
              <a:rPr lang="cs-CZ" altLang="cs-CZ" sz="700"/>
              <a:t> </a:t>
            </a:r>
            <a:endParaRPr lang="cs-CZ" altLang="cs-CZ" sz="160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016500" y="6310313"/>
            <a:ext cx="3022600" cy="2460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 Unicode MS"/>
              </a:rPr>
              <a:t>Znovuzrozen</a:t>
            </a:r>
            <a:r>
              <a:rPr lang="cs-CZ" altLang="cs-CZ" sz="1000"/>
              <a:t>í</a:t>
            </a:r>
            <a:r>
              <a:rPr lang="cs-CZ" altLang="cs-CZ" sz="1000">
                <a:latin typeface="Arial Unicode MS"/>
              </a:rPr>
              <a:t> Aralsk</a:t>
            </a:r>
            <a:r>
              <a:rPr lang="cs-CZ" altLang="cs-CZ" sz="1000"/>
              <a:t>é</a:t>
            </a:r>
            <a:r>
              <a:rPr lang="cs-CZ" altLang="cs-CZ" sz="1000">
                <a:latin typeface="Arial Unicode MS"/>
              </a:rPr>
              <a:t>ho jezera - vznik země, angl.</a:t>
            </a:r>
            <a:r>
              <a:rPr lang="cs-CZ" altLang="cs-CZ" sz="700"/>
              <a:t> </a:t>
            </a:r>
            <a:endParaRPr lang="cs-CZ" altLang="cs-CZ" sz="180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462"/>
          </a:xfrm>
        </p:spPr>
        <p:txBody>
          <a:bodyPr/>
          <a:lstStyle/>
          <a:p>
            <a:r>
              <a:rPr lang="cs-CZ" b="1" dirty="0" smtClean="0"/>
              <a:t>                         </a:t>
            </a:r>
            <a:endParaRPr lang="cs-CZ" b="1" dirty="0"/>
          </a:p>
        </p:txBody>
      </p:sp>
      <p:sp>
        <p:nvSpPr>
          <p:cNvPr id="10" name="Šestiúhelník 9"/>
          <p:cNvSpPr/>
          <p:nvPr/>
        </p:nvSpPr>
        <p:spPr>
          <a:xfrm>
            <a:off x="11353800" y="365126"/>
            <a:ext cx="360040" cy="369332"/>
          </a:xfrm>
          <a:prstGeom prst="hexagon">
            <a:avLst/>
          </a:prstGeom>
          <a:solidFill>
            <a:srgbClr val="FFC0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3736" t="4017" r="14226" b="908"/>
          <a:stretch/>
        </p:blipFill>
        <p:spPr>
          <a:xfrm>
            <a:off x="0" y="1936"/>
            <a:ext cx="9235440" cy="685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4371" t="1549" r="13789" b="5069"/>
          <a:stretch/>
        </p:blipFill>
        <p:spPr>
          <a:xfrm>
            <a:off x="0" y="-4542"/>
            <a:ext cx="11018520" cy="68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0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entral Asia : free map, free blank map, free outline map, free base map : boundaries, hydrography, main cities, n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/>
          <a:stretch>
            <a:fillRect/>
          </a:stretch>
        </p:blipFill>
        <p:spPr bwMode="auto">
          <a:xfrm>
            <a:off x="1524000" y="127000"/>
            <a:ext cx="912495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entral Asia : free map, free blank map, free outline map, free base map : hydrography, states, main cit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/>
          <a:stretch>
            <a:fillRect/>
          </a:stretch>
        </p:blipFill>
        <p:spPr bwMode="auto">
          <a:xfrm>
            <a:off x="1542415" y="114300"/>
            <a:ext cx="9144000" cy="6756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estiúhelník 3"/>
          <p:cNvSpPr/>
          <p:nvPr/>
        </p:nvSpPr>
        <p:spPr>
          <a:xfrm>
            <a:off x="9840914" y="260350"/>
            <a:ext cx="503237" cy="4318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2279650" y="981075"/>
            <a:ext cx="287338" cy="28733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vál 5"/>
          <p:cNvSpPr/>
          <p:nvPr/>
        </p:nvSpPr>
        <p:spPr>
          <a:xfrm>
            <a:off x="4295775" y="2708276"/>
            <a:ext cx="287338" cy="28892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 smtClean="0">
                <a:solidFill>
                  <a:schemeClr val="tx1"/>
                </a:solidFill>
              </a:rPr>
              <a:t>7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3935414" y="4292601"/>
            <a:ext cx="288925" cy="28892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 smtClean="0">
                <a:solidFill>
                  <a:schemeClr val="tx1"/>
                </a:solidFill>
              </a:rPr>
              <a:t>6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>
            <a:off x="6888164" y="3068639"/>
            <a:ext cx="287337" cy="28733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Ovál 8"/>
          <p:cNvSpPr/>
          <p:nvPr/>
        </p:nvSpPr>
        <p:spPr>
          <a:xfrm>
            <a:off x="6816726" y="4076701"/>
            <a:ext cx="288925" cy="28892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Ovál 9"/>
          <p:cNvSpPr/>
          <p:nvPr/>
        </p:nvSpPr>
        <p:spPr>
          <a:xfrm>
            <a:off x="7608889" y="3284539"/>
            <a:ext cx="287337" cy="28892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vál 10"/>
          <p:cNvSpPr/>
          <p:nvPr/>
        </p:nvSpPr>
        <p:spPr>
          <a:xfrm>
            <a:off x="8328025" y="2565400"/>
            <a:ext cx="287338" cy="28733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ál 11"/>
          <p:cNvSpPr/>
          <p:nvPr/>
        </p:nvSpPr>
        <p:spPr>
          <a:xfrm>
            <a:off x="8975725" y="2420939"/>
            <a:ext cx="287338" cy="28733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ál 12"/>
          <p:cNvSpPr/>
          <p:nvPr/>
        </p:nvSpPr>
        <p:spPr>
          <a:xfrm>
            <a:off x="9264650" y="1773239"/>
            <a:ext cx="287338" cy="28733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 smtClean="0">
                <a:solidFill>
                  <a:schemeClr val="tx1"/>
                </a:solidFill>
              </a:rPr>
              <a:t>5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Obdélníkový popisek 13"/>
          <p:cNvSpPr/>
          <p:nvPr/>
        </p:nvSpPr>
        <p:spPr>
          <a:xfrm>
            <a:off x="3143250" y="3141663"/>
            <a:ext cx="649288" cy="215900"/>
          </a:xfrm>
          <a:prstGeom prst="wedgeRectCallout">
            <a:avLst>
              <a:gd name="adj1" fmla="val -110259"/>
              <a:gd name="adj2" fmla="val -80582"/>
            </a:avLst>
          </a:prstGeom>
          <a:solidFill>
            <a:srgbClr val="FFFF00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200" dirty="0">
                <a:solidFill>
                  <a:srgbClr val="00B0F0"/>
                </a:solidFill>
              </a:rPr>
              <a:t>voda</a:t>
            </a:r>
          </a:p>
        </p:txBody>
      </p:sp>
      <p:sp>
        <p:nvSpPr>
          <p:cNvPr id="15" name="Obdélníkový popisek 14"/>
          <p:cNvSpPr/>
          <p:nvPr/>
        </p:nvSpPr>
        <p:spPr>
          <a:xfrm>
            <a:off x="4943475" y="1844675"/>
            <a:ext cx="647700" cy="215900"/>
          </a:xfrm>
          <a:prstGeom prst="wedgeRectCallout">
            <a:avLst>
              <a:gd name="adj1" fmla="val -110259"/>
              <a:gd name="adj2" fmla="val -80582"/>
            </a:avLst>
          </a:prstGeom>
          <a:solidFill>
            <a:srgbClr val="FFFF00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200" dirty="0">
                <a:solidFill>
                  <a:srgbClr val="00B0F0"/>
                </a:solidFill>
              </a:rPr>
              <a:t>voda</a:t>
            </a:r>
          </a:p>
        </p:txBody>
      </p:sp>
      <p:sp>
        <p:nvSpPr>
          <p:cNvPr id="16" name="Obdélníkový popisek 15"/>
          <p:cNvSpPr/>
          <p:nvPr/>
        </p:nvSpPr>
        <p:spPr>
          <a:xfrm>
            <a:off x="8832850" y="1484313"/>
            <a:ext cx="647700" cy="215900"/>
          </a:xfrm>
          <a:prstGeom prst="wedgeRectCallout">
            <a:avLst>
              <a:gd name="adj1" fmla="val -110259"/>
              <a:gd name="adj2" fmla="val -80582"/>
            </a:avLst>
          </a:prstGeom>
          <a:solidFill>
            <a:srgbClr val="FFFF00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200" dirty="0">
                <a:solidFill>
                  <a:srgbClr val="00B0F0"/>
                </a:solidFill>
              </a:rPr>
              <a:t>voda</a:t>
            </a:r>
          </a:p>
        </p:txBody>
      </p:sp>
      <p:sp>
        <p:nvSpPr>
          <p:cNvPr id="17" name="Obdélníkový popisek 16"/>
          <p:cNvSpPr/>
          <p:nvPr/>
        </p:nvSpPr>
        <p:spPr>
          <a:xfrm>
            <a:off x="9480550" y="2924175"/>
            <a:ext cx="647700" cy="217488"/>
          </a:xfrm>
          <a:prstGeom prst="wedgeRectCallout">
            <a:avLst>
              <a:gd name="adj1" fmla="val -110259"/>
              <a:gd name="adj2" fmla="val -80582"/>
            </a:avLst>
          </a:prstGeom>
          <a:solidFill>
            <a:srgbClr val="FFFF00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200" dirty="0">
                <a:solidFill>
                  <a:srgbClr val="00B0F0"/>
                </a:solidFill>
              </a:rPr>
              <a:t>voda</a:t>
            </a:r>
          </a:p>
        </p:txBody>
      </p:sp>
      <p:sp>
        <p:nvSpPr>
          <p:cNvPr id="18" name="Obdélníkový popisek 17"/>
          <p:cNvSpPr/>
          <p:nvPr/>
        </p:nvSpPr>
        <p:spPr>
          <a:xfrm>
            <a:off x="5016500" y="4581525"/>
            <a:ext cx="647700" cy="215900"/>
          </a:xfrm>
          <a:prstGeom prst="wedgeRectCallout">
            <a:avLst>
              <a:gd name="adj1" fmla="val 30836"/>
              <a:gd name="adj2" fmla="val -247121"/>
            </a:avLst>
          </a:prstGeom>
          <a:solidFill>
            <a:srgbClr val="FFFF00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200" dirty="0">
                <a:solidFill>
                  <a:srgbClr val="00B0F0"/>
                </a:solidFill>
              </a:rPr>
              <a:t>voda</a:t>
            </a:r>
          </a:p>
        </p:txBody>
      </p:sp>
      <p:sp>
        <p:nvSpPr>
          <p:cNvPr id="19" name="Obdélníkový popisek 18"/>
          <p:cNvSpPr/>
          <p:nvPr/>
        </p:nvSpPr>
        <p:spPr>
          <a:xfrm>
            <a:off x="6527800" y="2205038"/>
            <a:ext cx="647700" cy="215900"/>
          </a:xfrm>
          <a:prstGeom prst="wedgeRectCallout">
            <a:avLst>
              <a:gd name="adj1" fmla="val -110259"/>
              <a:gd name="adj2" fmla="val -80582"/>
            </a:avLst>
          </a:prstGeom>
          <a:solidFill>
            <a:srgbClr val="FFFF00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200" dirty="0">
                <a:solidFill>
                  <a:srgbClr val="00B0F0"/>
                </a:solidFill>
              </a:rPr>
              <a:t>voda</a:t>
            </a:r>
          </a:p>
        </p:txBody>
      </p:sp>
      <p:sp>
        <p:nvSpPr>
          <p:cNvPr id="20" name="Obdélníkový popisek 19"/>
          <p:cNvSpPr/>
          <p:nvPr/>
        </p:nvSpPr>
        <p:spPr>
          <a:xfrm>
            <a:off x="2351089" y="2133600"/>
            <a:ext cx="649287" cy="215900"/>
          </a:xfrm>
          <a:prstGeom prst="wedgeRectCallout">
            <a:avLst>
              <a:gd name="adj1" fmla="val -151894"/>
              <a:gd name="adj2" fmla="val 190044"/>
            </a:avLst>
          </a:prstGeom>
          <a:solidFill>
            <a:srgbClr val="FFFF00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200" dirty="0">
                <a:solidFill>
                  <a:srgbClr val="00B0F0"/>
                </a:solidFill>
              </a:rPr>
              <a:t>voda</a:t>
            </a:r>
          </a:p>
        </p:txBody>
      </p:sp>
      <p:sp>
        <p:nvSpPr>
          <p:cNvPr id="27669" name="TextovéPole 1"/>
          <p:cNvSpPr txBox="1">
            <a:spLocks noChangeArrowheads="1"/>
          </p:cNvSpPr>
          <p:nvPr/>
        </p:nvSpPr>
        <p:spPr bwMode="auto">
          <a:xfrm>
            <a:off x="2133601" y="217491"/>
            <a:ext cx="7418387" cy="369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Popiš vodní plochy, řeky a vyznačená města regionu Střední Asie.</a:t>
            </a:r>
          </a:p>
        </p:txBody>
      </p:sp>
      <p:sp>
        <p:nvSpPr>
          <p:cNvPr id="22" name="Obdélníkový popisek 21"/>
          <p:cNvSpPr/>
          <p:nvPr/>
        </p:nvSpPr>
        <p:spPr>
          <a:xfrm>
            <a:off x="2640013" y="836613"/>
            <a:ext cx="647700" cy="215900"/>
          </a:xfrm>
          <a:prstGeom prst="wedgeRectCallout">
            <a:avLst>
              <a:gd name="adj1" fmla="val -98694"/>
              <a:gd name="adj2" fmla="val -66703"/>
            </a:avLst>
          </a:prstGeom>
          <a:solidFill>
            <a:srgbClr val="FFFF00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200" dirty="0">
                <a:solidFill>
                  <a:srgbClr val="00B0F0"/>
                </a:solidFill>
              </a:rPr>
              <a:t>voda</a:t>
            </a:r>
          </a:p>
        </p:txBody>
      </p:sp>
    </p:spTree>
    <p:extLst>
      <p:ext uri="{BB962C8B-B14F-4D97-AF65-F5344CB8AC3E}">
        <p14:creationId xmlns:p14="http://schemas.microsoft.com/office/powerpoint/2010/main" val="165128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917" t="1661" r="13917" b="3054"/>
          <a:stretch/>
        </p:blipFill>
        <p:spPr>
          <a:xfrm>
            <a:off x="0" y="0"/>
            <a:ext cx="9234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4023" t="657" r="14255" b="4657"/>
          <a:stretch/>
        </p:blipFill>
        <p:spPr>
          <a:xfrm>
            <a:off x="140676" y="-3475"/>
            <a:ext cx="9239804" cy="686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5630" t="2944" r="14586" b="2697"/>
          <a:stretch/>
        </p:blipFill>
        <p:spPr>
          <a:xfrm>
            <a:off x="525779" y="-19169"/>
            <a:ext cx="9372601" cy="712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310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247</Words>
  <Application>Microsoft Office PowerPoint</Application>
  <PresentationFormat>Širokoúhlá obrazovka</PresentationFormat>
  <Paragraphs>80</Paragraphs>
  <Slides>20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Arial Unicode MS</vt:lpstr>
      <vt:lpstr>Calibri</vt:lpstr>
      <vt:lpstr>Calibri Light</vt:lpstr>
      <vt:lpstr>Motiv Office</vt:lpstr>
      <vt:lpstr>Střední Asie 2024</vt:lpstr>
      <vt:lpstr>Prezentace aplikace PowerPoint</vt:lpstr>
      <vt:lpstr>                     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Střední Asie 2024</dc:title>
  <dc:creator>Jaroslav Cap</dc:creator>
  <cp:lastModifiedBy>cap</cp:lastModifiedBy>
  <cp:revision>33</cp:revision>
  <dcterms:created xsi:type="dcterms:W3CDTF">2024-01-06T16:54:17Z</dcterms:created>
  <dcterms:modified xsi:type="dcterms:W3CDTF">2024-01-08T22:06:19Z</dcterms:modified>
</cp:coreProperties>
</file>