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73" r:id="rId10"/>
    <p:sldId id="264" r:id="rId11"/>
    <p:sldId id="266" r:id="rId12"/>
    <p:sldId id="265" r:id="rId13"/>
    <p:sldId id="267" r:id="rId14"/>
    <p:sldId id="268" r:id="rId15"/>
    <p:sldId id="269" r:id="rId16"/>
    <p:sldId id="274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74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28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4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8C34-9271-4B8C-8E81-C964F20AEF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99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8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31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6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95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6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9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5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BF58-82C0-486E-97CB-8F6047216FA1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D3F5-EA27-4817-960F-536E5DF08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0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depth=1&amp;hl=cs&amp;prev=search&amp;rurl=translate.google.cz&amp;sl=en&amp;u=https://en.wikipedia.org/wiki/Philippines&amp;usg=ALkJrhjNgId_rwDIS7-FRgEhtMsxSnl93w" TargetMode="External"/><Relationship Id="rId3" Type="http://schemas.openxmlformats.org/officeDocument/2006/relationships/hyperlink" Target="https://translate.googleusercontent.com/translate_c?depth=1&amp;hl=cs&amp;prev=search&amp;rurl=translate.google.cz&amp;sl=en&amp;u=https://en.wikipedia.org/wiki/Parasite&amp;usg=ALkJrhgUBQJtRd3YFwGkU2DvrMNGz57H-w" TargetMode="External"/><Relationship Id="rId7" Type="http://schemas.openxmlformats.org/officeDocument/2006/relationships/hyperlink" Target="https://translate.googleusercontent.com/translate_c?depth=1&amp;hl=cs&amp;prev=search&amp;rurl=translate.google.cz&amp;sl=en&amp;u=https://en.wikipedia.org/wiki/Thailand&amp;usg=ALkJrhhnUKA3M7Bul03s-owRbmwA6RIciw" TargetMode="External"/><Relationship Id="rId2" Type="http://schemas.openxmlformats.org/officeDocument/2006/relationships/hyperlink" Target="https://translate.googleusercontent.com/translate_c?depth=1&amp;hl=cs&amp;prev=search&amp;rurl=translate.google.cz&amp;sl=en&amp;u=https://en.wikipedia.org/wiki/Genus&amp;usg=ALkJrhgGme7VUqzKF20Zscg-nh1aG3ku4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cs&amp;prev=search&amp;rurl=translate.google.cz&amp;sl=en&amp;u=https://en.wikipedia.org/wiki/Malaysia&amp;usg=ALkJrhh2PQ-82AVg37-iYRDTFfEFQHKyUQ" TargetMode="External"/><Relationship Id="rId5" Type="http://schemas.openxmlformats.org/officeDocument/2006/relationships/hyperlink" Target="https://translate.googleusercontent.com/translate_c?depth=1&amp;hl=cs&amp;prev=search&amp;rurl=translate.google.cz&amp;sl=en&amp;u=https://en.wikipedia.org/wiki/Indonesia&amp;usg=ALkJrhiKLIJB1-v9mmeeRLOk07P_tgpTOw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translate.googleusercontent.com/translate_c?depth=1&amp;hl=cs&amp;prev=search&amp;rurl=translate.google.cz&amp;sl=en&amp;u=https://en.wikipedia.org/wiki/Flowering_plant&amp;usg=ALkJrhjAVTCgFY7rTO7FzpDihrBvP0TwEw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a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eismick%C3%A1_aktivita" TargetMode="External"/><Relationship Id="rId13" Type="http://schemas.openxmlformats.org/officeDocument/2006/relationships/hyperlink" Target="https://cs.wikipedia.org/wiki/Moluky" TargetMode="External"/><Relationship Id="rId3" Type="http://schemas.openxmlformats.org/officeDocument/2006/relationships/hyperlink" Target="https://cs.wikipedia.org/wiki/Subregion" TargetMode="External"/><Relationship Id="rId7" Type="http://schemas.openxmlformats.org/officeDocument/2006/relationships/hyperlink" Target="https://cs.wikipedia.org/wiki/Geologick%C3%A1_deska" TargetMode="External"/><Relationship Id="rId12" Type="http://schemas.openxmlformats.org/officeDocument/2006/relationships/hyperlink" Target="https://cs.wikipedia.org/wiki/Filip%C3%ADny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%C4%8C%C3%ADna" TargetMode="External"/><Relationship Id="rId11" Type="http://schemas.openxmlformats.org/officeDocument/2006/relationships/hyperlink" Target="https://cs.wikipedia.org/wiki/Mal%C3%A9_Sundy" TargetMode="External"/><Relationship Id="rId5" Type="http://schemas.openxmlformats.org/officeDocument/2006/relationships/hyperlink" Target="https://cs.wikipedia.org/wiki/Indie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cs.wikipedia.org/wiki/Velk%C3%A9_Sundy" TargetMode="External"/><Relationship Id="rId4" Type="http://schemas.openxmlformats.org/officeDocument/2006/relationships/hyperlink" Target="https://cs.wikipedia.org/wiki/Asie" TargetMode="External"/><Relationship Id="rId9" Type="http://schemas.openxmlformats.org/officeDocument/2006/relationships/hyperlink" Target="https://cs.wikipedia.org/wiki/Vulkanick%C3%A1_aktivita" TargetMode="External"/><Relationship Id="rId14" Type="http://schemas.openxmlformats.org/officeDocument/2006/relationships/hyperlink" Target="https://cs.wikipedia.org/wiki/Monzu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60878" y="260757"/>
            <a:ext cx="716793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4000" dirty="0" smtClean="0"/>
              <a:t>Jihovýchodní Asie 2023 - sekundy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6989" y="5981075"/>
            <a:ext cx="22155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Učebnice str. 52 až 55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122863" cy="50800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Přírodní potenciál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557338"/>
            <a:ext cx="6121400" cy="1439862"/>
          </a:xfrm>
        </p:spPr>
        <p:txBody>
          <a:bodyPr/>
          <a:lstStyle/>
          <a:p>
            <a:pPr eaLnBrk="1" hangingPunct="1"/>
            <a:r>
              <a:rPr lang="cs-CZ" altLang="cs-CZ"/>
              <a:t>Obrovská druhová rozmanitost života</a:t>
            </a:r>
          </a:p>
          <a:p>
            <a:pPr eaLnBrk="1" hangingPunct="1"/>
            <a:r>
              <a:rPr lang="cs-CZ" altLang="cs-CZ"/>
              <a:t>kontakt 3 oblastí asijské, australské, tichomořské</a:t>
            </a:r>
          </a:p>
          <a:p>
            <a:pPr eaLnBrk="1" hangingPunct="1"/>
            <a:endParaRPr lang="cs-CZ" altLang="cs-CZ"/>
          </a:p>
        </p:txBody>
      </p:sp>
      <p:pic>
        <p:nvPicPr>
          <p:cNvPr id="18436" name="Picture 4" descr="raflesia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663" y="1125538"/>
            <a:ext cx="2462212" cy="2374900"/>
          </a:xfrm>
          <a:noFill/>
        </p:spPr>
      </p:pic>
      <p:pic>
        <p:nvPicPr>
          <p:cNvPr id="18437" name="Picture 6" descr="láčkov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3500438"/>
            <a:ext cx="2520950" cy="3168650"/>
          </a:xfrm>
          <a:noFill/>
        </p:spPr>
      </p:pic>
      <p:pic>
        <p:nvPicPr>
          <p:cNvPr id="18438" name="Picture 9" descr="varan komodsk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771900"/>
            <a:ext cx="44767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estiúhelník 7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260350"/>
            <a:ext cx="4330700" cy="5113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vlhké tropické a rovníkové klima, monzuny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úrodná půda nížin a sopečných svahů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tradice plantážního pěstění exportních plodin-kaučukovník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kávovník, čajovník, tabák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kokosová a olejná palma – založeno evrop. kolonizátory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dostatek pracovních sil z místních zdrojů i přistěhovalců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bohatství historických památek a rozmanitost kulturních tradic zde žijících národů, kmenů, etnik  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33375"/>
            <a:ext cx="38195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estiúhelník 5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5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élník 5"/>
          <p:cNvSpPr>
            <a:spLocks noChangeArrowheads="1"/>
          </p:cNvSpPr>
          <p:nvPr/>
        </p:nvSpPr>
        <p:spPr bwMode="auto">
          <a:xfrm>
            <a:off x="1658938" y="188913"/>
            <a:ext cx="2153154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Rafflesia arnoldii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59" name="Obdélník 6"/>
          <p:cNvSpPr>
            <a:spLocks noChangeArrowheads="1"/>
          </p:cNvSpPr>
          <p:nvPr/>
        </p:nvSpPr>
        <p:spPr bwMode="auto">
          <a:xfrm>
            <a:off x="1658939" y="5445126"/>
            <a:ext cx="8847137" cy="6463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Arial" panose="020B0604020202020204" pitchFamily="34" charset="0"/>
              </a:rPr>
              <a:t>Rafflesia</a:t>
            </a:r>
            <a:r>
              <a:rPr lang="cs-CZ" altLang="cs-CZ" sz="1800">
                <a:latin typeface="Arial" panose="020B0604020202020204" pitchFamily="34" charset="0"/>
              </a:rPr>
              <a:t> je </a:t>
            </a:r>
            <a:r>
              <a:rPr lang="cs-CZ" altLang="cs-CZ" sz="1800">
                <a:latin typeface="Arial" panose="020B0604020202020204" pitchFamily="34" charset="0"/>
                <a:hlinkClick r:id="rId2" tooltip="Rod"/>
              </a:rPr>
              <a:t>rod</a:t>
            </a:r>
            <a:r>
              <a:rPr lang="cs-CZ" altLang="cs-CZ" sz="1800">
                <a:latin typeface="Arial" panose="020B0604020202020204" pitchFamily="34" charset="0"/>
              </a:rPr>
              <a:t> z </a:t>
            </a:r>
            <a:r>
              <a:rPr lang="cs-CZ" altLang="cs-CZ" sz="1800">
                <a:latin typeface="Arial" panose="020B0604020202020204" pitchFamily="34" charset="0"/>
                <a:hlinkClick r:id="rId3" tooltip="Parazit"/>
              </a:rPr>
              <a:t>parazitických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hlinkClick r:id="rId4" tooltip="Kvetoucí rostliny"/>
              </a:rPr>
              <a:t>kvetoucích rostlin.</a:t>
            </a:r>
            <a:r>
              <a:rPr lang="cs-CZ" altLang="cs-CZ" sz="1800">
                <a:latin typeface="Arial" panose="020B0604020202020204" pitchFamily="34" charset="0"/>
              </a:rPr>
              <a:t> Obsahuje přibližně 28 druhů, všechny nalezené v jihovýchodní Asii, v </a:t>
            </a:r>
            <a:r>
              <a:rPr lang="cs-CZ" altLang="cs-CZ" sz="1800">
                <a:latin typeface="Arial" panose="020B0604020202020204" pitchFamily="34" charset="0"/>
                <a:hlinkClick r:id="rId5" tooltip="Indonésie"/>
              </a:rPr>
              <a:t>Indonésii,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hlinkClick r:id="rId6" tooltip="Malajsie"/>
              </a:rPr>
              <a:t>Malajsii,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hlinkClick r:id="rId7" tooltip="Thajsko"/>
              </a:rPr>
              <a:t>Thajsku</a:t>
            </a:r>
            <a:r>
              <a:rPr lang="cs-CZ" altLang="cs-CZ" sz="1800">
                <a:latin typeface="Arial" panose="020B0604020202020204" pitchFamily="34" charset="0"/>
              </a:rPr>
              <a:t> a na </a:t>
            </a:r>
            <a:r>
              <a:rPr lang="cs-CZ" altLang="cs-CZ" sz="1800">
                <a:latin typeface="Arial" panose="020B0604020202020204" pitchFamily="34" charset="0"/>
                <a:hlinkClick r:id="rId8" tooltip="Filipíny"/>
              </a:rPr>
              <a:t>Filipínách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052513"/>
            <a:ext cx="53403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057275"/>
            <a:ext cx="31861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estiúhelník 6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21420" y="3687762"/>
            <a:ext cx="6659562" cy="3170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Nápověda: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světoví producenti přírodního kaučuku v roce 2010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Největším světovým producentem přírodního kaučuku je Thajsko, následované Indonésií a Malajsií.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altLang="cs-CZ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www.fao.org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Pořadí + země		Produkce v tisících tun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1.Thajsko				3052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2.Indonésie			2788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3.Malajsie				   859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4.Indie				   851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5.Vietnam				  754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  <p:pic>
        <p:nvPicPr>
          <p:cNvPr id="22531" name="Picture 3" descr="http://upload.wikimedia.org/wikipedia/commons/thumb/b/b3/Latex_dripping.JPG/220px-Latex_dri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6638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3"/>
          <p:cNvSpPr txBox="1">
            <a:spLocks noChangeArrowheads="1"/>
          </p:cNvSpPr>
          <p:nvPr/>
        </p:nvSpPr>
        <p:spPr bwMode="auto">
          <a:xfrm>
            <a:off x="3863976" y="260350"/>
            <a:ext cx="6804025" cy="1754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I. Který významný produkt JV Asie je na obrázku zachycen?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II. Které státy regionu zaujímají  pozice mezi 5 největšími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světovými producenty? (tabulky učebnice)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III. K čemu tento produkt lidem slouží?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IV. Z kterého světadílu rostlina pochází? /dom.cvič./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V. Co je gutaperča? /dom.cvič./</a:t>
            </a:r>
          </a:p>
        </p:txBody>
      </p:sp>
      <p:pic>
        <p:nvPicPr>
          <p:cNvPr id="22534" name="Picture 5" descr="Soubor:Gardenology.org-IMG 2532 rbgs11j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9726"/>
            <a:ext cx="24844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ový popisek 7"/>
          <p:cNvSpPr/>
          <p:nvPr/>
        </p:nvSpPr>
        <p:spPr>
          <a:xfrm>
            <a:off x="4206082" y="2082254"/>
            <a:ext cx="6443662" cy="1295400"/>
          </a:xfrm>
          <a:prstGeom prst="wedgeRectCallout">
            <a:avLst>
              <a:gd name="adj1" fmla="val -84316"/>
              <a:gd name="adj2" fmla="val 137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dirty="0"/>
              <a:t>Gutaperča je druh  gumy, která se podobá kaučuku, je průhledná, pevná a pružná. Vyrábí se z mléčné šťávy ze stromů </a:t>
            </a:r>
            <a:r>
              <a:rPr lang="cs-CZ" dirty="0" err="1"/>
              <a:t>rodcu</a:t>
            </a:r>
            <a:r>
              <a:rPr lang="cs-CZ" i="1" dirty="0"/>
              <a:t> </a:t>
            </a:r>
            <a:r>
              <a:rPr lang="cs-CZ" i="1" dirty="0" err="1"/>
              <a:t>Palaquium</a:t>
            </a:r>
            <a:r>
              <a:rPr lang="cs-CZ" dirty="0"/>
              <a:t>, především pak druhu </a:t>
            </a:r>
            <a:r>
              <a:rPr lang="cs-CZ" i="1" dirty="0" err="1"/>
              <a:t>Palaquium</a:t>
            </a:r>
            <a:r>
              <a:rPr lang="cs-CZ" i="1" dirty="0"/>
              <a:t> </a:t>
            </a:r>
            <a:r>
              <a:rPr lang="cs-CZ" i="1" dirty="0" err="1"/>
              <a:t>gutta</a:t>
            </a:r>
            <a:r>
              <a:rPr lang="cs-CZ" dirty="0"/>
              <a:t> (</a:t>
            </a:r>
            <a:r>
              <a:rPr lang="cs-CZ" dirty="0" err="1"/>
              <a:t>perčovník</a:t>
            </a:r>
            <a:r>
              <a:rPr lang="cs-CZ" dirty="0"/>
              <a:t> pravý), jež jsou domovem v jihovýchodní Asii.</a:t>
            </a:r>
          </a:p>
        </p:txBody>
      </p:sp>
      <p:sp>
        <p:nvSpPr>
          <p:cNvPr id="9" name="Šestiúhelník 8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0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aučukov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47148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kaučuk_planta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060575"/>
            <a:ext cx="381635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743700" y="549276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kaučukovníková plantáž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7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5843588" cy="633412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Palma olejná - Malajsie</a:t>
            </a:r>
          </a:p>
        </p:txBody>
      </p:sp>
      <p:pic>
        <p:nvPicPr>
          <p:cNvPr id="24579" name="Picture 5" descr="Oilpalm_malays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3500"/>
            <a:ext cx="5667484" cy="5295900"/>
          </a:xfrm>
          <a:noFill/>
        </p:spPr>
      </p:pic>
      <p:pic>
        <p:nvPicPr>
          <p:cNvPr id="24580" name="Picture 7" descr="plody palmy olejné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2318" y="5066263"/>
            <a:ext cx="2353182" cy="1563137"/>
          </a:xfrm>
          <a:noFill/>
        </p:spPr>
      </p:pic>
      <p:sp>
        <p:nvSpPr>
          <p:cNvPr id="6" name="Šestiúhelník 5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858382" y="1116014"/>
            <a:ext cx="63336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Palmový olej</a:t>
            </a:r>
          </a:p>
          <a:p>
            <a:r>
              <a:rPr lang="cs-CZ" dirty="0"/>
              <a:t>Palmový olej, vyráběný z palmy olejnice guinejské</a:t>
            </a:r>
          </a:p>
          <a:p>
            <a:r>
              <a:rPr lang="cs-CZ" dirty="0"/>
              <a:t>pocházející ze západní Afriky, </a:t>
            </a:r>
            <a:r>
              <a:rPr lang="cs-CZ" dirty="0" smtClean="0"/>
              <a:t>se v </a:t>
            </a:r>
            <a:r>
              <a:rPr lang="cs-CZ" dirty="0"/>
              <a:t>posledních třiceti letech stal </a:t>
            </a:r>
            <a:r>
              <a:rPr lang="cs-CZ" dirty="0" smtClean="0"/>
              <a:t>jedním z </a:t>
            </a:r>
            <a:r>
              <a:rPr lang="cs-CZ" dirty="0"/>
              <a:t>nejpoužívanějších produktů </a:t>
            </a:r>
            <a:r>
              <a:rPr lang="cs-CZ" dirty="0" smtClean="0"/>
              <a:t>rostlinné výroby</a:t>
            </a:r>
            <a:r>
              <a:rPr lang="cs-CZ" dirty="0"/>
              <a:t>.</a:t>
            </a:r>
          </a:p>
          <a:p>
            <a:r>
              <a:rPr lang="cs-CZ" dirty="0"/>
              <a:t>Je obsažen v asi polovině </a:t>
            </a:r>
            <a:r>
              <a:rPr lang="cs-CZ" dirty="0" smtClean="0"/>
              <a:t>všech potravinářských </a:t>
            </a:r>
            <a:r>
              <a:rPr lang="cs-CZ" dirty="0"/>
              <a:t>výrobků (</a:t>
            </a:r>
            <a:r>
              <a:rPr lang="cs-CZ" dirty="0" smtClean="0"/>
              <a:t>margaríny, tuky </a:t>
            </a:r>
            <a:r>
              <a:rPr lang="cs-CZ" dirty="0"/>
              <a:t>na smažení, majonézy, omáčky, bramborové</a:t>
            </a:r>
          </a:p>
          <a:p>
            <a:r>
              <a:rPr lang="cs-CZ" dirty="0"/>
              <a:t>hranolky, </a:t>
            </a:r>
            <a:r>
              <a:rPr lang="cs-CZ" dirty="0" err="1"/>
              <a:t>chipsy</a:t>
            </a:r>
            <a:r>
              <a:rPr lang="cs-CZ" dirty="0"/>
              <a:t>, sušenky, jemné pečivo, zmrzlina</a:t>
            </a:r>
            <a:r>
              <a:rPr lang="cs-CZ" dirty="0" smtClean="0"/>
              <a:t>, čokoláda</a:t>
            </a:r>
            <a:r>
              <a:rPr lang="cs-CZ" dirty="0"/>
              <a:t>, ztužené rostlinné tuky, instantní </a:t>
            </a:r>
            <a:r>
              <a:rPr lang="cs-CZ" dirty="0" smtClean="0"/>
              <a:t>polévky a </a:t>
            </a:r>
            <a:r>
              <a:rPr lang="cs-CZ" dirty="0"/>
              <a:t>mléka, cukrovinky, zmrzliny, výživy pro kojence),</a:t>
            </a:r>
          </a:p>
          <a:p>
            <a:r>
              <a:rPr lang="cs-CZ" dirty="0"/>
              <a:t>v kosmetice (šampony, krémy, pěny na </a:t>
            </a:r>
            <a:r>
              <a:rPr lang="cs-CZ" dirty="0" smtClean="0"/>
              <a:t>holení a </a:t>
            </a:r>
            <a:r>
              <a:rPr lang="cs-CZ" dirty="0"/>
              <a:t>mýdlo</a:t>
            </a:r>
            <a:r>
              <a:rPr lang="cs-CZ" dirty="0" smtClean="0"/>
              <a:t>),                           </a:t>
            </a:r>
            <a:r>
              <a:rPr lang="cs-CZ" dirty="0"/>
              <a:t>v krmivech pro zvířata, v průmyslových</a:t>
            </a:r>
          </a:p>
          <a:p>
            <a:r>
              <a:rPr lang="cs-CZ" dirty="0"/>
              <a:t>mazivech a v biopalivech.</a:t>
            </a:r>
          </a:p>
          <a:p>
            <a:r>
              <a:rPr lang="cs-CZ" dirty="0"/>
              <a:t>Od 13. 12. 2014 je v platnosti Nařízení EU, </a:t>
            </a:r>
            <a:r>
              <a:rPr lang="cs-CZ" dirty="0" smtClean="0"/>
              <a:t>na základě kterého             </a:t>
            </a:r>
            <a:r>
              <a:rPr lang="cs-CZ" dirty="0"/>
              <a:t>je u potravin uvádění přesného </a:t>
            </a:r>
            <a:r>
              <a:rPr lang="cs-CZ" dirty="0" smtClean="0"/>
              <a:t>druhu rostlinného </a:t>
            </a:r>
            <a:r>
              <a:rPr lang="cs-CZ" dirty="0"/>
              <a:t>oleje na etiketě povinné.</a:t>
            </a:r>
          </a:p>
        </p:txBody>
      </p:sp>
    </p:spTree>
    <p:extLst>
      <p:ext uri="{BB962C8B-B14F-4D97-AF65-F5344CB8AC3E}">
        <p14:creationId xmlns:p14="http://schemas.microsoft.com/office/powerpoint/2010/main" val="18969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6" y="198506"/>
            <a:ext cx="6639584" cy="360993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3166" y="3860230"/>
            <a:ext cx="706886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Pěstování </a:t>
            </a:r>
            <a:r>
              <a:rPr lang="cs-CZ" b="1" dirty="0"/>
              <a:t>palmy olejné je v současnosti jednou</a:t>
            </a:r>
          </a:p>
          <a:p>
            <a:r>
              <a:rPr lang="cs-CZ" b="1" dirty="0"/>
              <a:t>z největších příčin úbytku tropických deštných lesů</a:t>
            </a:r>
            <a:r>
              <a:rPr lang="cs-CZ" b="1" dirty="0" smtClean="0"/>
              <a:t>. </a:t>
            </a:r>
          </a:p>
          <a:p>
            <a:r>
              <a:rPr lang="cs-CZ" dirty="0"/>
              <a:t>Palmě olejné se daří mezi 10. rovnoběžkou </a:t>
            </a:r>
            <a:r>
              <a:rPr lang="cs-CZ" dirty="0" smtClean="0"/>
              <a:t>severně a </a:t>
            </a:r>
            <a:r>
              <a:rPr lang="cs-CZ" dirty="0"/>
              <a:t>jižně od rovníku. V současné době </a:t>
            </a:r>
            <a:r>
              <a:rPr lang="cs-CZ" dirty="0" smtClean="0"/>
              <a:t>se pěstuje </a:t>
            </a:r>
            <a:r>
              <a:rPr lang="cs-CZ" dirty="0"/>
              <a:t>na kontinentech Asie, Afriky</a:t>
            </a:r>
          </a:p>
          <a:p>
            <a:r>
              <a:rPr lang="cs-CZ" dirty="0"/>
              <a:t>i Jižní Ameriky, což je oblast, která </a:t>
            </a:r>
            <a:r>
              <a:rPr lang="cs-CZ" dirty="0" smtClean="0"/>
              <a:t>je nejvíce </a:t>
            </a:r>
            <a:r>
              <a:rPr lang="cs-CZ" dirty="0"/>
              <a:t>pokryta deštnými pralesy</a:t>
            </a:r>
            <a:r>
              <a:rPr lang="cs-CZ" dirty="0" smtClean="0"/>
              <a:t>. Do </a:t>
            </a:r>
            <a:r>
              <a:rPr lang="cs-CZ" dirty="0"/>
              <a:t>České republiky se každoročně doveze cca 30 000 tun</a:t>
            </a:r>
          </a:p>
          <a:p>
            <a:r>
              <a:rPr lang="cs-CZ" dirty="0"/>
              <a:t>palmového oleje. Jde možná o nejdůležitější příspěvek našeho státu</a:t>
            </a:r>
          </a:p>
          <a:p>
            <a:r>
              <a:rPr lang="cs-CZ" dirty="0"/>
              <a:t>k devastaci tropických pralesů, které jsou zdrojem </a:t>
            </a:r>
            <a:r>
              <a:rPr lang="cs-CZ" dirty="0" smtClean="0"/>
              <a:t>největší biologické </a:t>
            </a:r>
            <a:r>
              <a:rPr lang="cs-CZ" dirty="0"/>
              <a:t>rozmanitosti planety a domovem milionů lidí.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410450" y="2155628"/>
            <a:ext cx="471402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V </a:t>
            </a:r>
            <a:r>
              <a:rPr lang="cs-CZ" dirty="0"/>
              <a:t>jihovýchodní Asii intenzivně</a:t>
            </a:r>
          </a:p>
          <a:p>
            <a:r>
              <a:rPr lang="cs-CZ" dirty="0"/>
              <a:t>pěstuje již 30 let. Zatímco v roce 1984 palmové</a:t>
            </a:r>
          </a:p>
          <a:p>
            <a:r>
              <a:rPr lang="cs-CZ" dirty="0"/>
              <a:t>plantáže čítaly 1 500 km2 </a:t>
            </a:r>
            <a:r>
              <a:rPr lang="cs-CZ" dirty="0" smtClean="0"/>
              <a:t>dnes </a:t>
            </a:r>
            <a:r>
              <a:rPr lang="cs-CZ" dirty="0"/>
              <a:t>se odhaduje 150 tisíc km2 plantáží (skoro </a:t>
            </a:r>
            <a:r>
              <a:rPr lang="cs-CZ" dirty="0" smtClean="0"/>
              <a:t>dvě České </a:t>
            </a:r>
            <a:r>
              <a:rPr lang="cs-CZ" dirty="0"/>
              <a:t>republiky), kdy více než polovina vznikla </a:t>
            </a:r>
            <a:r>
              <a:rPr lang="cs-CZ" dirty="0" smtClean="0"/>
              <a:t>na úkor </a:t>
            </a:r>
            <a:r>
              <a:rPr lang="cs-CZ" dirty="0"/>
              <a:t>pralesů. V posledních letech poptávka </a:t>
            </a:r>
            <a:r>
              <a:rPr lang="cs-CZ" dirty="0" smtClean="0"/>
              <a:t>velice stoupá</a:t>
            </a:r>
            <a:r>
              <a:rPr lang="cs-CZ" dirty="0"/>
              <a:t>, a tak je k jejímu uspokojení potřeba stále </a:t>
            </a:r>
            <a:r>
              <a:rPr lang="cs-CZ" dirty="0" smtClean="0"/>
              <a:t>více plantáží</a:t>
            </a:r>
            <a:r>
              <a:rPr lang="cs-CZ" dirty="0"/>
              <a:t>.</a:t>
            </a:r>
          </a:p>
          <a:p>
            <a:r>
              <a:rPr lang="cs-CZ" b="1" i="1" dirty="0"/>
              <a:t>85 % celosvětové produkce palmového oleje</a:t>
            </a:r>
          </a:p>
          <a:p>
            <a:r>
              <a:rPr lang="cs-CZ" b="1" i="1" dirty="0"/>
              <a:t>zajišťují Indonésie a Malajsie. </a:t>
            </a:r>
            <a:r>
              <a:rPr lang="cs-CZ" dirty="0"/>
              <a:t>V roce 2013 činila</a:t>
            </a:r>
          </a:p>
          <a:p>
            <a:r>
              <a:rPr lang="cs-CZ" dirty="0"/>
              <a:t>celková produkce 56,2 milionů tun palmového oleje.</a:t>
            </a:r>
          </a:p>
          <a:p>
            <a:r>
              <a:rPr lang="cs-CZ" dirty="0"/>
              <a:t>Mezi největší producenty palmového oleje roku </a:t>
            </a:r>
            <a:r>
              <a:rPr lang="cs-CZ" dirty="0" smtClean="0"/>
              <a:t>2013 patří </a:t>
            </a:r>
            <a:r>
              <a:rPr lang="cs-CZ" dirty="0"/>
              <a:t>Indonésie, Malajsie, Thajsko, Kolumbie, Nigerie</a:t>
            </a:r>
            <a:r>
              <a:rPr lang="cs-CZ" dirty="0" smtClean="0"/>
              <a:t>, Papua </a:t>
            </a:r>
            <a:r>
              <a:rPr lang="cs-CZ" dirty="0"/>
              <a:t>Nová Guinea a Ekvádor (v tomto </a:t>
            </a:r>
            <a:r>
              <a:rPr lang="cs-CZ" dirty="0" smtClean="0"/>
              <a:t>pořadí) 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37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496" y="661181"/>
            <a:ext cx="3754438" cy="669925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Palma kokosová</a:t>
            </a:r>
          </a:p>
        </p:txBody>
      </p:sp>
      <p:pic>
        <p:nvPicPr>
          <p:cNvPr id="25603" name="Picture 10" descr="kokosové ořec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/>
          <a:stretch>
            <a:fillRect/>
          </a:stretch>
        </p:blipFill>
        <p:spPr>
          <a:xfrm>
            <a:off x="4102517" y="3704431"/>
            <a:ext cx="2968625" cy="2747962"/>
          </a:xfrm>
          <a:noFill/>
        </p:spPr>
      </p:pic>
      <p:pic>
        <p:nvPicPr>
          <p:cNvPr id="25604" name="Picture 5" descr="palma kokosová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/>
          <a:stretch>
            <a:fillRect/>
          </a:stretch>
        </p:blipFill>
        <p:spPr>
          <a:xfrm>
            <a:off x="97241" y="1743869"/>
            <a:ext cx="3513137" cy="4824413"/>
          </a:xfrm>
          <a:noFill/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831013" y="2193926"/>
            <a:ext cx="322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>
              <a:latin typeface="Arial" panose="020B0604020202020204" pitchFamily="34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735639" y="1484313"/>
            <a:ext cx="4752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>
              <a:latin typeface="Arial" panose="020B0604020202020204" pitchFamily="34" charset="0"/>
            </a:endParaRPr>
          </a:p>
        </p:txBody>
      </p:sp>
      <p:sp>
        <p:nvSpPr>
          <p:cNvPr id="8" name="Šestiúhelník 7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02517" y="648097"/>
            <a:ext cx="7858973" cy="2560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 </a:t>
            </a:r>
            <a:r>
              <a:rPr lang="cs-CZ" altLang="cs-CZ" sz="1600" dirty="0" smtClean="0"/>
              <a:t> V tropických oblastech je palma kokosová nejdůležitějším zdrojem tuku bílkovin. Ze sušené a nastrouhané dužniny (endospermu) kokosových ořechů/= kopry/ se vyrábí kokosové máslo. Plody kokosových a datlových palem jsou skutečně brány jako hlavní složka potravy.     Ke stavbě chýší slouží domorodcům např. palmy kokosové (</a:t>
            </a:r>
            <a:r>
              <a:rPr lang="cs-CZ" altLang="cs-CZ" sz="1600" i="1" dirty="0" err="1" smtClean="0"/>
              <a:t>Cocos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nucifera</a:t>
            </a:r>
            <a:r>
              <a:rPr lang="cs-CZ" altLang="cs-CZ" sz="1600" dirty="0" smtClean="0"/>
              <a:t>), sudovité (</a:t>
            </a:r>
            <a:r>
              <a:rPr lang="cs-CZ" altLang="cs-CZ" sz="1600" i="1" dirty="0" err="1" smtClean="0"/>
              <a:t>Colpothrinax</a:t>
            </a:r>
            <a:r>
              <a:rPr lang="cs-CZ" altLang="cs-CZ" sz="1600" dirty="0" smtClean="0"/>
              <a:t>), datlové (</a:t>
            </a:r>
            <a:r>
              <a:rPr lang="cs-CZ" altLang="cs-CZ" sz="1600" i="1" dirty="0" smtClean="0"/>
              <a:t>Phoenix</a:t>
            </a:r>
            <a:r>
              <a:rPr lang="cs-CZ" altLang="cs-CZ" sz="1600" dirty="0" smtClean="0"/>
              <a:t>), </a:t>
            </a:r>
            <a:r>
              <a:rPr lang="cs-CZ" altLang="cs-CZ" sz="1600" dirty="0" err="1" smtClean="0"/>
              <a:t>lontary</a:t>
            </a:r>
            <a:r>
              <a:rPr lang="cs-CZ" altLang="cs-CZ" sz="1600" dirty="0" smtClean="0"/>
              <a:t> (</a:t>
            </a:r>
            <a:r>
              <a:rPr lang="cs-CZ" altLang="cs-CZ" sz="1600" i="1" dirty="0" err="1" smtClean="0"/>
              <a:t>Borassus</a:t>
            </a:r>
            <a:r>
              <a:rPr lang="cs-CZ" altLang="cs-CZ" sz="1600" dirty="0" smtClean="0"/>
              <a:t>) a jiné. Velkými listy pokrývají střechy, z palmového dřeva vyrábí např. vodovodní trubky. Ratanový nábytek, který známe i z našich domovů, se vyrábí z rodu </a:t>
            </a:r>
            <a:r>
              <a:rPr lang="cs-CZ" altLang="cs-CZ" sz="1600" i="1" dirty="0" err="1" smtClean="0"/>
              <a:t>Calamus</a:t>
            </a:r>
            <a:r>
              <a:rPr lang="cs-CZ" altLang="cs-CZ" sz="1600" dirty="0" smtClean="0"/>
              <a:t>. Trny řapíků některých palem používají domorodci jako špičky šípů. Dřevo, plody a lýko se používá k výrobě různých misek, jednoduchého nářadí či rohoží. Kokosové ořechy slouží jako nádoby na pití. Sušené listy druhu </a:t>
            </a:r>
            <a:r>
              <a:rPr lang="cs-CZ" altLang="cs-CZ" sz="1600" i="1" dirty="0" err="1" smtClean="0"/>
              <a:t>Corypha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utan</a:t>
            </a:r>
            <a:r>
              <a:rPr lang="cs-CZ" altLang="cs-CZ" sz="1600" dirty="0" smtClean="0"/>
              <a:t> byly v Indii používány jako papír na psaní. Spisy vydržely zachované i po 1000 letech. V Malajsii pro změnu používají mladé listy </a:t>
            </a:r>
            <a:r>
              <a:rPr lang="cs-CZ" altLang="cs-CZ" sz="1600" i="1" dirty="0" err="1" smtClean="0"/>
              <a:t>Nypa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fruticans</a:t>
            </a:r>
            <a:r>
              <a:rPr lang="cs-CZ" altLang="cs-CZ" sz="1600" dirty="0" smtClean="0"/>
              <a:t> jako cigaretový papír. </a:t>
            </a:r>
            <a:endParaRPr lang="cs-CZ" altLang="cs-CZ" sz="1600" dirty="0"/>
          </a:p>
        </p:txBody>
      </p:sp>
      <p:pic>
        <p:nvPicPr>
          <p:cNvPr id="10" name="Picture 4" descr="Image result for corypha u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44" y="3053467"/>
            <a:ext cx="2339441" cy="34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284244" y="6452393"/>
            <a:ext cx="1306896" cy="3139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 err="1"/>
              <a:t>Corypha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utan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189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188914"/>
            <a:ext cx="3959225" cy="504825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dirty="0"/>
              <a:t>Problémy regionu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895350"/>
            <a:ext cx="9037637" cy="5962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Obrovské ekonomické a sociální rozdíly mezi 11 státy regionu, mezi městy a venkovem, mezi obchodními centry měst a předměstskými </a:t>
            </a:r>
            <a:r>
              <a:rPr lang="cs-CZ" altLang="cs-CZ" sz="2400" b="1" dirty="0" smtClean="0"/>
              <a:t>slumy /= chudinské čtvrtě /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Lokální přelidněnost (Jáva 850 ob./km</a:t>
            </a:r>
            <a:r>
              <a:rPr lang="cs-CZ" altLang="cs-CZ" sz="2400" b="1" baseline="30000" dirty="0"/>
              <a:t>2</a:t>
            </a:r>
            <a:r>
              <a:rPr lang="cs-CZ" altLang="cs-CZ" sz="2400" b="1" dirty="0"/>
              <a:t> )</a:t>
            </a:r>
            <a:r>
              <a:rPr lang="cs-CZ" altLang="cs-CZ" sz="2400" b="1" baseline="30000" dirty="0"/>
              <a:t>        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Pronikání radikálních náboženských a extremistických skupin - terorismus 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Prostituce - /šíření pohlavně přenosných chorob, AIDS, dětská prostituce/, tradice založena v období koloniálním a posílena přítomností vojsk, turismem</a:t>
            </a:r>
            <a:r>
              <a:rPr lang="cs-CZ" altLang="cs-CZ" sz="2400" b="1" dirty="0" smtClean="0"/>
              <a:t>/</a:t>
            </a:r>
          </a:p>
          <a:p>
            <a:r>
              <a:rPr lang="cs-CZ" altLang="cs-CZ" sz="2400" b="1" dirty="0"/>
              <a:t>Ilegální obchod se vzácnými a chráněnými druhy živočichů a rostlin  </a:t>
            </a:r>
          </a:p>
          <a:p>
            <a:r>
              <a:rPr lang="cs-CZ" altLang="cs-CZ" sz="2400" b="1" dirty="0"/>
              <a:t>Pašování lidí z chudých oblastí a zemí do okolních vyspělých států /Filipíny-Austrálie</a:t>
            </a:r>
            <a:r>
              <a:rPr lang="cs-CZ" altLang="cs-CZ" sz="2400" b="1" dirty="0" smtClean="0"/>
              <a:t>/, časté </a:t>
            </a:r>
            <a:r>
              <a:rPr lang="cs-CZ" altLang="cs-CZ" sz="2400" b="1" dirty="0"/>
              <a:t>katastrofy přetížených plavidel</a:t>
            </a:r>
          </a:p>
          <a:p>
            <a:r>
              <a:rPr lang="cs-CZ" altLang="cs-CZ" sz="2400" b="1" dirty="0"/>
              <a:t>Výroba a obchod s drogami/ „Zlatý trojúhelník“  /</a:t>
            </a:r>
          </a:p>
          <a:p>
            <a:r>
              <a:rPr lang="cs-CZ" altLang="cs-CZ" sz="2400" b="1" dirty="0"/>
              <a:t>Nezákonná těžba dřeva, mýcení pralesa / JV Asie </a:t>
            </a:r>
            <a:r>
              <a:rPr lang="cs-CZ" altLang="cs-CZ" sz="2400" b="1" dirty="0" smtClean="0"/>
              <a:t>– nejohroženější </a:t>
            </a:r>
            <a:r>
              <a:rPr lang="cs-CZ" altLang="cs-CZ" sz="2400" b="1" dirty="0"/>
              <a:t>část tropických deštných pralesů</a:t>
            </a:r>
            <a:r>
              <a:rPr lang="cs-CZ" altLang="cs-CZ" sz="2400" b="1" dirty="0" smtClean="0"/>
              <a:t>/, obvykle </a:t>
            </a:r>
            <a:r>
              <a:rPr lang="cs-CZ" altLang="cs-CZ" sz="2400" b="1" dirty="0"/>
              <a:t>na zakázku bohatých společností ( Japonska )</a:t>
            </a:r>
            <a:endParaRPr lang="cs-CZ" altLang="cs-CZ" sz="2400" b="1" dirty="0" smtClean="0"/>
          </a:p>
          <a:p>
            <a:pPr>
              <a:lnSpc>
                <a:spcPct val="80000"/>
              </a:lnSpc>
            </a:pPr>
            <a:endParaRPr lang="cs-CZ" altLang="cs-CZ" sz="2400" b="1" dirty="0"/>
          </a:p>
        </p:txBody>
      </p:sp>
      <p:sp>
        <p:nvSpPr>
          <p:cNvPr id="5" name="Šestiúhelník 4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60349"/>
            <a:ext cx="6786011" cy="50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bdélník 4"/>
          <p:cNvSpPr>
            <a:spLocks noChangeArrowheads="1"/>
          </p:cNvSpPr>
          <p:nvPr/>
        </p:nvSpPr>
        <p:spPr bwMode="auto">
          <a:xfrm>
            <a:off x="628649" y="5558711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 dirty="0">
                <a:latin typeface="Arial" panose="020B0604020202020204" pitchFamily="34" charset="0"/>
              </a:rPr>
              <a:t>NENÍ, Není. </a:t>
            </a:r>
            <a:r>
              <a:rPr lang="cs-CZ" altLang="cs-CZ" sz="1100" i="1" dirty="0">
                <a:latin typeface="Arial" panose="020B0604020202020204" pitchFamily="34" charset="0"/>
              </a:rPr>
              <a:t>flicker.com</a:t>
            </a:r>
            <a:r>
              <a:rPr lang="cs-CZ" altLang="cs-CZ" sz="1100" dirty="0">
                <a:latin typeface="Arial" panose="020B0604020202020204" pitchFamily="34" charset="0"/>
              </a:rPr>
              <a:t> [online]. [cit. 19.12.2013]. Dostupný na WWW: http://img.aktualne.centrum.cz/503/4/5030412-banglades-pribeh-prostitutek.jpg </a:t>
            </a:r>
          </a:p>
        </p:txBody>
      </p:sp>
      <p:sp>
        <p:nvSpPr>
          <p:cNvPr id="30724" name="Obdélník 5"/>
          <p:cNvSpPr>
            <a:spLocks noChangeArrowheads="1"/>
          </p:cNvSpPr>
          <p:nvPr/>
        </p:nvSpPr>
        <p:spPr bwMode="auto">
          <a:xfrm>
            <a:off x="7643813" y="309781"/>
            <a:ext cx="3816350" cy="504753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Zástupci turistického průmyslu z 10 asijských zemí se proto scházejí v Bangkoku k dvoudennímu jednání o možnostech prevence dětské prostituce. Někteří představitelé se vyjádřili překvapivě - trochu naivně se domnívali, že s ekonomickou krizí přijde i zmenšení problému dětské prostituce. Opak je však pravdou. Problémy asijských ekonomik s sebou naopak přinesly další vzestup objemu dětské prostituce a pokles cen za tyto služby.</a:t>
            </a:r>
            <a:br>
              <a:rPr lang="cs-CZ" altLang="cs-CZ" sz="1400" dirty="0">
                <a:latin typeface="Arial" panose="020B0604020202020204" pitchFamily="34" charset="0"/>
              </a:rPr>
            </a:br>
            <a:r>
              <a:rPr lang="cs-CZ" altLang="cs-CZ" sz="1400" dirty="0">
                <a:latin typeface="Arial" panose="020B0604020202020204" pitchFamily="34" charset="0"/>
              </a:rPr>
              <a:t> </a:t>
            </a:r>
            <a:br>
              <a:rPr lang="cs-CZ" altLang="cs-CZ" sz="1400" dirty="0">
                <a:latin typeface="Arial" panose="020B0604020202020204" pitchFamily="34" charset="0"/>
              </a:rPr>
            </a:br>
            <a:r>
              <a:rPr lang="cs-CZ" altLang="cs-CZ" sz="1400" dirty="0">
                <a:latin typeface="Arial" panose="020B0604020202020204" pitchFamily="34" charset="0"/>
              </a:rPr>
              <a:t>Řada dětí se totiž dostala do ještě hlubší chudoby a proto nabídla své služby laciněji. Pokles cen zase přilákal větší počet pedofilů a to nejen z Evropy a Ameriky, ale také z bohatších asijských zemí - např. z Tchaj-wanu, Jižní Koreje nebo z Japonska. Průmysl založený na dětské prostituci tak roste a předpokládá se, že jsou v něm "namočeni“ i oficiální představitelé turistického průmyslu postižených zemí. Chybí přitom politická vůle problém řešit.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71547" y="2580229"/>
            <a:ext cx="2905219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1600" dirty="0" smtClean="0"/>
              <a:t>Jihovýchodní Asie na mapě světa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2970" t="12388" r="24570" b="13578"/>
          <a:stretch/>
        </p:blipFill>
        <p:spPr>
          <a:xfrm>
            <a:off x="9368851" y="437235"/>
            <a:ext cx="2086131" cy="21045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34583" y="452225"/>
            <a:ext cx="8554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Jihovýchodní Asie</a:t>
            </a:r>
            <a:r>
              <a:rPr lang="cs-CZ" dirty="0" smtClean="0"/>
              <a:t> je </a:t>
            </a:r>
            <a:r>
              <a:rPr lang="cs-CZ" dirty="0" err="1" smtClean="0">
                <a:hlinkClick r:id="rId3" tooltip="Subregion"/>
              </a:rPr>
              <a:t>subregion</a:t>
            </a:r>
            <a:r>
              <a:rPr lang="cs-CZ" dirty="0" smtClean="0"/>
              <a:t> </a:t>
            </a:r>
            <a:r>
              <a:rPr lang="cs-CZ" dirty="0" smtClean="0">
                <a:hlinkClick r:id="rId4" tooltip="Asie"/>
              </a:rPr>
              <a:t>Asie</a:t>
            </a:r>
            <a:r>
              <a:rPr lang="cs-CZ" dirty="0" smtClean="0"/>
              <a:t> zahrnující země, které leží východně od </a:t>
            </a:r>
            <a:r>
              <a:rPr lang="cs-CZ" dirty="0" smtClean="0">
                <a:hlinkClick r:id="rId5" tooltip="Indie"/>
              </a:rPr>
              <a:t>Indie</a:t>
            </a:r>
            <a:r>
              <a:rPr lang="cs-CZ" dirty="0" smtClean="0"/>
              <a:t> a jižně od </a:t>
            </a:r>
            <a:r>
              <a:rPr lang="cs-CZ" dirty="0" smtClean="0">
                <a:hlinkClick r:id="rId6" tooltip="Čína"/>
              </a:rPr>
              <a:t>Číny</a:t>
            </a:r>
            <a:r>
              <a:rPr lang="cs-CZ" dirty="0" smtClean="0"/>
              <a:t>. Tento </a:t>
            </a:r>
            <a:r>
              <a:rPr lang="cs-CZ" dirty="0" err="1" smtClean="0"/>
              <a:t>subregion</a:t>
            </a:r>
            <a:r>
              <a:rPr lang="cs-CZ" dirty="0" smtClean="0"/>
              <a:t> leží na místě, kde se dotýkají </a:t>
            </a:r>
            <a:r>
              <a:rPr lang="cs-CZ" dirty="0" smtClean="0">
                <a:hlinkClick r:id="rId7" tooltip="Geologická deska"/>
              </a:rPr>
              <a:t>geologické desky</a:t>
            </a:r>
            <a:r>
              <a:rPr lang="cs-CZ" dirty="0" smtClean="0"/>
              <a:t>, což má za následek častou </a:t>
            </a:r>
            <a:r>
              <a:rPr lang="cs-CZ" b="1" dirty="0" smtClean="0">
                <a:hlinkClick r:id="rId8" tooltip="Seismická aktivita"/>
              </a:rPr>
              <a:t>seismickou</a:t>
            </a:r>
            <a:r>
              <a:rPr lang="cs-CZ" b="1" dirty="0" smtClean="0"/>
              <a:t> a </a:t>
            </a:r>
            <a:r>
              <a:rPr lang="cs-CZ" b="1" dirty="0" smtClean="0">
                <a:hlinkClick r:id="rId9" tooltip="Vulkanická aktivita"/>
              </a:rPr>
              <a:t>vulkanickou aktivitu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Jihovýchodní Asie se skládá ze dvou geografických sekcí: asijské pevniny a ostrovů souostroví jižně od ní (</a:t>
            </a:r>
            <a:r>
              <a:rPr lang="cs-CZ" dirty="0" smtClean="0">
                <a:hlinkClick r:id="rId10" tooltip="Velké Sundy"/>
              </a:rPr>
              <a:t>Velké</a:t>
            </a:r>
            <a:r>
              <a:rPr lang="cs-CZ" dirty="0" smtClean="0"/>
              <a:t> a </a:t>
            </a:r>
            <a:r>
              <a:rPr lang="cs-CZ" dirty="0" smtClean="0">
                <a:hlinkClick r:id="rId11" tooltip="Malé Sundy"/>
              </a:rPr>
              <a:t>Malé Sundy</a:t>
            </a:r>
            <a:r>
              <a:rPr lang="cs-CZ" dirty="0" smtClean="0"/>
              <a:t>, </a:t>
            </a:r>
            <a:r>
              <a:rPr lang="cs-CZ" dirty="0" smtClean="0">
                <a:hlinkClick r:id="rId12" tooltip="Filipíny"/>
              </a:rPr>
              <a:t>Filipíny</a:t>
            </a:r>
            <a:r>
              <a:rPr lang="cs-CZ" dirty="0" smtClean="0"/>
              <a:t>, </a:t>
            </a:r>
            <a:r>
              <a:rPr lang="cs-CZ" dirty="0" smtClean="0">
                <a:hlinkClick r:id="rId13" tooltip="Moluky"/>
              </a:rPr>
              <a:t>Moluky</a:t>
            </a:r>
            <a:r>
              <a:rPr lang="cs-CZ" dirty="0" smtClean="0"/>
              <a:t>, které tvoří </a:t>
            </a:r>
            <a:r>
              <a:rPr lang="cs-CZ" b="1" dirty="0" smtClean="0"/>
              <a:t>Malajské souostroví </a:t>
            </a:r>
            <a:r>
              <a:rPr lang="cs-CZ" dirty="0" smtClean="0"/>
              <a:t>). Leží v </a:t>
            </a:r>
            <a:r>
              <a:rPr lang="cs-CZ" b="1" dirty="0" smtClean="0"/>
              <a:t>tropickém a rovníkovém podnebném pásu</a:t>
            </a:r>
            <a:r>
              <a:rPr lang="cs-CZ" dirty="0" smtClean="0"/>
              <a:t>, ve kterém je ovlivňována </a:t>
            </a:r>
            <a:r>
              <a:rPr lang="cs-CZ" b="1" dirty="0" smtClean="0">
                <a:hlinkClick r:id="rId14" tooltip="Monzun"/>
              </a:rPr>
              <a:t>monzuny</a:t>
            </a:r>
            <a:r>
              <a:rPr lang="cs-CZ" dirty="0" smtClean="0"/>
              <a:t> a podzimními </a:t>
            </a:r>
            <a:r>
              <a:rPr lang="cs-CZ" b="1" dirty="0" smtClean="0"/>
              <a:t>tajfuny</a:t>
            </a:r>
            <a:r>
              <a:rPr lang="cs-CZ" dirty="0" smtClean="0"/>
              <a:t>. Kulturně je tento region silně ovlivněn dvěma mocnými sousedy</a:t>
            </a:r>
            <a:r>
              <a:rPr lang="cs-CZ" b="1" dirty="0" smtClean="0"/>
              <a:t>, Indií a Čínou</a:t>
            </a:r>
            <a:r>
              <a:rPr lang="cs-CZ" dirty="0" smtClean="0"/>
              <a:t>, přičemž Myanmar byl dříve částí Indie.</a:t>
            </a:r>
            <a:endParaRPr lang="cs-CZ" dirty="0"/>
          </a:p>
        </p:txBody>
      </p:sp>
      <p:pic>
        <p:nvPicPr>
          <p:cNvPr id="9" name="Picture 4" descr="mapa JV Asi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2" y="2760549"/>
            <a:ext cx="3998809" cy="40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751882" y="3411225"/>
            <a:ext cx="722488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u="sng" dirty="0" smtClean="0"/>
              <a:t>Stručná charakteristika</a:t>
            </a:r>
          </a:p>
          <a:p>
            <a:r>
              <a:rPr lang="cs-CZ" dirty="0" smtClean="0"/>
              <a:t>-  Svébytné historie, </a:t>
            </a:r>
            <a:r>
              <a:rPr lang="cs-CZ" b="1" i="1" dirty="0" smtClean="0"/>
              <a:t>staré historické státy a kultury, kolonizace evropskými velmocemi</a:t>
            </a:r>
            <a:r>
              <a:rPr lang="cs-CZ" dirty="0" smtClean="0"/>
              <a:t>, střet komunistických a západních velmocí za studené války. </a:t>
            </a:r>
          </a:p>
          <a:p>
            <a:r>
              <a:rPr lang="cs-CZ" dirty="0" smtClean="0"/>
              <a:t>-  Značná </a:t>
            </a:r>
            <a:r>
              <a:rPr lang="cs-CZ" b="1" i="1" dirty="0" smtClean="0"/>
              <a:t>náboženská pestrost </a:t>
            </a:r>
            <a:r>
              <a:rPr lang="cs-CZ" dirty="0" smtClean="0"/>
              <a:t>a tolerance</a:t>
            </a:r>
          </a:p>
          <a:p>
            <a:r>
              <a:rPr lang="cs-CZ" dirty="0" smtClean="0"/>
              <a:t>-  Ekonomické charakteristiky, </a:t>
            </a:r>
            <a:r>
              <a:rPr lang="cs-CZ" b="1" i="1" dirty="0" smtClean="0"/>
              <a:t>asijští tygři, ASEAN</a:t>
            </a:r>
            <a:endParaRPr lang="cs-CZ" b="1" i="1" dirty="0"/>
          </a:p>
        </p:txBody>
      </p:sp>
      <p:sp>
        <p:nvSpPr>
          <p:cNvPr id="11" name="Obdélník 10"/>
          <p:cNvSpPr/>
          <p:nvPr/>
        </p:nvSpPr>
        <p:spPr>
          <a:xfrm>
            <a:off x="4692636" y="6340365"/>
            <a:ext cx="734337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2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Sdružení národů jihovýchodní Asie = </a:t>
            </a:r>
            <a:r>
              <a:rPr lang="cs-CZ" sz="1200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ASEAN</a:t>
            </a:r>
            <a:r>
              <a:rPr lang="cs-CZ" sz="12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je regionální mezinárodní </a:t>
            </a:r>
            <a:r>
              <a:rPr lang="cs-CZ" sz="1200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organizace</a:t>
            </a:r>
            <a:r>
              <a:rPr lang="cs-CZ" sz="12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založená v roce 1967.</a:t>
            </a:r>
            <a:endParaRPr lang="cs-CZ" sz="1200" dirty="0"/>
          </a:p>
        </p:txBody>
      </p:sp>
      <p:pic>
        <p:nvPicPr>
          <p:cNvPr id="1028" name="Picture 4" descr="Emblem of the Association of Southeast Asian Nations Laos Burma US-ASEAN  Business Council, southeast asia, emblem, text, logo png | PNGWi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27534" b="14965"/>
          <a:stretch/>
        </p:blipFill>
        <p:spPr bwMode="auto">
          <a:xfrm>
            <a:off x="4751882" y="4984744"/>
            <a:ext cx="1214203" cy="11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558705"/>
            <a:ext cx="10441173" cy="63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20726" y="189373"/>
            <a:ext cx="31105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Přehled zemí Jihovýchodní Asie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1285" y="680936"/>
            <a:ext cx="11647251" cy="56323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Úkoly :</a:t>
            </a:r>
          </a:p>
          <a:p>
            <a:r>
              <a:rPr lang="cs-CZ" dirty="0" smtClean="0"/>
              <a:t>I. Vyhledej v tabulce 5 největších států JV Asie zapiš je v pořadí s rozlohou zaokrouhlenou na  desetitisíce km</a:t>
            </a:r>
            <a:r>
              <a:rPr lang="cs-CZ" baseline="30000" dirty="0" smtClean="0"/>
              <a:t>2</a:t>
            </a:r>
            <a:r>
              <a:rPr lang="cs-CZ" dirty="0" smtClean="0"/>
              <a:t> .</a:t>
            </a:r>
          </a:p>
          <a:p>
            <a:r>
              <a:rPr lang="cs-CZ" dirty="0" smtClean="0"/>
              <a:t>II. </a:t>
            </a:r>
            <a:r>
              <a:rPr lang="cs-CZ" dirty="0"/>
              <a:t>Vyhledej v tabulce 5 </a:t>
            </a:r>
            <a:r>
              <a:rPr lang="cs-CZ" dirty="0" smtClean="0"/>
              <a:t>nejlidnatějších </a:t>
            </a:r>
            <a:r>
              <a:rPr lang="cs-CZ" dirty="0"/>
              <a:t>států JV Asie zapiš je v pořadí s</a:t>
            </a:r>
            <a:r>
              <a:rPr lang="cs-CZ" dirty="0" smtClean="0"/>
              <a:t>  počtem obyvatel zaokrouhlených na  miliony</a:t>
            </a:r>
          </a:p>
          <a:p>
            <a:r>
              <a:rPr lang="cs-CZ" dirty="0" smtClean="0"/>
              <a:t>III. Vyhledej </a:t>
            </a:r>
            <a:r>
              <a:rPr lang="cs-CZ" dirty="0"/>
              <a:t>v tabulce </a:t>
            </a:r>
            <a:r>
              <a:rPr lang="cs-CZ" dirty="0" smtClean="0"/>
              <a:t>3 nejbohatší státy </a:t>
            </a:r>
            <a:r>
              <a:rPr lang="cs-CZ" dirty="0"/>
              <a:t>JV </a:t>
            </a:r>
            <a:r>
              <a:rPr lang="cs-CZ" dirty="0" smtClean="0"/>
              <a:t>Asie dle HDP/osobu a rok,  zapiš </a:t>
            </a:r>
            <a:r>
              <a:rPr lang="cs-CZ" dirty="0"/>
              <a:t>je v </a:t>
            </a:r>
            <a:r>
              <a:rPr lang="cs-CZ" dirty="0" smtClean="0"/>
              <a:t>pořadí sestupně s hodnotou zaokrouhlenou na tisíce dolarů .</a:t>
            </a:r>
          </a:p>
          <a:p>
            <a:r>
              <a:rPr lang="cs-CZ" dirty="0" smtClean="0"/>
              <a:t>IV, Vyhledej </a:t>
            </a:r>
            <a:r>
              <a:rPr lang="cs-CZ" dirty="0"/>
              <a:t>v tabulce 3 </a:t>
            </a:r>
            <a:r>
              <a:rPr lang="cs-CZ" dirty="0" smtClean="0"/>
              <a:t>nejchudší </a:t>
            </a:r>
            <a:r>
              <a:rPr lang="cs-CZ" dirty="0"/>
              <a:t>státy JV Asie dle HDP/osobu a </a:t>
            </a:r>
            <a:r>
              <a:rPr lang="cs-CZ" dirty="0" smtClean="0"/>
              <a:t>rok, zapiš </a:t>
            </a:r>
            <a:r>
              <a:rPr lang="cs-CZ" dirty="0"/>
              <a:t>je v pořadí sestupně s hodnotou zaokrouhlenou </a:t>
            </a:r>
            <a:r>
              <a:rPr lang="cs-CZ" dirty="0" smtClean="0"/>
              <a:t>na tisíce </a:t>
            </a:r>
            <a:r>
              <a:rPr lang="cs-CZ" dirty="0"/>
              <a:t>dolarů </a:t>
            </a:r>
            <a:r>
              <a:rPr lang="cs-CZ" dirty="0" smtClean="0"/>
              <a:t>.</a:t>
            </a:r>
          </a:p>
          <a:p>
            <a:r>
              <a:rPr lang="cs-CZ" dirty="0" smtClean="0"/>
              <a:t>V. Doplň do tabulky názvy hlavních měst 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400050" indent="-400050">
              <a:buAutoNum type="romanUcPeriod" startAt="4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24358"/>
              </p:ext>
            </p:extLst>
          </p:nvPr>
        </p:nvGraphicFramePr>
        <p:xfrm>
          <a:off x="584200" y="3077287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691236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84354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0749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34374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 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hlavní  město</a:t>
                      </a:r>
                      <a:endParaRPr lang="cs-CZ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2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Myanmar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Singapur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1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Thajsko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Indonésie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5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1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Kambodža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Filipíny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04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Východní Timor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0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Malajsie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49451"/>
                  </a:ext>
                </a:extLst>
              </a:tr>
            </a:tbl>
          </a:graphicData>
        </a:graphic>
      </p:graphicFrame>
      <p:sp>
        <p:nvSpPr>
          <p:cNvPr id="5" name="Šestiúhelník 4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86810" y="195161"/>
            <a:ext cx="63614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Červeně orámované tabule je nutné písemně vyřešit do sešitu !!!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2441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" y="666750"/>
            <a:ext cx="6398736" cy="60007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8"/>
          <a:stretch/>
        </p:blipFill>
        <p:spPr>
          <a:xfrm>
            <a:off x="6417506" y="2266950"/>
            <a:ext cx="5758231" cy="41814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3071" y="333374"/>
            <a:ext cx="11963680" cy="636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21"/>
          <a:stretch/>
        </p:blipFill>
        <p:spPr>
          <a:xfrm>
            <a:off x="6531806" y="487803"/>
            <a:ext cx="4819366" cy="177914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338521" y="2266950"/>
            <a:ext cx="3026196" cy="1933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Podle kruhových diagramů I. až III. urči, surovinu a podíl Asie na její světové produkci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99435" y="482084"/>
            <a:ext cx="30008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I.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764188" y="452852"/>
            <a:ext cx="3577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128248" y="482084"/>
            <a:ext cx="41549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III.</a:t>
            </a:r>
            <a:endParaRPr lang="cs-CZ" dirty="0"/>
          </a:p>
        </p:txBody>
      </p:sp>
      <p:sp>
        <p:nvSpPr>
          <p:cNvPr id="12" name="Šestiúhelník 11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9219" y="340241"/>
            <a:ext cx="21053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Obyvatelstvo JV Asie</a:t>
            </a:r>
            <a:endParaRPr lang="cs-CZ" dirty="0"/>
          </a:p>
        </p:txBody>
      </p:sp>
      <p:pic>
        <p:nvPicPr>
          <p:cNvPr id="2050" name="Picture 2" descr="https://upload.wikimedia.org/wikipedia/commons/thumb/e/e8/Ati_woman.jpg/220px-Ati_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2" y="951540"/>
            <a:ext cx="2841338" cy="25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4981" y="3566045"/>
            <a:ext cx="23696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Negritská</a:t>
            </a:r>
            <a:r>
              <a:rPr lang="cs-CZ" dirty="0" smtClean="0"/>
              <a:t> dívka z Filipín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17124" y="347401"/>
            <a:ext cx="83605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u="sng" dirty="0" smtClean="0"/>
              <a:t>Obyvatelstvo a politický vývoj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mnohonárodnostní státy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pevnině převládá buddhismus a na ostrovech islám, jen na Filipínách mají většinu katolíci</a:t>
            </a:r>
          </a:p>
          <a:p>
            <a:r>
              <a:rPr lang="cs-CZ" sz="2000" dirty="0" smtClean="0"/>
              <a:t> • vedle původních obyvatel jsou zde početné menšiny Číňanů a Indů</a:t>
            </a:r>
          </a:p>
          <a:p>
            <a:r>
              <a:rPr lang="cs-CZ" sz="2000" dirty="0" smtClean="0"/>
              <a:t> • většinu mají Číňané v Singapuru, silná menšina žije v Malajsii </a:t>
            </a:r>
          </a:p>
          <a:p>
            <a:r>
              <a:rPr lang="cs-CZ" sz="2000" dirty="0" smtClean="0"/>
              <a:t>• Číňané patří k lépe situovanému obyvatelstvu, což někdy vyvolává </a:t>
            </a:r>
            <a:r>
              <a:rPr lang="cs-CZ" sz="2000" dirty="0" err="1" smtClean="0"/>
              <a:t>protičínské</a:t>
            </a:r>
            <a:r>
              <a:rPr lang="cs-CZ" sz="2000" dirty="0" smtClean="0"/>
              <a:t>     nálady</a:t>
            </a:r>
          </a:p>
          <a:p>
            <a:r>
              <a:rPr lang="cs-CZ" sz="2000" dirty="0" smtClean="0"/>
              <a:t> • je zde vysoký přirozený přírůstek (18 o /</a:t>
            </a:r>
            <a:r>
              <a:rPr lang="cs-CZ" sz="2000" dirty="0" err="1" smtClean="0"/>
              <a:t>oo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• většina území tvořily před 2. sv. válkou kolonie </a:t>
            </a:r>
          </a:p>
          <a:p>
            <a:r>
              <a:rPr lang="cs-CZ" sz="2000" dirty="0" smtClean="0"/>
              <a:t>• k Británii patřila Barma, Malajsie, Singapur a Brunej </a:t>
            </a:r>
          </a:p>
          <a:p>
            <a:r>
              <a:rPr lang="cs-CZ" sz="2000" dirty="0" smtClean="0"/>
              <a:t>• k Francii Vietnam, Laos, Kambodža (</a:t>
            </a:r>
            <a:r>
              <a:rPr lang="cs-CZ" sz="2000" b="1" dirty="0" smtClean="0"/>
              <a:t>Francouzská Indočína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 • Thajsko si uchovalo nezávislost, Indonésie patřila Nizozemsku, východní Timor náležel Portugalsku, Filipíny přešly v 19. stol. ze správy Španělska pod kontrolu USA</a:t>
            </a:r>
            <a:endParaRPr lang="cs-CZ" sz="2000" dirty="0"/>
          </a:p>
        </p:txBody>
      </p:sp>
      <p:sp>
        <p:nvSpPr>
          <p:cNvPr id="6" name="Šestiúhelník 5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1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8977" y="294973"/>
            <a:ext cx="113768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dekolonizace probíhala postupně ve všech státech</a:t>
            </a:r>
          </a:p>
          <a:p>
            <a:r>
              <a:rPr lang="cs-CZ" sz="2000" dirty="0" smtClean="0"/>
              <a:t> • 1946 – 1954 Indočína – neúspěšný pokus Francie o zachování nadvlády </a:t>
            </a:r>
          </a:p>
          <a:p>
            <a:r>
              <a:rPr lang="cs-CZ" sz="2000" dirty="0" smtClean="0"/>
              <a:t>• v severní části Vietnamu, Laosu a Kambodži se prosadily levicové režimy komunistického typu</a:t>
            </a:r>
          </a:p>
          <a:p>
            <a:r>
              <a:rPr lang="cs-CZ" sz="2000" dirty="0" smtClean="0"/>
              <a:t> 1964 – 1975 vietnamská válka mezi jižním – proamericky orientovaným – Vietnamem a jeho severní části</a:t>
            </a:r>
          </a:p>
          <a:p>
            <a:r>
              <a:rPr lang="cs-CZ" sz="2000" dirty="0" smtClean="0"/>
              <a:t> po odchodu Američanů (1976) došlo ke sjednocení Vietnamu pod komunistickým vedením   </a:t>
            </a:r>
          </a:p>
          <a:p>
            <a:r>
              <a:rPr lang="cs-CZ" sz="2000" dirty="0" smtClean="0"/>
              <a:t> • i v současnosti patří region mezi politicky nestabilní oblasti – vojenský režim v Barmě – obsazení Východního Timoru Indonésií po odchodu Portugalců r. 1975 a násilné potlačování separatistických tendencí, které vyústily v osamostatnění VT r. 1999 – náboženské nepokoje mezi muslimy a křesťany na Filipínách – konflikt mezi indonéskou vládou a rebely hnutí </a:t>
            </a:r>
            <a:r>
              <a:rPr lang="cs-CZ" sz="2000" dirty="0" err="1" smtClean="0"/>
              <a:t>Aceh</a:t>
            </a:r>
            <a:r>
              <a:rPr lang="cs-CZ" sz="2000" dirty="0" smtClean="0"/>
              <a:t> od r. 1976, kdy Hnutí za svobodný </a:t>
            </a:r>
            <a:r>
              <a:rPr lang="cs-CZ" sz="2000" dirty="0" err="1" smtClean="0"/>
              <a:t>Aceh</a:t>
            </a:r>
            <a:r>
              <a:rPr lang="cs-CZ" sz="2000" dirty="0" smtClean="0"/>
              <a:t> vyhlásilo nezávislost oblasti na severu ostrova Sumatra, která je bohatá na přírodní zdroje</a:t>
            </a:r>
            <a:endParaRPr lang="cs-CZ" sz="2000" dirty="0"/>
          </a:p>
        </p:txBody>
      </p:sp>
      <p:pic>
        <p:nvPicPr>
          <p:cNvPr id="1026" name="Picture 2" descr="https://upload.wikimedia.org/wikipedia/commons/8/89/Malay_wed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3575154"/>
            <a:ext cx="4177258" cy="31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90850" y="3575154"/>
            <a:ext cx="8611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Malajci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91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3230" y="281791"/>
            <a:ext cx="114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Fira Sans"/>
              </a:rPr>
              <a:t>Hospodářství</a:t>
            </a:r>
          </a:p>
          <a:p>
            <a:endParaRPr lang="cs-CZ" b="1" dirty="0">
              <a:solidFill>
                <a:srgbClr val="000000"/>
              </a:solidFill>
              <a:latin typeface="Fira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Fira Sans"/>
              </a:rPr>
              <a:t>rýže</a:t>
            </a:r>
            <a:r>
              <a:rPr lang="cs-CZ" dirty="0">
                <a:solidFill>
                  <a:srgbClr val="000000"/>
                </a:solidFill>
                <a:latin typeface="Fira Sans"/>
              </a:rPr>
              <a:t>, kokosová a olejná palma, tropické ovoce, dřevo, koření, </a:t>
            </a:r>
            <a:r>
              <a:rPr lang="cs-CZ" dirty="0" smtClean="0">
                <a:solidFill>
                  <a:srgbClr val="000000"/>
                </a:solidFill>
                <a:latin typeface="Fira Sans"/>
              </a:rPr>
              <a:t>kaučukovník,</a:t>
            </a:r>
            <a:r>
              <a:rPr lang="cs-CZ" sz="2000" dirty="0" smtClean="0">
                <a:solidFill>
                  <a:srgbClr val="000000"/>
                </a:solidFill>
                <a:latin typeface="Fira Sans"/>
              </a:rPr>
              <a:t> </a:t>
            </a:r>
            <a:r>
              <a:rPr lang="cs-CZ" sz="2400" dirty="0" smtClean="0"/>
              <a:t>chov </a:t>
            </a:r>
            <a:r>
              <a:rPr lang="cs-CZ" sz="2400" dirty="0"/>
              <a:t>skotu, buvolů, prasat; </a:t>
            </a:r>
            <a:r>
              <a:rPr lang="cs-CZ" sz="2400" dirty="0" smtClean="0"/>
              <a:t>rybolov</a:t>
            </a:r>
            <a:endParaRPr lang="cs-CZ" sz="2000" dirty="0">
              <a:solidFill>
                <a:srgbClr val="000000"/>
              </a:solidFill>
              <a:latin typeface="Fira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ira Sans"/>
              </a:rPr>
              <a:t>elektrotechnický a textilní průmysl, strojírenství, výroba hraček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ira Sans"/>
              </a:rPr>
              <a:t>těžba ropy, cínu, barevných kovů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ira Sans"/>
              </a:rPr>
              <a:t>všechny zmíněné státy kromě Východního Timoru jsou součástí ekonomického a politického </a:t>
            </a:r>
            <a:r>
              <a:rPr lang="cs-CZ" b="1" dirty="0">
                <a:solidFill>
                  <a:srgbClr val="000000"/>
                </a:solidFill>
                <a:latin typeface="Fira Sans"/>
              </a:rPr>
              <a:t>Sdružení národů jihovýchodní Asie</a:t>
            </a:r>
            <a:r>
              <a:rPr lang="cs-CZ" dirty="0">
                <a:solidFill>
                  <a:srgbClr val="000000"/>
                </a:solidFill>
                <a:latin typeface="Fira Sans"/>
              </a:rPr>
              <a:t> (ASEAN)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Fira Sans"/>
              </a:rPr>
              <a:t>"Zlatý trojúhelník"</a:t>
            </a:r>
            <a:r>
              <a:rPr lang="cs-CZ" dirty="0">
                <a:solidFill>
                  <a:srgbClr val="000000"/>
                </a:solidFill>
                <a:latin typeface="Fira Sans"/>
              </a:rPr>
              <a:t> (Myanmar, Thajsko, Laos) - výroba drog, hlavně opia a heroinu z máku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Fira Sans"/>
              </a:rPr>
              <a:t>"Asijští tygři"</a:t>
            </a:r>
            <a:r>
              <a:rPr lang="cs-CZ" dirty="0">
                <a:solidFill>
                  <a:srgbClr val="000000"/>
                </a:solidFill>
                <a:latin typeface="Fira Sans"/>
              </a:rPr>
              <a:t> - nově industrializované země východní a jihovýchodní Asie, které rychle hospodářsky rostou </a:t>
            </a:r>
            <a:endParaRPr lang="cs-CZ" b="0" i="0" dirty="0">
              <a:solidFill>
                <a:srgbClr val="000000"/>
              </a:solidFill>
              <a:effectLst/>
              <a:latin typeface="Fira Sans"/>
            </a:endParaRPr>
          </a:p>
        </p:txBody>
      </p:sp>
      <p:pic>
        <p:nvPicPr>
          <p:cNvPr id="3" name="Picture 2" descr="Rýžová pole - In World - Stories written by wander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3387159"/>
            <a:ext cx="4743450" cy="315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2450" y="6352659"/>
            <a:ext cx="50112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Terasovitá rýžová pole v horských oblastech JV Asie.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09" y="3352559"/>
            <a:ext cx="4878242" cy="325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27908" y="6314310"/>
            <a:ext cx="29855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altLang="cs-CZ" dirty="0"/>
              <a:t>Těžba síry ze sopky- Indonésie</a:t>
            </a:r>
            <a:endParaRPr lang="cs-CZ" dirty="0"/>
          </a:p>
        </p:txBody>
      </p:sp>
      <p:sp>
        <p:nvSpPr>
          <p:cNvPr id="7" name="Šestiúhelník 6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37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95000">
              <a:schemeClr val="accent2"/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1" y="476250"/>
            <a:ext cx="4043363" cy="63500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Surovinové zdroje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kvalitní tvrdá a vzácná dřeva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přírodní kaučuk/ 90% světové produkce/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ropa a zemní plyn /Indonésie Malajsko</a:t>
            </a:r>
            <a:r>
              <a:rPr lang="cs-CZ" altLang="cs-CZ" dirty="0" smtClean="0"/>
              <a:t>, Brunej </a:t>
            </a:r>
            <a:r>
              <a:rPr lang="cs-CZ" altLang="cs-CZ" dirty="0" smtClean="0"/>
              <a:t>/ (8</a:t>
            </a:r>
            <a:r>
              <a:rPr lang="cs-CZ" altLang="cs-CZ" dirty="0" smtClean="0"/>
              <a:t>. místo </a:t>
            </a:r>
            <a:r>
              <a:rPr lang="cs-CZ" altLang="cs-CZ" dirty="0" smtClean="0"/>
              <a:t>sv. </a:t>
            </a:r>
            <a:r>
              <a:rPr lang="cs-CZ" altLang="cs-CZ" dirty="0" err="1" smtClean="0"/>
              <a:t>poř</a:t>
            </a:r>
            <a:r>
              <a:rPr lang="cs-CZ" altLang="cs-CZ" dirty="0" smtClean="0"/>
              <a:t>. 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barevné kovy-“Malajský cínový pás“, cín </a:t>
            </a:r>
            <a:r>
              <a:rPr lang="cs-CZ" altLang="cs-CZ" dirty="0" smtClean="0"/>
              <a:t>2. m</a:t>
            </a:r>
            <a:r>
              <a:rPr lang="cs-CZ" altLang="cs-CZ" dirty="0" smtClean="0"/>
              <a:t>. s. p., nikl 4. m. s. p., bauxit, měď, wolfram…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železná ruda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fosfáty a další soli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sp>
        <p:nvSpPr>
          <p:cNvPr id="5" name="Šestiúhelník 4"/>
          <p:cNvSpPr/>
          <p:nvPr/>
        </p:nvSpPr>
        <p:spPr>
          <a:xfrm>
            <a:off x="11837492" y="379827"/>
            <a:ext cx="286981" cy="281354"/>
          </a:xfrm>
          <a:prstGeom prst="hexago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8556</TotalTime>
  <Words>1531</Words>
  <Application>Microsoft Office PowerPoint</Application>
  <PresentationFormat>Širokoúhlá obrazovka</PresentationFormat>
  <Paragraphs>151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Fira Sans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Surovinové zdroje</vt:lpstr>
      <vt:lpstr>Přírodní potenciál</vt:lpstr>
      <vt:lpstr>Prezentace aplikace PowerPoint</vt:lpstr>
      <vt:lpstr>Prezentace aplikace PowerPoint</vt:lpstr>
      <vt:lpstr>Prezentace aplikace PowerPoint</vt:lpstr>
      <vt:lpstr>Prezentace aplikace PowerPoint</vt:lpstr>
      <vt:lpstr>Palma olejná - Malajsie</vt:lpstr>
      <vt:lpstr>Prezentace aplikace PowerPoint</vt:lpstr>
      <vt:lpstr>Palma kokosová</vt:lpstr>
      <vt:lpstr>Problémy regionu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cap</dc:creator>
  <cp:lastModifiedBy>cap</cp:lastModifiedBy>
  <cp:revision>56</cp:revision>
  <dcterms:created xsi:type="dcterms:W3CDTF">2023-11-20T19:19:45Z</dcterms:created>
  <dcterms:modified xsi:type="dcterms:W3CDTF">2023-11-27T16:58:38Z</dcterms:modified>
</cp:coreProperties>
</file>