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73" r:id="rId5"/>
    <p:sldId id="275" r:id="rId6"/>
    <p:sldId id="276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8" r:id="rId20"/>
    <p:sldId id="279" r:id="rId21"/>
    <p:sldId id="27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C8DD-234D-4A51-83C7-EA21A9126703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947E-17B5-42D0-98D6-4F183B7AF0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Fyzická geografie Asie</a:t>
            </a:r>
            <a:endParaRPr lang="cs-CZ" dirty="0"/>
          </a:p>
          <a:p>
            <a:r>
              <a:rPr lang="cs-CZ"/>
              <a:t/>
            </a:r>
            <a:br>
              <a:rPr lang="cs-CZ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8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youtube.com</a:t>
            </a:r>
            <a:r>
              <a:rPr lang="cs-CZ" dirty="0"/>
              <a:t>/</a:t>
            </a:r>
            <a:r>
              <a:rPr lang="cs-CZ" dirty="0" err="1"/>
              <a:t>watch</a:t>
            </a:r>
            <a:r>
              <a:rPr lang="cs-CZ" dirty="0"/>
              <a:t>?feature=</a:t>
            </a:r>
            <a:r>
              <a:rPr lang="cs-CZ" dirty="0" err="1"/>
              <a:t>player</a:t>
            </a:r>
            <a:r>
              <a:rPr lang="cs-CZ" dirty="0"/>
              <a:t>_</a:t>
            </a:r>
            <a:r>
              <a:rPr lang="cs-CZ" dirty="0" err="1"/>
              <a:t>detailpage</a:t>
            </a:r>
            <a:r>
              <a:rPr lang="cs-CZ" dirty="0"/>
              <a:t>&amp;v=</a:t>
            </a:r>
            <a:r>
              <a:rPr lang="cs-CZ" dirty="0" err="1"/>
              <a:t>hqp</a:t>
            </a:r>
            <a:r>
              <a:rPr lang="cs-CZ" dirty="0"/>
              <a:t>_TbIZU64#t=107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11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E950-D529-4022-8065-0FF785449387}" type="datetimeFigureOut">
              <a:rPr lang="cs-CZ" smtClean="0"/>
              <a:pPr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cr.kvalitne.cz/images/asie4.gif" TargetMode="External"/><Relationship Id="rId2" Type="http://schemas.openxmlformats.org/officeDocument/2006/relationships/hyperlink" Target="http://www.shopkabinet.cz/files/img/products/cz_plc_zem_zmpvc_asie_obecna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pisovatel" TargetMode="External"/><Relationship Id="rId13" Type="http://schemas.openxmlformats.org/officeDocument/2006/relationships/hyperlink" Target="https://cs.wikipedia.org/wiki/Pou%C5%A1%C5%A5" TargetMode="External"/><Relationship Id="rId18" Type="http://schemas.openxmlformats.org/officeDocument/2006/relationships/hyperlink" Target="https://cs.wikipedia.org/wiki/Kanada" TargetMode="External"/><Relationship Id="rId26" Type="http://schemas.openxmlformats.org/officeDocument/2006/relationships/hyperlink" Target="https://cs.wikipedia.org/wiki/29._duben" TargetMode="External"/><Relationship Id="rId3" Type="http://schemas.openxmlformats.org/officeDocument/2006/relationships/hyperlink" Target="https://cs.wikipedia.org/wiki/1944" TargetMode="External"/><Relationship Id="rId21" Type="http://schemas.openxmlformats.org/officeDocument/2006/relationships/hyperlink" Target="https://cs.wikipedia.org/wiki/2004" TargetMode="External"/><Relationship Id="rId7" Type="http://schemas.openxmlformats.org/officeDocument/2006/relationships/hyperlink" Target="https://cs.wikipedia.org/wiki/Cestovatel" TargetMode="External"/><Relationship Id="rId12" Type="http://schemas.openxmlformats.org/officeDocument/2006/relationships/hyperlink" Target="https://cs.wikipedia.org/wiki/Gr%C3%B3nsko" TargetMode="External"/><Relationship Id="rId17" Type="http://schemas.openxmlformats.org/officeDocument/2006/relationships/hyperlink" Target="https://cs.wikipedia.org/wiki/Sibi%C5%99" TargetMode="External"/><Relationship Id="rId25" Type="http://schemas.openxmlformats.org/officeDocument/2006/relationships/image" Target="../media/image6.jpeg"/><Relationship Id="rId2" Type="http://schemas.openxmlformats.org/officeDocument/2006/relationships/hyperlink" Target="https://cs.wikipedia.org/wiki/17._z%C3%A1%C5%99%C3%AD" TargetMode="External"/><Relationship Id="rId16" Type="http://schemas.openxmlformats.org/officeDocument/2006/relationships/hyperlink" Target="https://cs.wikipedia.org/wiki/Arktida" TargetMode="External"/><Relationship Id="rId20" Type="http://schemas.openxmlformats.org/officeDocument/2006/relationships/hyperlink" Target="https://cs.wikipedia.org/wiki/19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Horolezec" TargetMode="External"/><Relationship Id="rId11" Type="http://schemas.openxmlformats.org/officeDocument/2006/relationships/hyperlink" Target="https://cs.wikipedia.org/wiki/Antarktida" TargetMode="External"/><Relationship Id="rId24" Type="http://schemas.openxmlformats.org/officeDocument/2006/relationships/image" Target="../media/image5.jpeg"/><Relationship Id="rId5" Type="http://schemas.openxmlformats.org/officeDocument/2006/relationships/hyperlink" Target="https://cs.wikipedia.org/wiki/N%C4%9Bm%C4%8Dina" TargetMode="External"/><Relationship Id="rId15" Type="http://schemas.openxmlformats.org/officeDocument/2006/relationships/hyperlink" Target="https://cs.wikipedia.org/wiki/Gobi" TargetMode="External"/><Relationship Id="rId23" Type="http://schemas.openxmlformats.org/officeDocument/2006/relationships/hyperlink" Target="https://cs.wikipedia.org/w/index.php?title=Strana_zelen%C3%BDch_(It%C3%A1lie)&amp;action=edit&amp;redlink=1" TargetMode="External"/><Relationship Id="rId28" Type="http://schemas.openxmlformats.org/officeDocument/2006/relationships/hyperlink" Target="https://cs.wikipedia.org/wiki/Nov%C3%A9_M%C4%9Bsto_na_Morav%C4%9B" TargetMode="External"/><Relationship Id="rId10" Type="http://schemas.openxmlformats.org/officeDocument/2006/relationships/hyperlink" Target="https://cs.wikipedia.org/wiki/Mount_Everest" TargetMode="External"/><Relationship Id="rId19" Type="http://schemas.openxmlformats.org/officeDocument/2006/relationships/hyperlink" Target="https://cs.wikipedia.org/wiki/%C4%8Ce%C5%A1tina" TargetMode="External"/><Relationship Id="rId4" Type="http://schemas.openxmlformats.org/officeDocument/2006/relationships/hyperlink" Target="https://cs.wikipedia.org/wiki/It%C3%A1lie" TargetMode="External"/><Relationship Id="rId9" Type="http://schemas.openxmlformats.org/officeDocument/2006/relationships/hyperlink" Target="https://cs.wikipedia.org/wiki/Osmitis%C3%ADcovka" TargetMode="External"/><Relationship Id="rId14" Type="http://schemas.openxmlformats.org/officeDocument/2006/relationships/hyperlink" Target="https://cs.wikipedia.org/wiki/Taklamakan" TargetMode="External"/><Relationship Id="rId22" Type="http://schemas.openxmlformats.org/officeDocument/2006/relationships/hyperlink" Target="https://cs.wikipedia.org/wiki/Evropsk%C3%BD_parlament" TargetMode="External"/><Relationship Id="rId27" Type="http://schemas.openxmlformats.org/officeDocument/2006/relationships/hyperlink" Target="https://cs.wikipedia.org/wiki/19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57472"/>
            <a:ext cx="7772400" cy="4674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2800" b="1" dirty="0"/>
              <a:t>Asie – přírodní </a:t>
            </a:r>
            <a:r>
              <a:rPr lang="cs-CZ" sz="2800" b="1" smtClean="0"/>
              <a:t>podmínky, horopis </a:t>
            </a:r>
            <a:r>
              <a:rPr lang="cs-CZ" sz="2800" b="1" dirty="0"/>
              <a:t>a vodstvo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7687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"/>
            <a:ext cx="74888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395536" y="2492896"/>
            <a:ext cx="914400" cy="612648"/>
          </a:xfrm>
          <a:prstGeom prst="wedgeRectCallout">
            <a:avLst>
              <a:gd name="adj1" fmla="val 36574"/>
              <a:gd name="adj2" fmla="val -1586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Evropa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8028384" y="2564904"/>
            <a:ext cx="914400" cy="612648"/>
          </a:xfrm>
          <a:prstGeom prst="wedgeRectCallout">
            <a:avLst>
              <a:gd name="adj1" fmla="val -130092"/>
              <a:gd name="adj2" fmla="val -1337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Asie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Geologie a geomorfologie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značná povrchová pestrost kontinentu </a:t>
            </a:r>
          </a:p>
          <a:p>
            <a:r>
              <a:rPr lang="cs-CZ" dirty="0"/>
              <a:t>velká horizontální i vertikální členitost kontinentu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u="sng" dirty="0"/>
              <a:t>Základem geologické stavby – prahorní štíty a tabule </a:t>
            </a:r>
            <a:endParaRPr lang="cs-CZ" dirty="0"/>
          </a:p>
          <a:p>
            <a:r>
              <a:rPr lang="cs-CZ" dirty="0"/>
              <a:t>a) Sibiřský štít - sever</a:t>
            </a:r>
          </a:p>
          <a:p>
            <a:r>
              <a:rPr lang="cs-CZ" dirty="0"/>
              <a:t>b) Čínská tabule – východ </a:t>
            </a:r>
          </a:p>
          <a:p>
            <a:r>
              <a:rPr lang="cs-CZ" dirty="0"/>
              <a:t>c) Indická tabule – jih</a:t>
            </a:r>
          </a:p>
          <a:p>
            <a:r>
              <a:rPr lang="cs-CZ" dirty="0"/>
              <a:t>d) Arabský štít – jihozápad </a:t>
            </a:r>
          </a:p>
          <a:p>
            <a:r>
              <a:rPr lang="cs-CZ" dirty="0"/>
              <a:t>To jsou nejstarší části kontinentu </a:t>
            </a:r>
          </a:p>
          <a:p>
            <a:r>
              <a:rPr lang="cs-CZ" dirty="0"/>
              <a:t>na okrajích těchto jednotek a mezi nimi došlo k vyvrásnění rozsáhlých pohoří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 a JV Asie-styk euroasijské litosférické desky s oceánskými deskami (pacifická, filipínská, indická)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 místě styku – podsouvání těžší oceánské kůry pod pevninskou</a:t>
            </a:r>
          </a:p>
          <a:p>
            <a:r>
              <a:rPr lang="cs-CZ" dirty="0"/>
              <a:t>doprovázeno zemětřesením a vulkanickou činností (více než 130 sopek)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průměrná nadmořská výška Asie je 960 m (2.místo za Antarktidou)</a:t>
            </a:r>
          </a:p>
          <a:p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116632"/>
            <a:ext cx="32758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Geologický vývoj a povrch Asie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548680"/>
            <a:ext cx="828092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Litosférické desky v Asii: Eurasijská, Indicko-australská (jejími součástmi jsou Indická a Australská deska - Australská se stýká s Eurasijskou v oblasti Indonésie), Arabská, Filipínská, Tichomořská.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24" y="1472010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00178" y="1259558"/>
            <a:ext cx="339605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Popiš označené litosférické desky.</a:t>
            </a:r>
          </a:p>
        </p:txBody>
      </p:sp>
      <p:sp>
        <p:nvSpPr>
          <p:cNvPr id="6" name="Elipsa 5"/>
          <p:cNvSpPr/>
          <p:nvPr/>
        </p:nvSpPr>
        <p:spPr>
          <a:xfrm>
            <a:off x="6072198" y="2285992"/>
            <a:ext cx="34289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ipsa 6"/>
          <p:cNvSpPr/>
          <p:nvPr/>
        </p:nvSpPr>
        <p:spPr>
          <a:xfrm>
            <a:off x="5336486" y="3196625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8" name="Elipsa 7"/>
          <p:cNvSpPr/>
          <p:nvPr/>
        </p:nvSpPr>
        <p:spPr>
          <a:xfrm>
            <a:off x="7030347" y="1868041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9" name="Elipsa 8"/>
          <p:cNvSpPr/>
          <p:nvPr/>
        </p:nvSpPr>
        <p:spPr>
          <a:xfrm>
            <a:off x="7416031" y="335756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10" name="Elipsa 9"/>
          <p:cNvSpPr/>
          <p:nvPr/>
        </p:nvSpPr>
        <p:spPr>
          <a:xfrm>
            <a:off x="6012160" y="342900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1" name="Elipsa 10"/>
          <p:cNvSpPr/>
          <p:nvPr/>
        </p:nvSpPr>
        <p:spPr>
          <a:xfrm>
            <a:off x="7715272" y="292893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2" name="Elipsa 11"/>
          <p:cNvSpPr/>
          <p:nvPr/>
        </p:nvSpPr>
        <p:spPr>
          <a:xfrm>
            <a:off x="7572396" y="379018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14" name="Volný tvar 13"/>
          <p:cNvSpPr/>
          <p:nvPr/>
        </p:nvSpPr>
        <p:spPr>
          <a:xfrm>
            <a:off x="5220072" y="3068960"/>
            <a:ext cx="804333" cy="158044"/>
          </a:xfrm>
          <a:custGeom>
            <a:avLst/>
            <a:gdLst>
              <a:gd name="connsiteX0" fmla="*/ 0 w 804333"/>
              <a:gd name="connsiteY0" fmla="*/ 0 h 158044"/>
              <a:gd name="connsiteX1" fmla="*/ 694266 w 804333"/>
              <a:gd name="connsiteY1" fmla="*/ 135466 h 158044"/>
              <a:gd name="connsiteX2" fmla="*/ 660400 w 804333"/>
              <a:gd name="connsiteY2" fmla="*/ 135466 h 1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333" h="158044">
                <a:moveTo>
                  <a:pt x="0" y="0"/>
                </a:moveTo>
                <a:lnTo>
                  <a:pt x="694266" y="135466"/>
                </a:lnTo>
                <a:cubicBezTo>
                  <a:pt x="804333" y="158044"/>
                  <a:pt x="660400" y="135466"/>
                  <a:pt x="660400" y="135466"/>
                </a:cubicBez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Vývojový diagram: spojka 14"/>
          <p:cNvSpPr/>
          <p:nvPr/>
        </p:nvSpPr>
        <p:spPr>
          <a:xfrm>
            <a:off x="5622238" y="3065396"/>
            <a:ext cx="288032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</a:p>
        </p:txBody>
      </p:sp>
      <p:sp>
        <p:nvSpPr>
          <p:cNvPr id="16" name="Vývojový diagram: spojka 15"/>
          <p:cNvSpPr/>
          <p:nvPr/>
        </p:nvSpPr>
        <p:spPr>
          <a:xfrm>
            <a:off x="6516216" y="4869160"/>
            <a:ext cx="360040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17" name="Šestiúhelník 1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949280"/>
            <a:ext cx="87930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 – Euroasijská, 2 – Arabská, 3 – Severoamerická, 4 – Filipínská, 5 – Indická, 6 –Tichomořská, 7 – Karolínská, 8 – Íránská, 9 </a:t>
            </a:r>
            <a:r>
              <a:rPr lang="cs-CZ"/>
              <a:t>- Australská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sie-fyzicko-geogr. prv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48883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444208" y="3284984"/>
            <a:ext cx="269979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Které geologicky nejstarší části Asie nejsou na mapce vyznačeny?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u="sng" dirty="0"/>
              <a:t>Nížiny</a:t>
            </a:r>
            <a:endParaRPr lang="cs-CZ" dirty="0"/>
          </a:p>
          <a:p>
            <a:r>
              <a:rPr lang="cs-CZ" dirty="0"/>
              <a:t>Nížiny do 200 m.</a:t>
            </a:r>
            <a:r>
              <a:rPr lang="cs-CZ" dirty="0" err="1"/>
              <a:t>n.m</a:t>
            </a:r>
            <a:r>
              <a:rPr lang="cs-CZ" dirty="0"/>
              <a:t>. - cca 26%</a:t>
            </a:r>
          </a:p>
          <a:p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u="sng" dirty="0"/>
              <a:t>Největší asijské nížiny:</a:t>
            </a:r>
            <a:endParaRPr lang="cs-CZ" dirty="0"/>
          </a:p>
          <a:p>
            <a:r>
              <a:rPr lang="cs-CZ" dirty="0"/>
              <a:t>Západosibiřská nížina        </a:t>
            </a:r>
            <a:r>
              <a:rPr lang="cs-CZ" dirty="0" err="1"/>
              <a:t>Mezopotámská</a:t>
            </a:r>
            <a:r>
              <a:rPr lang="cs-CZ" dirty="0"/>
              <a:t> nížina</a:t>
            </a:r>
          </a:p>
          <a:p>
            <a:r>
              <a:rPr lang="cs-CZ" dirty="0" err="1"/>
              <a:t>Turanská</a:t>
            </a:r>
            <a:r>
              <a:rPr lang="cs-CZ" dirty="0"/>
              <a:t> nížina             </a:t>
            </a:r>
            <a:r>
              <a:rPr lang="cs-CZ" dirty="0" err="1"/>
              <a:t>Indoganžská</a:t>
            </a:r>
            <a:r>
              <a:rPr lang="cs-CZ" dirty="0"/>
              <a:t> nížina </a:t>
            </a:r>
          </a:p>
          <a:p>
            <a:r>
              <a:rPr lang="cs-CZ" dirty="0"/>
              <a:t>Kaspická nížina             Velká čínská nížina </a:t>
            </a:r>
          </a:p>
          <a:p>
            <a:r>
              <a:rPr lang="cs-CZ" dirty="0" err="1"/>
              <a:t>Severosibiřská</a:t>
            </a:r>
            <a:r>
              <a:rPr lang="cs-CZ" dirty="0"/>
              <a:t> nížina   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Nejnižší pevninský bod světa:   proláklina Mrtvého moře     (-427m)</a:t>
            </a:r>
          </a:p>
          <a:p>
            <a:r>
              <a:rPr lang="cs-CZ" dirty="0" err="1"/>
              <a:t>Nejhlub.kryptodeprese</a:t>
            </a:r>
            <a:r>
              <a:rPr lang="cs-CZ" dirty="0"/>
              <a:t> světa:    Bajkal                (-1181m pod mořem)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836712"/>
            <a:ext cx="792088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Najdi na mapě a zapiš názvy největších asijských nížin.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3789040"/>
            <a:ext cx="820891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I.Kterými</a:t>
            </a:r>
            <a:r>
              <a:rPr lang="cs-CZ" b="1" dirty="0"/>
              <a:t> státy prochází </a:t>
            </a:r>
            <a:r>
              <a:rPr lang="cs-CZ" b="1" dirty="0" err="1"/>
              <a:t>Turanská</a:t>
            </a:r>
            <a:r>
              <a:rPr lang="cs-CZ" b="1" dirty="0"/>
              <a:t> nížina?</a:t>
            </a:r>
          </a:p>
          <a:p>
            <a:pPr algn="ctr"/>
            <a:r>
              <a:rPr lang="cs-CZ" b="1" dirty="0" err="1"/>
              <a:t>II.Kterými</a:t>
            </a:r>
            <a:r>
              <a:rPr lang="cs-CZ" b="1" dirty="0"/>
              <a:t> státy prochází </a:t>
            </a:r>
            <a:r>
              <a:rPr lang="cs-CZ" b="1" dirty="0" err="1"/>
              <a:t>Mezopotámská</a:t>
            </a:r>
            <a:r>
              <a:rPr lang="cs-CZ" b="1" dirty="0"/>
              <a:t> nížina?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Pohoří </a:t>
            </a:r>
            <a:endParaRPr lang="cs-CZ" dirty="0"/>
          </a:p>
          <a:p>
            <a:r>
              <a:rPr lang="cs-CZ" dirty="0"/>
              <a:t>Území nad 2000 m.</a:t>
            </a:r>
            <a:r>
              <a:rPr lang="cs-CZ" dirty="0" err="1"/>
              <a:t>n.m</a:t>
            </a:r>
            <a:r>
              <a:rPr lang="cs-CZ" dirty="0"/>
              <a:t>. - cca 14% </a:t>
            </a:r>
          </a:p>
          <a:p>
            <a:r>
              <a:rPr lang="cs-CZ" dirty="0"/>
              <a:t>Většina pohoří - </a:t>
            </a:r>
            <a:r>
              <a:rPr lang="cs-CZ" dirty="0" err="1"/>
              <a:t>Alpinsko</a:t>
            </a:r>
            <a:r>
              <a:rPr lang="cs-CZ" dirty="0"/>
              <a:t>-</a:t>
            </a:r>
            <a:r>
              <a:rPr lang="cs-CZ" dirty="0" err="1"/>
              <a:t>himalajské</a:t>
            </a:r>
            <a:r>
              <a:rPr lang="cs-CZ" dirty="0"/>
              <a:t> vrásnění</a:t>
            </a:r>
          </a:p>
          <a:p>
            <a:r>
              <a:rPr lang="cs-CZ" dirty="0"/>
              <a:t>V a JV Asie – mladší sopečná pohoří </a:t>
            </a:r>
          </a:p>
          <a:p>
            <a:r>
              <a:rPr lang="cs-CZ" dirty="0"/>
              <a:t>Mohutné horské soustavy protínají kontinent ve dvou pásech,</a:t>
            </a:r>
          </a:p>
          <a:p>
            <a:r>
              <a:rPr lang="cs-CZ" dirty="0"/>
              <a:t>spojují se ve střední Asii  (Pamír, 7495 m - </a:t>
            </a:r>
            <a:r>
              <a:rPr lang="cs-CZ" dirty="0" err="1"/>
              <a:t>Ismoili</a:t>
            </a:r>
            <a:r>
              <a:rPr lang="cs-CZ" dirty="0"/>
              <a:t> </a:t>
            </a:r>
            <a:r>
              <a:rPr lang="cs-CZ" dirty="0" err="1"/>
              <a:t>Somoni</a:t>
            </a:r>
            <a:r>
              <a:rPr lang="cs-CZ" dirty="0"/>
              <a:t>)</a:t>
            </a:r>
          </a:p>
          <a:p>
            <a:r>
              <a:rPr lang="cs-CZ" dirty="0"/>
              <a:t>třetí pásmo je na východě Asie (tichooceánské)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u="sng" dirty="0"/>
              <a:t>První horské pásmo </a:t>
            </a:r>
            <a:endParaRPr lang="cs-CZ" dirty="0"/>
          </a:p>
          <a:p>
            <a:r>
              <a:rPr lang="cs-CZ" dirty="0"/>
              <a:t>Soustava pohoří od Malé Asie, přes střední Asii, pol. Zadní Indie až na Velké a Malé Sundy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Taurus -   Velký Kavkaz - </a:t>
            </a:r>
            <a:r>
              <a:rPr lang="cs-CZ" dirty="0" err="1"/>
              <a:t>Kohrúdské</a:t>
            </a:r>
            <a:r>
              <a:rPr lang="cs-CZ" dirty="0"/>
              <a:t> hory-  </a:t>
            </a:r>
            <a:r>
              <a:rPr lang="cs-CZ" dirty="0" err="1"/>
              <a:t>Iránská</a:t>
            </a:r>
            <a:r>
              <a:rPr lang="cs-CZ" dirty="0"/>
              <a:t> </a:t>
            </a:r>
            <a:r>
              <a:rPr lang="cs-CZ" dirty="0" err="1"/>
              <a:t>ysočina</a:t>
            </a:r>
            <a:r>
              <a:rPr lang="cs-CZ" dirty="0"/>
              <a:t>  -  </a:t>
            </a:r>
            <a:r>
              <a:rPr lang="cs-CZ" dirty="0" err="1"/>
              <a:t>Karakorám</a:t>
            </a:r>
            <a:r>
              <a:rPr lang="cs-CZ" dirty="0"/>
              <a:t> -  Zagros - Hindúkuš  - </a:t>
            </a:r>
            <a:r>
              <a:rPr lang="cs-CZ" dirty="0" err="1"/>
              <a:t>Himaláj</a:t>
            </a:r>
            <a:r>
              <a:rPr lang="cs-CZ" dirty="0"/>
              <a:t> -Elborz  - </a:t>
            </a:r>
            <a:r>
              <a:rPr lang="cs-CZ" dirty="0" err="1"/>
              <a:t>Sulajmánské</a:t>
            </a:r>
            <a:r>
              <a:rPr lang="cs-CZ" dirty="0"/>
              <a:t> pohoří - </a:t>
            </a:r>
            <a:r>
              <a:rPr lang="cs-CZ" dirty="0" err="1"/>
              <a:t>Kunlun</a:t>
            </a:r>
            <a:r>
              <a:rPr lang="cs-CZ" dirty="0"/>
              <a:t> </a:t>
            </a:r>
            <a:r>
              <a:rPr lang="cs-CZ" dirty="0" err="1"/>
              <a:t>Shan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 </a:t>
            </a:r>
            <a:r>
              <a:rPr lang="cs-CZ" b="1" dirty="0" err="1"/>
              <a:t>Himaláji</a:t>
            </a:r>
            <a:r>
              <a:rPr lang="cs-CZ" b="1" dirty="0"/>
              <a:t> a </a:t>
            </a:r>
            <a:r>
              <a:rPr lang="cs-CZ" b="1" dirty="0" err="1"/>
              <a:t>Karakorámu</a:t>
            </a:r>
            <a:r>
              <a:rPr lang="cs-CZ" b="1" dirty="0"/>
              <a:t> leží všech 14 vrcholů nad 8 tis.  metrů </a:t>
            </a:r>
          </a:p>
          <a:p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3356992"/>
            <a:ext cx="828092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Najdi na mapě následující pohoří a zapiš, v kterých zemích tato pohoří leží. 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332656"/>
            <a:ext cx="849694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u="sng" dirty="0"/>
              <a:t>Druhé horské pásmo </a:t>
            </a:r>
            <a:endParaRPr lang="cs-CZ" dirty="0"/>
          </a:p>
          <a:p>
            <a:r>
              <a:rPr lang="cs-CZ" dirty="0"/>
              <a:t>Soustava pohoří od Pamíru na SV až na Čukotku  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   </a:t>
            </a:r>
          </a:p>
          <a:p>
            <a:r>
              <a:rPr lang="cs-CZ" dirty="0" err="1"/>
              <a:t>Ťan</a:t>
            </a:r>
            <a:r>
              <a:rPr lang="cs-CZ" dirty="0"/>
              <a:t> </a:t>
            </a:r>
            <a:r>
              <a:rPr lang="cs-CZ" dirty="0" err="1"/>
              <a:t>Šan</a:t>
            </a:r>
            <a:r>
              <a:rPr lang="cs-CZ" dirty="0"/>
              <a:t>  - Altaj -  Mongolský Altaj </a:t>
            </a:r>
          </a:p>
          <a:p>
            <a:r>
              <a:rPr lang="cs-CZ" dirty="0" err="1"/>
              <a:t>Sajanské</a:t>
            </a:r>
            <a:r>
              <a:rPr lang="cs-CZ" dirty="0"/>
              <a:t> pohoří - </a:t>
            </a:r>
            <a:r>
              <a:rPr lang="cs-CZ" dirty="0" err="1"/>
              <a:t>Tannu</a:t>
            </a:r>
            <a:r>
              <a:rPr lang="cs-CZ" dirty="0"/>
              <a:t>-Ola-  </a:t>
            </a:r>
            <a:r>
              <a:rPr lang="cs-CZ" dirty="0" err="1"/>
              <a:t>Changaj</a:t>
            </a:r>
            <a:r>
              <a:rPr lang="cs-CZ" dirty="0"/>
              <a:t> </a:t>
            </a:r>
          </a:p>
          <a:p>
            <a:r>
              <a:rPr lang="cs-CZ" dirty="0"/>
              <a:t>Jabloňové pohoří-Stanové pohoří-  </a:t>
            </a:r>
            <a:r>
              <a:rPr lang="cs-CZ" dirty="0" err="1"/>
              <a:t>Džugdžur</a:t>
            </a:r>
            <a:r>
              <a:rPr lang="cs-CZ" dirty="0"/>
              <a:t> </a:t>
            </a:r>
          </a:p>
          <a:p>
            <a:r>
              <a:rPr lang="cs-CZ" dirty="0" err="1"/>
              <a:t>Verchojanské</a:t>
            </a:r>
            <a:r>
              <a:rPr lang="cs-CZ" dirty="0"/>
              <a:t> pohoří - </a:t>
            </a:r>
            <a:r>
              <a:rPr lang="cs-CZ" dirty="0" err="1"/>
              <a:t>Čerského</a:t>
            </a:r>
            <a:r>
              <a:rPr lang="cs-CZ" dirty="0"/>
              <a:t> pohoří - Kolymské pohoří –Čukotské pohoří 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u="sng" dirty="0"/>
              <a:t>Třetí horské pásmo </a:t>
            </a:r>
            <a:endParaRPr lang="cs-CZ" dirty="0"/>
          </a:p>
          <a:p>
            <a:r>
              <a:rPr lang="cs-CZ" dirty="0"/>
              <a:t>Probíhá na V Asie, tichooceánské  </a:t>
            </a:r>
          </a:p>
          <a:p>
            <a:r>
              <a:rPr lang="cs-CZ" dirty="0"/>
              <a:t>Většinou mladší pohoří, vzniklá sopečnou činností </a:t>
            </a:r>
          </a:p>
          <a:p>
            <a:r>
              <a:rPr lang="cs-CZ" dirty="0"/>
              <a:t>Velké množství sopek (cca 130, nejznámější </a:t>
            </a:r>
            <a:r>
              <a:rPr lang="cs-CZ" dirty="0" err="1"/>
              <a:t>Ključevskaja</a:t>
            </a:r>
            <a:r>
              <a:rPr lang="cs-CZ" dirty="0"/>
              <a:t>)</a:t>
            </a:r>
          </a:p>
          <a:p>
            <a:r>
              <a:rPr lang="cs-CZ" dirty="0"/>
              <a:t>Kamčatka, Kurily, Japonské ostrovy, </a:t>
            </a:r>
            <a:r>
              <a:rPr lang="cs-CZ" dirty="0" err="1"/>
              <a:t>Rjúkjú</a:t>
            </a:r>
            <a:r>
              <a:rPr lang="cs-CZ" dirty="0"/>
              <a:t>, Filipíny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124744"/>
            <a:ext cx="799288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Najdi na mapě následující pohoří a zapiš, v kterých zemích tato pohoří leží. 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les.geoped.cz/200000062-5d6925e62c-public/Povrch%20As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94269" cy="645333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spojnice 1"/>
          <p:cNvSpPr/>
          <p:nvPr/>
        </p:nvSpPr>
        <p:spPr>
          <a:xfrm>
            <a:off x="2123728" y="1052736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Vývojový diagram: spojnice 3"/>
          <p:cNvSpPr/>
          <p:nvPr/>
        </p:nvSpPr>
        <p:spPr>
          <a:xfrm>
            <a:off x="2627784" y="134076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2195736" y="220486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Vývojový diagram: spojnice 5"/>
          <p:cNvSpPr/>
          <p:nvPr/>
        </p:nvSpPr>
        <p:spPr>
          <a:xfrm>
            <a:off x="2555776" y="206084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3707904" y="292494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3203848" y="292494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Vývojový diagram: spojnice 8"/>
          <p:cNvSpPr/>
          <p:nvPr/>
        </p:nvSpPr>
        <p:spPr>
          <a:xfrm>
            <a:off x="2843808" y="4653136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Vývojový diagram: spojnice 9"/>
          <p:cNvSpPr/>
          <p:nvPr/>
        </p:nvSpPr>
        <p:spPr>
          <a:xfrm>
            <a:off x="4716016" y="227687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5148064" y="220486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3923928" y="198884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3779912" y="263691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4139952" y="342900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3851920" y="407707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5724128" y="1412776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7" name="Vývojový diagram: spojnice 16"/>
          <p:cNvSpPr/>
          <p:nvPr/>
        </p:nvSpPr>
        <p:spPr>
          <a:xfrm>
            <a:off x="6588224" y="148478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" name="Vývojový diagram: spojnice 17"/>
          <p:cNvSpPr/>
          <p:nvPr/>
        </p:nvSpPr>
        <p:spPr>
          <a:xfrm>
            <a:off x="6876256" y="119675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9" name="Vývojový diagram: spojnice 18"/>
          <p:cNvSpPr/>
          <p:nvPr/>
        </p:nvSpPr>
        <p:spPr>
          <a:xfrm>
            <a:off x="7596336" y="980728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" name="Vývojový diagram: spojnice 19"/>
          <p:cNvSpPr/>
          <p:nvPr/>
        </p:nvSpPr>
        <p:spPr>
          <a:xfrm>
            <a:off x="6588224" y="220486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1" name="Vývojový diagram: spojnice 20"/>
          <p:cNvSpPr/>
          <p:nvPr/>
        </p:nvSpPr>
        <p:spPr>
          <a:xfrm>
            <a:off x="5868144" y="256490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2" name="Vývojový diagram: spojnice 21"/>
          <p:cNvSpPr/>
          <p:nvPr/>
        </p:nvSpPr>
        <p:spPr>
          <a:xfrm>
            <a:off x="6084168" y="306896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3" name="Vývojový diagram: spojnice 22"/>
          <p:cNvSpPr/>
          <p:nvPr/>
        </p:nvSpPr>
        <p:spPr>
          <a:xfrm>
            <a:off x="1619672" y="1844824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4" name="Vývojový diagram: spojnice 23"/>
          <p:cNvSpPr/>
          <p:nvPr/>
        </p:nvSpPr>
        <p:spPr>
          <a:xfrm>
            <a:off x="1619672" y="2492896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Vývojový diagram: spojnice 24"/>
          <p:cNvSpPr/>
          <p:nvPr/>
        </p:nvSpPr>
        <p:spPr>
          <a:xfrm>
            <a:off x="2555776" y="263691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" name="Vývojový diagram: spojnice 25"/>
          <p:cNvSpPr/>
          <p:nvPr/>
        </p:nvSpPr>
        <p:spPr>
          <a:xfrm>
            <a:off x="3131840" y="227687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" name="Vývojový diagram: spojnice 26"/>
          <p:cNvSpPr/>
          <p:nvPr/>
        </p:nvSpPr>
        <p:spPr>
          <a:xfrm>
            <a:off x="3563888" y="2204864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8" name="Vývojový diagram: spojnice 27"/>
          <p:cNvSpPr/>
          <p:nvPr/>
        </p:nvSpPr>
        <p:spPr>
          <a:xfrm>
            <a:off x="2987824" y="371703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9" name="Vývojový diagram: spojnice 28"/>
          <p:cNvSpPr/>
          <p:nvPr/>
        </p:nvSpPr>
        <p:spPr>
          <a:xfrm>
            <a:off x="4067944" y="3068960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0" name="Vývojový diagram: spojnice 29"/>
          <p:cNvSpPr/>
          <p:nvPr/>
        </p:nvSpPr>
        <p:spPr>
          <a:xfrm>
            <a:off x="5508104" y="335699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1" name="Vývojový diagram: spojnice 30"/>
          <p:cNvSpPr/>
          <p:nvPr/>
        </p:nvSpPr>
        <p:spPr>
          <a:xfrm>
            <a:off x="1331640" y="2996952"/>
            <a:ext cx="648072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0"/>
            <a:ext cx="78488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cs-CZ" b="1" dirty="0">
                <a:solidFill>
                  <a:schemeClr val="bg1"/>
                </a:solidFill>
              </a:rPr>
              <a:t>Vyhledej a zapiš názvy pohoří Asie, označených černými číslicemi. Příklad:</a:t>
            </a:r>
          </a:p>
          <a:p>
            <a:pPr marL="400050" indent="-400050">
              <a:buAutoNum type="romanUcPeriod"/>
            </a:pPr>
            <a:r>
              <a:rPr lang="cs-CZ" b="1" dirty="0">
                <a:solidFill>
                  <a:schemeClr val="bg1"/>
                </a:solidFill>
              </a:rPr>
              <a:t>Vyhledej a zapiš názvy pouští  Asie, označených žlutými číslicemi. Příklad:</a:t>
            </a:r>
            <a:r>
              <a:rPr lang="cs-CZ" dirty="0"/>
              <a:t> </a:t>
            </a:r>
          </a:p>
        </p:txBody>
      </p:sp>
      <p:sp>
        <p:nvSpPr>
          <p:cNvPr id="33" name="Vývojový diagram: spojnice 32"/>
          <p:cNvSpPr/>
          <p:nvPr/>
        </p:nvSpPr>
        <p:spPr>
          <a:xfrm>
            <a:off x="7812360" y="9925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Vývojový diagram: spojnice 33"/>
          <p:cNvSpPr/>
          <p:nvPr/>
        </p:nvSpPr>
        <p:spPr>
          <a:xfrm>
            <a:off x="7812360" y="332656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5" name="Šestiúhelník 3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6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214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Ostrovy a souostroví</a:t>
            </a:r>
            <a:endParaRPr lang="cs-CZ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847746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Malajské souostroví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souostroví na světě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(rozloha 2 miliony km</a:t>
            </a:r>
            <a:r>
              <a:rPr kumimoji="0" lang="cs-CZ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Skládá se z těchto hlavních souostroví: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Velké Sundy, Malé Sundy, Moluky, Filipíny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Celé Malajské souostroví leží v Asii, protože ostrov Nová Guinea (Oceánie), který na něj navazuje, se za součást Malajského souostroví nepovažuje. 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Velké Sundy: Sumatra (6. největší ostrov světa),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Jáva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nejlidnatější ostrov světa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Sulawesi (Celebes, 11. na světě),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Kalimantan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Borneo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ostrov Asie a 3. největší ostrov světa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rozloha přibližně 750000 km</a:t>
            </a:r>
            <a:r>
              <a:rPr kumimoji="0" lang="cs-CZ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jediný ostrov na světě, na kterém leží 3 státy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Malé Sundy: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Lombok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Sumbawa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Timor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Moluky: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Halmahera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(podobnost tvaru se Sulawesi)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Filipíny: Luzon,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Mindanao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Palawan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03090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Další ostrovy: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Kypr, Bahrajn, Lakadivy, Maledivy, Cejlon, Andamany, Nikobary, Taiwan, Hainan (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Chaj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nan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Rjúkjú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Japonsko (Honšú - 7. největší na světě, Hokkaidó,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Kjúšú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Šikoku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013176"/>
            <a:ext cx="180020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</a:t>
            </a:r>
            <a:r>
              <a:rPr lang="cs-CZ" b="1" dirty="0" smtClean="0"/>
              <a:t>. Které </a:t>
            </a:r>
            <a:r>
              <a:rPr lang="cs-CZ" b="1" dirty="0"/>
              <a:t>státy leží na Borneu?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43808" y="5229200"/>
            <a:ext cx="40688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</a:rPr>
              <a:t>II. Kterému </a:t>
            </a:r>
            <a:r>
              <a:rPr lang="cs-CZ" b="1" dirty="0">
                <a:solidFill>
                  <a:schemeClr val="bg2"/>
                </a:solidFill>
              </a:rPr>
              <a:t>souostroví náleží ostrov Bali?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51520" y="332656"/>
            <a:ext cx="496789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Najdi a zapiš názvy  okrajových moří  a zálivů Asie.</a:t>
            </a:r>
          </a:p>
        </p:txBody>
      </p:sp>
      <p:sp>
        <p:nvSpPr>
          <p:cNvPr id="4" name="Čárový popisek 1 3"/>
          <p:cNvSpPr/>
          <p:nvPr/>
        </p:nvSpPr>
        <p:spPr>
          <a:xfrm>
            <a:off x="4139952" y="1196752"/>
            <a:ext cx="360040" cy="288032"/>
          </a:xfrm>
          <a:prstGeom prst="borderCallout1">
            <a:avLst>
              <a:gd name="adj1" fmla="val 63047"/>
              <a:gd name="adj2" fmla="val 10652"/>
              <a:gd name="adj3" fmla="val 230627"/>
              <a:gd name="adj4" fmla="val -40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Čárový popisek 1 4"/>
          <p:cNvSpPr/>
          <p:nvPr/>
        </p:nvSpPr>
        <p:spPr>
          <a:xfrm>
            <a:off x="4788024" y="1052736"/>
            <a:ext cx="288032" cy="288032"/>
          </a:xfrm>
          <a:prstGeom prst="borderCallout1">
            <a:avLst>
              <a:gd name="adj1" fmla="val 107345"/>
              <a:gd name="adj2" fmla="val 28581"/>
              <a:gd name="adj3" fmla="val 204787"/>
              <a:gd name="adj4" fmla="val 8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Čárový popisek 1 5"/>
          <p:cNvSpPr/>
          <p:nvPr/>
        </p:nvSpPr>
        <p:spPr>
          <a:xfrm>
            <a:off x="5436096" y="764704"/>
            <a:ext cx="288032" cy="288032"/>
          </a:xfrm>
          <a:prstGeom prst="borderCallout1">
            <a:avLst>
              <a:gd name="adj1" fmla="val 99962"/>
              <a:gd name="adj2" fmla="val 54421"/>
              <a:gd name="adj3" fmla="val 204786"/>
              <a:gd name="adj4" fmla="val 101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7" name="Čárový popisek 1 6"/>
          <p:cNvSpPr/>
          <p:nvPr/>
        </p:nvSpPr>
        <p:spPr>
          <a:xfrm>
            <a:off x="6156176" y="476672"/>
            <a:ext cx="360040" cy="288032"/>
          </a:xfrm>
          <a:prstGeom prst="borderCallout1">
            <a:avLst>
              <a:gd name="adj1" fmla="val 85196"/>
              <a:gd name="adj2" fmla="val 33011"/>
              <a:gd name="adj3" fmla="val 164180"/>
              <a:gd name="adj4" fmla="val 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8" name="Čárový popisek 1 7"/>
          <p:cNvSpPr/>
          <p:nvPr/>
        </p:nvSpPr>
        <p:spPr>
          <a:xfrm>
            <a:off x="6948264" y="1124744"/>
            <a:ext cx="288032" cy="288032"/>
          </a:xfrm>
          <a:prstGeom prst="borderCallout1">
            <a:avLst>
              <a:gd name="adj1" fmla="val 51973"/>
              <a:gd name="adj2" fmla="val -950"/>
              <a:gd name="adj3" fmla="val 53437"/>
              <a:gd name="adj4" fmla="val -90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9" name="Čárový popisek 1 8"/>
          <p:cNvSpPr/>
          <p:nvPr/>
        </p:nvSpPr>
        <p:spPr>
          <a:xfrm>
            <a:off x="7092280" y="2276872"/>
            <a:ext cx="360040" cy="288032"/>
          </a:xfrm>
          <a:prstGeom prst="borderCallout1">
            <a:avLst>
              <a:gd name="adj1" fmla="val 48281"/>
              <a:gd name="adj2" fmla="val -2426"/>
              <a:gd name="adj3" fmla="val -53615"/>
              <a:gd name="adj4" fmla="val -174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0" name="Čárový popisek 1 9"/>
          <p:cNvSpPr/>
          <p:nvPr/>
        </p:nvSpPr>
        <p:spPr>
          <a:xfrm>
            <a:off x="7380312" y="2852936"/>
            <a:ext cx="360040" cy="360040"/>
          </a:xfrm>
          <a:prstGeom prst="borderCallout1">
            <a:avLst>
              <a:gd name="adj1" fmla="val 51235"/>
              <a:gd name="adj2" fmla="val -5380"/>
              <a:gd name="adj3" fmla="val 85922"/>
              <a:gd name="adj4" fmla="val -171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11" name="Čárový popisek 1 10"/>
          <p:cNvSpPr/>
          <p:nvPr/>
        </p:nvSpPr>
        <p:spPr>
          <a:xfrm>
            <a:off x="7308304" y="3789040"/>
            <a:ext cx="360040" cy="360040"/>
          </a:xfrm>
          <a:prstGeom prst="borderCallout1">
            <a:avLst>
              <a:gd name="adj1" fmla="val 60094"/>
              <a:gd name="adj2" fmla="val 6433"/>
              <a:gd name="adj3" fmla="val -20392"/>
              <a:gd name="adj4" fmla="val -265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</a:p>
        </p:txBody>
      </p:sp>
      <p:sp>
        <p:nvSpPr>
          <p:cNvPr id="12" name="Čárový popisek 1 11"/>
          <p:cNvSpPr/>
          <p:nvPr/>
        </p:nvSpPr>
        <p:spPr>
          <a:xfrm>
            <a:off x="7020272" y="4581128"/>
            <a:ext cx="360040" cy="360040"/>
          </a:xfrm>
          <a:prstGeom prst="borderCallout1">
            <a:avLst>
              <a:gd name="adj1" fmla="val 36469"/>
              <a:gd name="adj2" fmla="val 12339"/>
              <a:gd name="adj3" fmla="val -94221"/>
              <a:gd name="adj4" fmla="val -12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13" name="Čárový popisek 1 12"/>
          <p:cNvSpPr/>
          <p:nvPr/>
        </p:nvSpPr>
        <p:spPr>
          <a:xfrm>
            <a:off x="6156176" y="5085184"/>
            <a:ext cx="432048" cy="360040"/>
          </a:xfrm>
          <a:prstGeom prst="borderCallout1">
            <a:avLst>
              <a:gd name="adj1" fmla="val 39422"/>
              <a:gd name="adj2" fmla="val 6433"/>
              <a:gd name="adj3" fmla="val -11533"/>
              <a:gd name="adj4" fmla="val -35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14" name="Čárový popisek 1 13"/>
          <p:cNvSpPr/>
          <p:nvPr/>
        </p:nvSpPr>
        <p:spPr>
          <a:xfrm>
            <a:off x="5004048" y="6165304"/>
            <a:ext cx="504056" cy="360040"/>
          </a:xfrm>
          <a:prstGeom prst="borderCallout1">
            <a:avLst>
              <a:gd name="adj1" fmla="val 6938"/>
              <a:gd name="adj2" fmla="val 42293"/>
              <a:gd name="adj3" fmla="val -132612"/>
              <a:gd name="adj4" fmla="val 6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</a:t>
            </a:r>
          </a:p>
        </p:txBody>
      </p:sp>
      <p:sp>
        <p:nvSpPr>
          <p:cNvPr id="15" name="Čárový popisek 1 14"/>
          <p:cNvSpPr/>
          <p:nvPr/>
        </p:nvSpPr>
        <p:spPr>
          <a:xfrm>
            <a:off x="4283968" y="5445224"/>
            <a:ext cx="432048" cy="288032"/>
          </a:xfrm>
          <a:prstGeom prst="borderCallout1">
            <a:avLst>
              <a:gd name="adj1" fmla="val 7676"/>
              <a:gd name="adj2" fmla="val 45808"/>
              <a:gd name="adj3" fmla="val -149593"/>
              <a:gd name="adj4" fmla="val 57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  <p:sp>
        <p:nvSpPr>
          <p:cNvPr id="16" name="Čárový popisek 1 15"/>
          <p:cNvSpPr/>
          <p:nvPr/>
        </p:nvSpPr>
        <p:spPr>
          <a:xfrm>
            <a:off x="2771800" y="5373216"/>
            <a:ext cx="482352" cy="360040"/>
          </a:xfrm>
          <a:prstGeom prst="borderCallout1">
            <a:avLst>
              <a:gd name="adj1" fmla="val 12844"/>
              <a:gd name="adj2" fmla="val 35754"/>
              <a:gd name="adj3" fmla="val -38111"/>
              <a:gd name="adj4" fmla="val 6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17" name="Čárový popisek 1 16"/>
          <p:cNvSpPr/>
          <p:nvPr/>
        </p:nvSpPr>
        <p:spPr>
          <a:xfrm>
            <a:off x="2627784" y="4869160"/>
            <a:ext cx="432048" cy="360040"/>
          </a:xfrm>
          <a:prstGeom prst="borderCallout1">
            <a:avLst>
              <a:gd name="adj1" fmla="val 6937"/>
              <a:gd name="adj2" fmla="val 40886"/>
              <a:gd name="adj3" fmla="val -97175"/>
              <a:gd name="adj4" fmla="val 28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18" name="Čárový popisek 1 17"/>
          <p:cNvSpPr/>
          <p:nvPr/>
        </p:nvSpPr>
        <p:spPr>
          <a:xfrm>
            <a:off x="2195736" y="5301208"/>
            <a:ext cx="432048" cy="360040"/>
          </a:xfrm>
          <a:prstGeom prst="borderCallout1">
            <a:avLst>
              <a:gd name="adj1" fmla="val 3984"/>
              <a:gd name="adj2" fmla="val 55652"/>
              <a:gd name="adj3" fmla="val -300942"/>
              <a:gd name="adj4" fmla="val 30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  <p:sp>
        <p:nvSpPr>
          <p:cNvPr id="19" name="Čárový popisek 1 18"/>
          <p:cNvSpPr/>
          <p:nvPr/>
        </p:nvSpPr>
        <p:spPr>
          <a:xfrm>
            <a:off x="1475656" y="5661248"/>
            <a:ext cx="504056" cy="360040"/>
          </a:xfrm>
          <a:prstGeom prst="borderCallout1">
            <a:avLst>
              <a:gd name="adj1" fmla="val 15797"/>
              <a:gd name="adj2" fmla="val 50730"/>
              <a:gd name="adj3" fmla="val -203488"/>
              <a:gd name="adj4" fmla="val 6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  <p:sp>
        <p:nvSpPr>
          <p:cNvPr id="20" name="Čárový popisek 1 19"/>
          <p:cNvSpPr/>
          <p:nvPr/>
        </p:nvSpPr>
        <p:spPr>
          <a:xfrm>
            <a:off x="539552" y="5157192"/>
            <a:ext cx="432048" cy="360040"/>
          </a:xfrm>
          <a:prstGeom prst="borderCallout1">
            <a:avLst>
              <a:gd name="adj1" fmla="val 1031"/>
              <a:gd name="adj2" fmla="val 50730"/>
              <a:gd name="adj3" fmla="val -221208"/>
              <a:gd name="adj4" fmla="val 210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</a:t>
            </a:r>
          </a:p>
        </p:txBody>
      </p:sp>
      <p:sp>
        <p:nvSpPr>
          <p:cNvPr id="21" name="Čárový popisek 1 20"/>
          <p:cNvSpPr/>
          <p:nvPr/>
        </p:nvSpPr>
        <p:spPr>
          <a:xfrm>
            <a:off x="6228184" y="6497960"/>
            <a:ext cx="432048" cy="360040"/>
          </a:xfrm>
          <a:prstGeom prst="borderCallout1">
            <a:avLst>
              <a:gd name="adj1" fmla="val 12844"/>
              <a:gd name="adj2" fmla="val 45808"/>
              <a:gd name="adj3" fmla="val -91268"/>
              <a:gd name="adj4" fmla="val 37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</a:t>
            </a:r>
          </a:p>
        </p:txBody>
      </p:sp>
      <p:sp>
        <p:nvSpPr>
          <p:cNvPr id="22" name="Čárový popisek 1 21"/>
          <p:cNvSpPr/>
          <p:nvPr/>
        </p:nvSpPr>
        <p:spPr>
          <a:xfrm>
            <a:off x="7740352" y="6237312"/>
            <a:ext cx="432048" cy="360040"/>
          </a:xfrm>
          <a:prstGeom prst="borderCallout1">
            <a:avLst>
              <a:gd name="adj1" fmla="val 57141"/>
              <a:gd name="adj2" fmla="val -950"/>
              <a:gd name="adj3" fmla="val -46971"/>
              <a:gd name="adj4" fmla="val -178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</a:t>
            </a:r>
          </a:p>
        </p:txBody>
      </p:sp>
      <p:sp>
        <p:nvSpPr>
          <p:cNvPr id="23" name="Čárový popisek 1 22"/>
          <p:cNvSpPr/>
          <p:nvPr/>
        </p:nvSpPr>
        <p:spPr>
          <a:xfrm>
            <a:off x="7668344" y="5661248"/>
            <a:ext cx="504056" cy="432048"/>
          </a:xfrm>
          <a:prstGeom prst="borderCallout1">
            <a:avLst>
              <a:gd name="adj1" fmla="val 58126"/>
              <a:gd name="adj2" fmla="val 6433"/>
              <a:gd name="adj3" fmla="val -32698"/>
              <a:gd name="adj4" fmla="val -16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</a:t>
            </a:r>
          </a:p>
        </p:txBody>
      </p:sp>
      <p:sp>
        <p:nvSpPr>
          <p:cNvPr id="24" name="Šestiúhelník 2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7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 vymezení hranice mezi Evropou a Asií neexistuje jednoznačné </a:t>
            </a:r>
            <a:r>
              <a:rPr lang="cs-CZ" dirty="0" err="1"/>
              <a:t>fyzickogeografické</a:t>
            </a:r>
            <a:r>
              <a:rPr lang="cs-CZ" dirty="0"/>
              <a:t> kritérium. Ustálila se </a:t>
            </a:r>
            <a:r>
              <a:rPr lang="cs-CZ" b="1" dirty="0"/>
              <a:t>konvenční hranice</a:t>
            </a:r>
            <a:r>
              <a:rPr lang="cs-CZ" dirty="0"/>
              <a:t>, i když nad jejím průběhem nepanuje úplná shoda: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105273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Varianta A</a:t>
            </a:r>
          </a:p>
          <a:p>
            <a:r>
              <a:rPr lang="cs-CZ" b="1" u="sng" dirty="0"/>
              <a:t>Hranice Asie</a:t>
            </a:r>
            <a:endParaRPr lang="cs-CZ" dirty="0"/>
          </a:p>
          <a:p>
            <a:r>
              <a:rPr lang="cs-CZ" dirty="0"/>
              <a:t>   </a:t>
            </a:r>
            <a:r>
              <a:rPr lang="cs-CZ" b="1" dirty="0" err="1"/>
              <a:t>Asie</a:t>
            </a:r>
            <a:r>
              <a:rPr lang="cs-CZ" b="1" dirty="0"/>
              <a:t>/Evropa:</a:t>
            </a:r>
            <a:r>
              <a:rPr lang="cs-CZ" dirty="0" err="1"/>
              <a:t>Bajdaratský</a:t>
            </a:r>
            <a:r>
              <a:rPr lang="cs-CZ" dirty="0"/>
              <a:t> záliv </a:t>
            </a:r>
            <a:r>
              <a:rPr lang="cs-CZ" dirty="0" err="1"/>
              <a:t>Karského</a:t>
            </a:r>
            <a:r>
              <a:rPr lang="cs-CZ" dirty="0"/>
              <a:t> moře</a:t>
            </a:r>
          </a:p>
          <a:p>
            <a:r>
              <a:rPr lang="cs-CZ" b="1" dirty="0"/>
              <a:t> </a:t>
            </a:r>
            <a:r>
              <a:rPr lang="cs-CZ" dirty="0"/>
              <a:t>pohoří Ural (východní úpatí) - řeka Ural (řeka </a:t>
            </a:r>
            <a:r>
              <a:rPr lang="cs-CZ" dirty="0" err="1"/>
              <a:t>Emba</a:t>
            </a:r>
            <a:r>
              <a:rPr lang="cs-CZ" dirty="0"/>
              <a:t>) - SZ pobřeží Kaspického moře (to je celé v Asii!) - </a:t>
            </a:r>
            <a:r>
              <a:rPr lang="cs-CZ" dirty="0" err="1"/>
              <a:t>Kumo</a:t>
            </a:r>
            <a:r>
              <a:rPr lang="cs-CZ" dirty="0"/>
              <a:t>-manyčská sníženina (dolní tok řeky </a:t>
            </a:r>
            <a:r>
              <a:rPr lang="cs-CZ" dirty="0" err="1"/>
              <a:t>Kuma</a:t>
            </a:r>
            <a:r>
              <a:rPr lang="cs-CZ" dirty="0"/>
              <a:t> - jezero </a:t>
            </a:r>
            <a:r>
              <a:rPr lang="cs-CZ" dirty="0" err="1"/>
              <a:t>Manyč</a:t>
            </a:r>
            <a:r>
              <a:rPr lang="cs-CZ" dirty="0"/>
              <a:t> - řeka </a:t>
            </a:r>
            <a:r>
              <a:rPr lang="cs-CZ" dirty="0" err="1"/>
              <a:t>Manyč</a:t>
            </a:r>
            <a:r>
              <a:rPr lang="cs-CZ" dirty="0"/>
              <a:t>) - ústí řeky Don - Azovské moře - </a:t>
            </a:r>
            <a:r>
              <a:rPr lang="cs-CZ" dirty="0" err="1"/>
              <a:t>Kerčský</a:t>
            </a:r>
            <a:r>
              <a:rPr lang="cs-CZ" dirty="0"/>
              <a:t> průliv - Černé moře - Bospor - </a:t>
            </a:r>
            <a:r>
              <a:rPr lang="cs-CZ" dirty="0" err="1"/>
              <a:t>Marmarské</a:t>
            </a:r>
            <a:r>
              <a:rPr lang="cs-CZ" dirty="0"/>
              <a:t> moře - Dardanely - Egejské moře. Kypr je v Asii, téměř všechny ostrovy v Egejském moři se řadí k Evropě (Řecko).</a:t>
            </a:r>
          </a:p>
          <a:p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285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6754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/>
              <a:t>Asie</a:t>
            </a:r>
            <a:r>
              <a:rPr lang="cs-CZ" b="1" dirty="0"/>
              <a:t>/Afrika: </a:t>
            </a:r>
            <a:r>
              <a:rPr lang="cs-CZ" dirty="0"/>
              <a:t>Suezský průplav (Suezská šíje), Rudé moře, průliv Báb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Mandab</a:t>
            </a:r>
            <a:r>
              <a:rPr lang="cs-CZ" dirty="0"/>
              <a:t>, Adenský záliv.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5229200"/>
            <a:ext cx="5364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/Severní Amerika: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Beringův průliv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/Austrálie a Oceánie: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Nová Guinea, Palau a Mariany se řadí do Oceánie, ostrovy na západ od nich již do Asie.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1342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ový popisek 2"/>
          <p:cNvSpPr/>
          <p:nvPr/>
        </p:nvSpPr>
        <p:spPr>
          <a:xfrm>
            <a:off x="0" y="6245352"/>
            <a:ext cx="5292080" cy="612648"/>
          </a:xfrm>
          <a:prstGeom prst="wedgeRectCallout">
            <a:avLst>
              <a:gd name="adj1" fmla="val -22196"/>
              <a:gd name="adj2" fmla="val -204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Vyhledej a zapiš názvy hlavních  vodních toků Asie.</a:t>
            </a:r>
          </a:p>
        </p:txBody>
      </p:sp>
      <p:sp>
        <p:nvSpPr>
          <p:cNvPr id="4" name="Čárový popisek 1 3"/>
          <p:cNvSpPr/>
          <p:nvPr/>
        </p:nvSpPr>
        <p:spPr>
          <a:xfrm>
            <a:off x="8532440" y="4005064"/>
            <a:ext cx="611560" cy="432048"/>
          </a:xfrm>
          <a:prstGeom prst="borderCallout1">
            <a:avLst>
              <a:gd name="adj1" fmla="val 46185"/>
              <a:gd name="adj2" fmla="val -26"/>
              <a:gd name="adj3" fmla="val 155612"/>
              <a:gd name="adj4" fmla="val -503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Čárový popisek 1 4"/>
          <p:cNvSpPr/>
          <p:nvPr/>
        </p:nvSpPr>
        <p:spPr>
          <a:xfrm>
            <a:off x="8532440" y="5085184"/>
            <a:ext cx="611560" cy="432048"/>
          </a:xfrm>
          <a:prstGeom prst="borderCallout1">
            <a:avLst>
              <a:gd name="adj1" fmla="val 46185"/>
              <a:gd name="adj2" fmla="val 8280"/>
              <a:gd name="adj3" fmla="val -67787"/>
              <a:gd name="adj4" fmla="val -539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Čárový popisek 1 5"/>
          <p:cNvSpPr/>
          <p:nvPr/>
        </p:nvSpPr>
        <p:spPr>
          <a:xfrm>
            <a:off x="8460432" y="3429000"/>
            <a:ext cx="683568" cy="432048"/>
          </a:xfrm>
          <a:prstGeom prst="borderCallout1">
            <a:avLst>
              <a:gd name="adj1" fmla="val 50104"/>
              <a:gd name="adj2" fmla="val 4053"/>
              <a:gd name="adj3" fmla="val 65468"/>
              <a:gd name="adj4" fmla="val -32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8" name="Čárový popisek 1 7"/>
          <p:cNvSpPr/>
          <p:nvPr/>
        </p:nvSpPr>
        <p:spPr>
          <a:xfrm>
            <a:off x="8532440" y="2852936"/>
            <a:ext cx="611560" cy="432048"/>
          </a:xfrm>
          <a:prstGeom prst="borderCallout1">
            <a:avLst>
              <a:gd name="adj1" fmla="val 50104"/>
              <a:gd name="adj2" fmla="val 2743"/>
              <a:gd name="adj3" fmla="val 143854"/>
              <a:gd name="adj4" fmla="val -42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9" name="Čárový popisek 1 8"/>
          <p:cNvSpPr/>
          <p:nvPr/>
        </p:nvSpPr>
        <p:spPr>
          <a:xfrm>
            <a:off x="8604448" y="2204864"/>
            <a:ext cx="539552" cy="432048"/>
          </a:xfrm>
          <a:prstGeom prst="borderCallout1">
            <a:avLst>
              <a:gd name="adj1" fmla="val 54024"/>
              <a:gd name="adj2" fmla="val 4221"/>
              <a:gd name="adj3" fmla="val 30194"/>
              <a:gd name="adj4" fmla="val -414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0" name="Čárový popisek 1 9"/>
          <p:cNvSpPr/>
          <p:nvPr/>
        </p:nvSpPr>
        <p:spPr>
          <a:xfrm>
            <a:off x="8532440" y="836712"/>
            <a:ext cx="611560" cy="468632"/>
          </a:xfrm>
          <a:prstGeom prst="borderCallout1">
            <a:avLst>
              <a:gd name="adj1" fmla="val 44044"/>
              <a:gd name="adj2" fmla="val 2742"/>
              <a:gd name="adj3" fmla="val 116114"/>
              <a:gd name="adj4" fmla="val -545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1" name="Čárový popisek 1 10"/>
          <p:cNvSpPr/>
          <p:nvPr/>
        </p:nvSpPr>
        <p:spPr>
          <a:xfrm>
            <a:off x="5508104" y="0"/>
            <a:ext cx="576064" cy="504056"/>
          </a:xfrm>
          <a:prstGeom prst="borderCallout1">
            <a:avLst>
              <a:gd name="adj1" fmla="val 52344"/>
              <a:gd name="adj2" fmla="val 6365"/>
              <a:gd name="adj3" fmla="val 277111"/>
              <a:gd name="adj4" fmla="val -226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12" name="Čárový popisek 1 11"/>
          <p:cNvSpPr/>
          <p:nvPr/>
        </p:nvSpPr>
        <p:spPr>
          <a:xfrm>
            <a:off x="4499992" y="0"/>
            <a:ext cx="576064" cy="476672"/>
          </a:xfrm>
          <a:prstGeom prst="borderCallout1">
            <a:avLst>
              <a:gd name="adj1" fmla="val 43617"/>
              <a:gd name="adj2" fmla="val 6364"/>
              <a:gd name="adj3" fmla="val 364721"/>
              <a:gd name="adj4" fmla="val -15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</a:p>
        </p:txBody>
      </p:sp>
      <p:sp>
        <p:nvSpPr>
          <p:cNvPr id="13" name="Čárový popisek 1 12"/>
          <p:cNvSpPr/>
          <p:nvPr/>
        </p:nvSpPr>
        <p:spPr>
          <a:xfrm>
            <a:off x="2123728" y="0"/>
            <a:ext cx="504056" cy="476672"/>
          </a:xfrm>
          <a:prstGeom prst="borderCallout1">
            <a:avLst>
              <a:gd name="adj1" fmla="val 104008"/>
              <a:gd name="adj2" fmla="val 55496"/>
              <a:gd name="adj3" fmla="val 709305"/>
              <a:gd name="adj4" fmla="val -2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14" name="Čárový popisek 1 13"/>
          <p:cNvSpPr/>
          <p:nvPr/>
        </p:nvSpPr>
        <p:spPr>
          <a:xfrm>
            <a:off x="251520" y="2708920"/>
            <a:ext cx="504056" cy="504056"/>
          </a:xfrm>
          <a:prstGeom prst="borderCallout1">
            <a:avLst>
              <a:gd name="adj1" fmla="val 55704"/>
              <a:gd name="adj2" fmla="val 92449"/>
              <a:gd name="adj3" fmla="val 142735"/>
              <a:gd name="adj4" fmla="val 31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15" name="Čárový popisek 1 14"/>
          <p:cNvSpPr/>
          <p:nvPr/>
        </p:nvSpPr>
        <p:spPr>
          <a:xfrm>
            <a:off x="467544" y="4437112"/>
            <a:ext cx="504056" cy="504056"/>
          </a:xfrm>
          <a:prstGeom prst="borderCallout1">
            <a:avLst>
              <a:gd name="adj1" fmla="val 45626"/>
              <a:gd name="adj2" fmla="val 89090"/>
              <a:gd name="adj3" fmla="val -260395"/>
              <a:gd name="adj4" fmla="val 58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</a:t>
            </a:r>
          </a:p>
        </p:txBody>
      </p:sp>
      <p:sp>
        <p:nvSpPr>
          <p:cNvPr id="16" name="Čárový popisek 1 15"/>
          <p:cNvSpPr/>
          <p:nvPr/>
        </p:nvSpPr>
        <p:spPr>
          <a:xfrm>
            <a:off x="467544" y="5373216"/>
            <a:ext cx="504056" cy="432048"/>
          </a:xfrm>
          <a:prstGeom prst="borderCallout1">
            <a:avLst>
              <a:gd name="adj1" fmla="val 54024"/>
              <a:gd name="adj2" fmla="val 92449"/>
              <a:gd name="adj3" fmla="val -447963"/>
              <a:gd name="adj4" fmla="val 53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  <p:sp>
        <p:nvSpPr>
          <p:cNvPr id="17" name="Čárový popisek 1 16"/>
          <p:cNvSpPr/>
          <p:nvPr/>
        </p:nvSpPr>
        <p:spPr>
          <a:xfrm>
            <a:off x="2051720" y="5013176"/>
            <a:ext cx="504056" cy="504056"/>
          </a:xfrm>
          <a:prstGeom prst="borderCallout1">
            <a:avLst>
              <a:gd name="adj1" fmla="val 8672"/>
              <a:gd name="adj2" fmla="val 45419"/>
              <a:gd name="adj3" fmla="val -189848"/>
              <a:gd name="adj4" fmla="val 284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18" name="Čárový popisek 1 17"/>
          <p:cNvSpPr/>
          <p:nvPr/>
        </p:nvSpPr>
        <p:spPr>
          <a:xfrm>
            <a:off x="2843808" y="4797152"/>
            <a:ext cx="504056" cy="504056"/>
          </a:xfrm>
          <a:prstGeom prst="borderCallout1">
            <a:avLst>
              <a:gd name="adj1" fmla="val 48985"/>
              <a:gd name="adj2" fmla="val 95809"/>
              <a:gd name="adj3" fmla="val -99143"/>
              <a:gd name="adj4" fmla="val 223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19" name="Čárový popisek 1 18"/>
          <p:cNvSpPr/>
          <p:nvPr/>
        </p:nvSpPr>
        <p:spPr>
          <a:xfrm>
            <a:off x="3275856" y="5661248"/>
            <a:ext cx="576064" cy="504056"/>
          </a:xfrm>
          <a:prstGeom prst="borderCallout1">
            <a:avLst>
              <a:gd name="adj1" fmla="val 5313"/>
              <a:gd name="adj2" fmla="val 44578"/>
              <a:gd name="adj3" fmla="val -290630"/>
              <a:gd name="adj4" fmla="val 202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3949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20267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Použité </a:t>
            </a:r>
            <a:r>
              <a:rPr lang="cs-CZ" sz="1600" b="1" dirty="0"/>
              <a:t>zdroje:</a:t>
            </a:r>
          </a:p>
          <a:p>
            <a:r>
              <a:rPr lang="cs-CZ" sz="1600" b="1" dirty="0" err="1"/>
              <a:t>Wikimedia</a:t>
            </a:r>
            <a:r>
              <a:rPr lang="cs-CZ" sz="1600" b="1" dirty="0"/>
              <a:t> </a:t>
            </a:r>
            <a:r>
              <a:rPr lang="cs-CZ" sz="1600" b="1" dirty="0" err="1"/>
              <a:t>Commons</a:t>
            </a:r>
            <a:endParaRPr lang="cs-CZ" sz="1600" b="1" dirty="0"/>
          </a:p>
          <a:p>
            <a:r>
              <a:rPr lang="cs-CZ" sz="1600" dirty="0">
                <a:hlinkClick r:id="rId2"/>
              </a:rPr>
              <a:t>http://www.</a:t>
            </a:r>
            <a:r>
              <a:rPr lang="cs-CZ" sz="1600" dirty="0" err="1">
                <a:hlinkClick r:id="rId2"/>
              </a:rPr>
              <a:t>shopkabinet.cz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files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img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products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cz</a:t>
            </a:r>
            <a:r>
              <a:rPr lang="cs-CZ" sz="1600" dirty="0">
                <a:hlinkClick r:id="rId2"/>
              </a:rPr>
              <a:t>_</a:t>
            </a:r>
            <a:r>
              <a:rPr lang="cs-CZ" sz="1600" dirty="0" err="1">
                <a:hlinkClick r:id="rId2"/>
              </a:rPr>
              <a:t>plc</a:t>
            </a:r>
            <a:r>
              <a:rPr lang="cs-CZ" sz="1600" dirty="0">
                <a:hlinkClick r:id="rId2"/>
              </a:rPr>
              <a:t>_zem_</a:t>
            </a:r>
            <a:r>
              <a:rPr lang="cs-CZ" sz="1600" dirty="0" err="1">
                <a:hlinkClick r:id="rId2"/>
              </a:rPr>
              <a:t>zmpvc</a:t>
            </a:r>
            <a:r>
              <a:rPr lang="cs-CZ" sz="1600" dirty="0">
                <a:hlinkClick r:id="rId2"/>
              </a:rPr>
              <a:t>_</a:t>
            </a:r>
            <a:r>
              <a:rPr lang="cs-CZ" sz="1600" dirty="0" err="1">
                <a:hlinkClick r:id="rId2"/>
              </a:rPr>
              <a:t>asie</a:t>
            </a:r>
            <a:r>
              <a:rPr lang="cs-CZ" sz="1600" dirty="0">
                <a:hlinkClick r:id="rId2"/>
              </a:rPr>
              <a:t>_</a:t>
            </a:r>
            <a:r>
              <a:rPr lang="cs-CZ" sz="1600" dirty="0" err="1">
                <a:hlinkClick r:id="rId2"/>
              </a:rPr>
              <a:t>obecna.jpg</a:t>
            </a:r>
            <a:endParaRPr lang="cs-CZ" sz="1600" dirty="0"/>
          </a:p>
          <a:p>
            <a:r>
              <a:rPr lang="cs-CZ" dirty="0">
                <a:hlinkClick r:id="rId3"/>
              </a:rPr>
              <a:t>http://zcr.kvalitne.cz/images/asie4.gif</a:t>
            </a:r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rvp.cz/@api/deki/files/115/=2000px-Asi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6" y="1412776"/>
            <a:ext cx="799288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97053" y="790164"/>
            <a:ext cx="359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Krajní pevninské body Asie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5657671"/>
            <a:ext cx="4647018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Sever : </a:t>
            </a:r>
            <a:r>
              <a:rPr lang="cs-CZ" b="1" dirty="0" err="1">
                <a:solidFill>
                  <a:schemeClr val="bg1"/>
                </a:solidFill>
              </a:rPr>
              <a:t>Čeljuskinův</a:t>
            </a:r>
            <a:r>
              <a:rPr lang="cs-CZ" b="1" dirty="0">
                <a:solidFill>
                  <a:schemeClr val="bg1"/>
                </a:solidFill>
              </a:rPr>
              <a:t> mys (77° 44' s. š.)-Rusko</a:t>
            </a:r>
          </a:p>
          <a:p>
            <a:r>
              <a:rPr lang="sv-SE" b="1" dirty="0">
                <a:solidFill>
                  <a:schemeClr val="bg1"/>
                </a:solidFill>
              </a:rPr>
              <a:t>Jih: </a:t>
            </a:r>
            <a:r>
              <a:rPr lang="cs-CZ" b="1" dirty="0">
                <a:solidFill>
                  <a:schemeClr val="bg1"/>
                </a:solidFill>
              </a:rPr>
              <a:t>Mys </a:t>
            </a:r>
            <a:r>
              <a:rPr lang="cs-CZ" b="1" dirty="0" err="1">
                <a:solidFill>
                  <a:schemeClr val="bg1"/>
                </a:solidFill>
              </a:rPr>
              <a:t>Buru</a:t>
            </a:r>
            <a:r>
              <a:rPr lang="sv-SE" b="1" dirty="0">
                <a:solidFill>
                  <a:schemeClr val="bg1"/>
                </a:solidFill>
              </a:rPr>
              <a:t> (1° 25' s. š.)</a:t>
            </a:r>
            <a:r>
              <a:rPr lang="cs-CZ" b="1" dirty="0">
                <a:solidFill>
                  <a:schemeClr val="bg1"/>
                </a:solidFill>
              </a:rPr>
              <a:t>-Malajsie</a:t>
            </a:r>
          </a:p>
          <a:p>
            <a:r>
              <a:rPr lang="cs-CZ" b="1" dirty="0">
                <a:solidFill>
                  <a:schemeClr val="bg1"/>
                </a:solidFill>
              </a:rPr>
              <a:t>Východ: </a:t>
            </a:r>
            <a:r>
              <a:rPr lang="cs-CZ" b="1" dirty="0" err="1">
                <a:solidFill>
                  <a:schemeClr val="bg1"/>
                </a:solidFill>
              </a:rPr>
              <a:t>Děžněvův</a:t>
            </a:r>
            <a:r>
              <a:rPr lang="cs-CZ" b="1" dirty="0">
                <a:solidFill>
                  <a:schemeClr val="bg1"/>
                </a:solidFill>
              </a:rPr>
              <a:t> mys (169° 40' z. d.)-Rusko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Západ</a:t>
            </a:r>
            <a:r>
              <a:rPr lang="en-US" b="1" dirty="0">
                <a:solidFill>
                  <a:schemeClr val="bg1"/>
                </a:solidFill>
              </a:rPr>
              <a:t>: </a:t>
            </a:r>
            <a:r>
              <a:rPr lang="cs-CZ" b="1" dirty="0">
                <a:solidFill>
                  <a:schemeClr val="bg1"/>
                </a:solidFill>
              </a:rPr>
              <a:t>Mys Baba</a:t>
            </a:r>
            <a:r>
              <a:rPr lang="en-US" b="1" dirty="0">
                <a:solidFill>
                  <a:schemeClr val="bg1"/>
                </a:solidFill>
              </a:rPr>
              <a:t> (26° 3' v. d.)</a:t>
            </a:r>
            <a:r>
              <a:rPr lang="cs-CZ" b="1" dirty="0">
                <a:solidFill>
                  <a:schemeClr val="bg1"/>
                </a:solidFill>
              </a:rPr>
              <a:t>-Turecko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79123"/>
            <a:ext cx="8643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Najdi zeměpisné souřadnice  uvedených mysů a </a:t>
            </a:r>
            <a:r>
              <a:rPr lang="cs-CZ" dirty="0" err="1"/>
              <a:t>stát,v</a:t>
            </a:r>
            <a:r>
              <a:rPr lang="cs-CZ" dirty="0"/>
              <a:t> němž se nachází.</a:t>
            </a:r>
          </a:p>
          <a:p>
            <a:r>
              <a:rPr lang="cs-CZ" dirty="0"/>
              <a:t>Sever : </a:t>
            </a:r>
            <a:r>
              <a:rPr lang="cs-CZ" dirty="0" err="1"/>
              <a:t>Čeljuskinův</a:t>
            </a:r>
            <a:r>
              <a:rPr lang="cs-CZ" dirty="0"/>
              <a:t> mys</a:t>
            </a:r>
          </a:p>
          <a:p>
            <a:r>
              <a:rPr lang="cs-CZ" dirty="0"/>
              <a:t>Východ: </a:t>
            </a:r>
            <a:r>
              <a:rPr lang="cs-CZ" dirty="0" err="1"/>
              <a:t>Děžněvův</a:t>
            </a:r>
            <a:r>
              <a:rPr lang="cs-CZ" dirty="0"/>
              <a:t> mys</a:t>
            </a:r>
          </a:p>
          <a:p>
            <a:r>
              <a:rPr lang="sv-SE" dirty="0"/>
              <a:t>Jih: </a:t>
            </a:r>
            <a:r>
              <a:rPr lang="cs-CZ" dirty="0"/>
              <a:t>Mys </a:t>
            </a:r>
            <a:r>
              <a:rPr lang="cs-CZ" dirty="0" err="1"/>
              <a:t>Buru</a:t>
            </a:r>
            <a:endParaRPr lang="cs-CZ" dirty="0"/>
          </a:p>
          <a:p>
            <a:r>
              <a:rPr lang="sv-SE" dirty="0"/>
              <a:t> </a:t>
            </a:r>
            <a:r>
              <a:rPr lang="en-US" dirty="0" err="1"/>
              <a:t>Západ</a:t>
            </a:r>
            <a:r>
              <a:rPr lang="en-US" dirty="0"/>
              <a:t>: </a:t>
            </a:r>
            <a:r>
              <a:rPr lang="cs-CZ" dirty="0"/>
              <a:t>Mys Baba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7" name="Šestiúhelník 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3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24366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dle atlasu tabulku hlavních údajů o světadílu a vyhledej tyto objekty na mapě.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24727"/>
              </p:ext>
            </p:extLst>
          </p:nvPr>
        </p:nvGraphicFramePr>
        <p:xfrm>
          <a:off x="539552" y="764704"/>
          <a:ext cx="7080448" cy="58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004">
                <a:tc>
                  <a:txBody>
                    <a:bodyPr/>
                    <a:lstStyle/>
                    <a:p>
                      <a:r>
                        <a:rPr lang="cs-CZ" dirty="0"/>
                        <a:t>Rozloha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4,436 mld. (2016)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Nejvyšší bod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Počet států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Nejnižší bod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Největší stát (km</a:t>
                      </a:r>
                      <a:r>
                        <a:rPr lang="cs-CZ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 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dirty="0"/>
                        <a:t>                                    - 427m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Nejvyšší pohoří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Stát s největším počtem obyvatel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                   1,367 mld. (2015)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Nejdelší řeka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Stát s nejvyšší hustotou zalidnění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                    7  700 ob./km</a:t>
                      </a:r>
                      <a:r>
                        <a:rPr lang="cs-CZ" baseline="30000" dirty="0"/>
                        <a:t>2</a:t>
                      </a:r>
                      <a:r>
                        <a:rPr lang="cs-CZ" baseline="0" dirty="0"/>
                        <a:t> /</a:t>
                      </a:r>
                      <a:r>
                        <a:rPr lang="cs-CZ" dirty="0"/>
                        <a:t>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Řeka s největším povodím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Nejbohatší stát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         132 000 USD/ob./rok (2015)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Největší jezero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Nejchudší stát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Severní Korea  1 800 USD/ob./rok (2015)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9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24898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Reinhold </a:t>
            </a:r>
            <a:r>
              <a:rPr lang="cs-CZ" b="1" dirty="0" err="1"/>
              <a:t>Messner</a:t>
            </a:r>
            <a:r>
              <a:rPr lang="cs-CZ" dirty="0"/>
              <a:t> (* </a:t>
            </a:r>
            <a:r>
              <a:rPr lang="cs-CZ" dirty="0">
                <a:hlinkClick r:id="rId2" tooltip="17. září"/>
              </a:rPr>
              <a:t>17. září</a:t>
            </a:r>
            <a:r>
              <a:rPr lang="cs-CZ" dirty="0"/>
              <a:t> </a:t>
            </a:r>
            <a:r>
              <a:rPr lang="cs-CZ" dirty="0">
                <a:hlinkClick r:id="rId3" tooltip="1944"/>
              </a:rPr>
              <a:t>1944</a:t>
            </a:r>
            <a:r>
              <a:rPr lang="cs-CZ" dirty="0"/>
              <a:t>) je </a:t>
            </a:r>
            <a:r>
              <a:rPr lang="cs-CZ" dirty="0">
                <a:hlinkClick r:id="rId4" tooltip="Itálie"/>
              </a:rPr>
              <a:t>italský</a:t>
            </a:r>
            <a:r>
              <a:rPr lang="cs-CZ" dirty="0"/>
              <a:t>, </a:t>
            </a:r>
            <a:r>
              <a:rPr lang="cs-CZ" dirty="0">
                <a:hlinkClick r:id="rId5" tooltip="Němčina"/>
              </a:rPr>
              <a:t>německy</a:t>
            </a:r>
            <a:r>
              <a:rPr lang="cs-CZ" dirty="0"/>
              <a:t> mluvící </a:t>
            </a:r>
            <a:r>
              <a:rPr lang="cs-CZ" dirty="0">
                <a:hlinkClick r:id="rId6" tooltip="Horolezec"/>
              </a:rPr>
              <a:t>horolezec</a:t>
            </a:r>
            <a:r>
              <a:rPr lang="cs-CZ" dirty="0"/>
              <a:t>, </a:t>
            </a:r>
            <a:r>
              <a:rPr lang="cs-CZ" dirty="0">
                <a:hlinkClick r:id="rId7" tooltip="Cestovatel"/>
              </a:rPr>
              <a:t>cestovatel</a:t>
            </a:r>
            <a:r>
              <a:rPr lang="cs-CZ" dirty="0"/>
              <a:t> a </a:t>
            </a:r>
            <a:r>
              <a:rPr lang="cs-CZ" dirty="0">
                <a:hlinkClick r:id="rId8" tooltip="Spisovatel"/>
              </a:rPr>
              <a:t>spisovatel</a:t>
            </a:r>
            <a:r>
              <a:rPr lang="cs-CZ" dirty="0"/>
              <a:t>. Mimo jiné je prvním horolezcem, který zdolal všech 14 </a:t>
            </a:r>
            <a:r>
              <a:rPr lang="cs-CZ" dirty="0">
                <a:hlinkClick r:id="rId9" tooltip="Osmitisícovka"/>
              </a:rPr>
              <a:t>osmitisícovek</a:t>
            </a:r>
            <a:r>
              <a:rPr lang="cs-CZ" dirty="0"/>
              <a:t>, jako první zdolal </a:t>
            </a:r>
            <a:r>
              <a:rPr lang="cs-CZ" dirty="0">
                <a:hlinkClick r:id="rId10" tooltip="Mount Everest"/>
              </a:rPr>
              <a:t>Mount Everest</a:t>
            </a:r>
            <a:r>
              <a:rPr lang="cs-CZ" dirty="0"/>
              <a:t> bez použití kyslíkového přístroje a jako první provedl na Mount Everest kompletní sólový výstup bez lan.</a:t>
            </a:r>
          </a:p>
          <a:p>
            <a:r>
              <a:rPr lang="cs-CZ" dirty="0"/>
              <a:t>Kromě výstupů na vrcholy je známý i svými pěšími výpravami – prošel napříč </a:t>
            </a:r>
            <a:r>
              <a:rPr lang="cs-CZ" dirty="0">
                <a:hlinkClick r:id="rId11" tooltip="Antarktida"/>
              </a:rPr>
              <a:t>Antarktidou</a:t>
            </a:r>
            <a:r>
              <a:rPr lang="cs-CZ" dirty="0"/>
              <a:t>, </a:t>
            </a:r>
            <a:r>
              <a:rPr lang="cs-CZ" dirty="0">
                <a:hlinkClick r:id="rId12" tooltip="Grónsko"/>
              </a:rPr>
              <a:t>Grónskem</a:t>
            </a:r>
            <a:r>
              <a:rPr lang="cs-CZ" dirty="0"/>
              <a:t> a </a:t>
            </a:r>
            <a:r>
              <a:rPr lang="cs-CZ" dirty="0">
                <a:hlinkClick r:id="rId13" tooltip="Poušť"/>
              </a:rPr>
              <a:t>pouštěmi</a:t>
            </a:r>
            <a:r>
              <a:rPr lang="cs-CZ" dirty="0"/>
              <a:t> </a:t>
            </a:r>
            <a:r>
              <a:rPr lang="cs-CZ" dirty="0">
                <a:hlinkClick r:id="rId14" tooltip="Taklamakan"/>
              </a:rPr>
              <a:t>Taklamakan</a:t>
            </a:r>
            <a:r>
              <a:rPr lang="cs-CZ" dirty="0"/>
              <a:t> a </a:t>
            </a:r>
            <a:r>
              <a:rPr lang="cs-CZ" dirty="0">
                <a:hlinkClick r:id="rId15" tooltip="Gobi"/>
              </a:rPr>
              <a:t>Gobi</a:t>
            </a:r>
            <a:r>
              <a:rPr lang="cs-CZ" dirty="0"/>
              <a:t>. Neúspěšně se pokoušel přejít </a:t>
            </a:r>
            <a:r>
              <a:rPr lang="cs-CZ" dirty="0">
                <a:hlinkClick r:id="rId16" tooltip="Arktida"/>
              </a:rPr>
              <a:t>Arktidu</a:t>
            </a:r>
            <a:r>
              <a:rPr lang="cs-CZ" dirty="0"/>
              <a:t> ze </a:t>
            </a:r>
            <a:r>
              <a:rPr lang="cs-CZ" dirty="0">
                <a:hlinkClick r:id="rId17" tooltip="Sibiř"/>
              </a:rPr>
              <a:t>Sibiře</a:t>
            </a:r>
            <a:r>
              <a:rPr lang="cs-CZ" dirty="0"/>
              <a:t> do </a:t>
            </a:r>
            <a:r>
              <a:rPr lang="cs-CZ" dirty="0">
                <a:hlinkClick r:id="rId18" tooltip="Kanada"/>
              </a:rPr>
              <a:t>Kanady</a:t>
            </a:r>
            <a:r>
              <a:rPr lang="cs-CZ" dirty="0"/>
              <a:t>.</a:t>
            </a:r>
          </a:p>
          <a:p>
            <a:r>
              <a:rPr lang="cs-CZ" dirty="0"/>
              <a:t>Je autorem mnoha desítek knih, z nichž bylo přibližně 30 přeloženo do </a:t>
            </a:r>
            <a:r>
              <a:rPr lang="cs-CZ" dirty="0">
                <a:hlinkClick r:id="rId19" tooltip="Čeština"/>
              </a:rPr>
              <a:t>češtiny</a:t>
            </a:r>
            <a:r>
              <a:rPr lang="cs-CZ" dirty="0"/>
              <a:t>. V letech </a:t>
            </a:r>
            <a:r>
              <a:rPr lang="cs-CZ" dirty="0">
                <a:hlinkClick r:id="rId20" tooltip="1999"/>
              </a:rPr>
              <a:t>1999</a:t>
            </a:r>
            <a:r>
              <a:rPr lang="cs-CZ" dirty="0"/>
              <a:t>–</a:t>
            </a:r>
            <a:r>
              <a:rPr lang="cs-CZ" dirty="0">
                <a:hlinkClick r:id="rId21" tooltip="2004"/>
              </a:rPr>
              <a:t>2004</a:t>
            </a:r>
            <a:r>
              <a:rPr lang="cs-CZ" dirty="0"/>
              <a:t> byl poslancem </a:t>
            </a:r>
            <a:r>
              <a:rPr lang="cs-CZ" dirty="0">
                <a:hlinkClick r:id="rId22" tooltip="Evropský parlament"/>
              </a:rPr>
              <a:t>Evropského parlamentu</a:t>
            </a:r>
            <a:r>
              <a:rPr lang="cs-CZ" dirty="0"/>
              <a:t> za italské </a:t>
            </a:r>
            <a:r>
              <a:rPr lang="cs-CZ" dirty="0">
                <a:hlinkClick r:id="rId23" tooltip="Strana zelených (Itálie) (stránka neexistuje)"/>
              </a:rPr>
              <a:t>zelené</a:t>
            </a:r>
            <a:r>
              <a:rPr lang="cs-CZ" dirty="0"/>
              <a:t>.</a:t>
            </a:r>
          </a:p>
        </p:txBody>
      </p:sp>
      <p:pic>
        <p:nvPicPr>
          <p:cNvPr id="1026" name="Picture 2" descr="https://upload.wikimedia.org/wikipedia/commons/thumb/8/88/Reinhold_Messner_in_Koeln_2009.jpg/225px-Reinhold_Messner_in_Koeln_2009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88"/>
            <a:ext cx="2592288" cy="38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536" y="3781144"/>
            <a:ext cx="301903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Reinhold </a:t>
            </a:r>
            <a:r>
              <a:rPr lang="cs-CZ" dirty="0" err="1"/>
              <a:t>Messner</a:t>
            </a:r>
            <a:r>
              <a:rPr lang="cs-CZ" dirty="0"/>
              <a:t> v roce 2009</a:t>
            </a:r>
          </a:p>
        </p:txBody>
      </p:sp>
      <p:pic>
        <p:nvPicPr>
          <p:cNvPr id="1028" name="Picture 4" descr="https://upload.wikimedia.org/wikipedia/commons/1/1c/JarosRadek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34" y="151359"/>
            <a:ext cx="1768518" cy="38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26488" y="1379340"/>
            <a:ext cx="2817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Radek Jaroš</a:t>
            </a:r>
            <a:r>
              <a:rPr lang="cs-CZ" dirty="0"/>
              <a:t> (* </a:t>
            </a:r>
            <a:r>
              <a:rPr lang="cs-CZ" dirty="0">
                <a:hlinkClick r:id="rId26" tooltip="29. duben"/>
              </a:rPr>
              <a:t>29. dubna</a:t>
            </a:r>
            <a:r>
              <a:rPr lang="cs-CZ" dirty="0"/>
              <a:t> </a:t>
            </a:r>
            <a:r>
              <a:rPr lang="cs-CZ" dirty="0">
                <a:hlinkClick r:id="rId27" tooltip="1964"/>
              </a:rPr>
              <a:t>1964</a:t>
            </a:r>
            <a:r>
              <a:rPr lang="cs-CZ" dirty="0"/>
              <a:t> </a:t>
            </a:r>
            <a:r>
              <a:rPr lang="cs-CZ" dirty="0">
                <a:hlinkClick r:id="rId28" tooltip="Nové Město na Moravě"/>
              </a:rPr>
              <a:t>Nové Město na Moravě</a:t>
            </a:r>
            <a:r>
              <a:rPr lang="cs-CZ" dirty="0"/>
              <a:t>) je český </a:t>
            </a:r>
            <a:r>
              <a:rPr lang="cs-CZ" dirty="0">
                <a:hlinkClick r:id="rId6" tooltip="Horolezec"/>
              </a:rPr>
              <a:t>horolezec</a:t>
            </a:r>
            <a:r>
              <a:rPr lang="cs-CZ" dirty="0"/>
              <a:t> a autor knih.  Stal se 15. horolezcem na světě a prvním Čechem, který vystoupil na všech 14 světových </a:t>
            </a:r>
            <a:r>
              <a:rPr lang="cs-CZ" dirty="0">
                <a:hlinkClick r:id="rId9" tooltip="Osmitisícovka"/>
              </a:rPr>
              <a:t>osmitisícovek</a:t>
            </a:r>
            <a:r>
              <a:rPr lang="cs-CZ" dirty="0"/>
              <a:t> bez použití kyslíku.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8362255" y="183398"/>
            <a:ext cx="530225" cy="457200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57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rtvé mo&amp;rcaron;e jordá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499757" cy="29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rtvé mo&amp;rcaron;e jordán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0" y="404664"/>
            <a:ext cx="4706888" cy="26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estiúhelník 3"/>
          <p:cNvSpPr/>
          <p:nvPr/>
        </p:nvSpPr>
        <p:spPr>
          <a:xfrm>
            <a:off x="8362255" y="183398"/>
            <a:ext cx="530225" cy="457200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7993"/>
          <a:stretch/>
        </p:blipFill>
        <p:spPr bwMode="auto">
          <a:xfrm>
            <a:off x="5212778" y="908720"/>
            <a:ext cx="3679702" cy="3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970" y="122349"/>
            <a:ext cx="68123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důležité geografické  informace o zobrazeném území.</a:t>
            </a:r>
          </a:p>
        </p:txBody>
      </p:sp>
    </p:spTree>
    <p:extLst>
      <p:ext uri="{BB962C8B-B14F-4D97-AF65-F5344CB8AC3E}">
        <p14:creationId xmlns:p14="http://schemas.microsoft.com/office/powerpoint/2010/main" val="273707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436096" y="1052736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-pobřeží je značně členité (délka bez ostrovů cca 69 000km) </a:t>
            </a:r>
          </a:p>
          <a:p>
            <a:r>
              <a:rPr lang="cs-CZ" b="1" dirty="0"/>
              <a:t>-</a:t>
            </a:r>
            <a:r>
              <a:rPr lang="cs-CZ" dirty="0"/>
              <a:t>na ostrovy a poloostrovy připadá cca </a:t>
            </a:r>
            <a:r>
              <a:rPr lang="cs-CZ" b="1" dirty="0"/>
              <a:t>25% rozlohy </a:t>
            </a:r>
          </a:p>
          <a:p>
            <a:endParaRPr lang="cs-CZ" b="1" dirty="0"/>
          </a:p>
          <a:p>
            <a:r>
              <a:rPr lang="cs-CZ" dirty="0"/>
              <a:t>Největší ostrov: Kalimantan (Borneo)  (cca 750 000 km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Největší poloostrov světa: Arabský (2,8 mil km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Největší záliv světa: Bengálský                (2,2 mil km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endParaRPr lang="cs-CZ" b="1" dirty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748" y="1381172"/>
            <a:ext cx="4572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Zapiš názvy  </a:t>
            </a:r>
            <a:r>
              <a:rPr lang="cs-CZ" b="1" dirty="0">
                <a:solidFill>
                  <a:schemeClr val="accent1"/>
                </a:solidFill>
              </a:rPr>
              <a:t>ostrovů</a:t>
            </a:r>
            <a:r>
              <a:rPr lang="cs-CZ" b="1" dirty="0"/>
              <a:t>, </a:t>
            </a:r>
            <a:r>
              <a:rPr lang="cs-CZ" b="1" dirty="0">
                <a:solidFill>
                  <a:srgbClr val="FFC000"/>
                </a:solidFill>
              </a:rPr>
              <a:t>s</a:t>
            </a:r>
            <a:r>
              <a:rPr lang="cs-CZ" b="1" dirty="0">
                <a:solidFill>
                  <a:srgbClr val="FFFF00"/>
                </a:solidFill>
              </a:rPr>
              <a:t>ouostroví</a:t>
            </a:r>
            <a:r>
              <a:rPr lang="cs-CZ" b="1" dirty="0"/>
              <a:t>,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poloostrovů</a:t>
            </a:r>
            <a:r>
              <a:rPr lang="cs-CZ" b="1" dirty="0"/>
              <a:t>.</a:t>
            </a:r>
          </a:p>
        </p:txBody>
      </p:sp>
      <p:sp>
        <p:nvSpPr>
          <p:cNvPr id="4" name="Čárový popisek 1 3"/>
          <p:cNvSpPr/>
          <p:nvPr/>
        </p:nvSpPr>
        <p:spPr>
          <a:xfrm>
            <a:off x="3203848" y="188640"/>
            <a:ext cx="432048" cy="360040"/>
          </a:xfrm>
          <a:prstGeom prst="borderCallout1">
            <a:avLst>
              <a:gd name="adj1" fmla="val 37563"/>
              <a:gd name="adj2" fmla="val 25000"/>
              <a:gd name="adj3" fmla="val 121906"/>
              <a:gd name="adj4" fmla="val -853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5" name="Čárový popisek 1 4"/>
          <p:cNvSpPr/>
          <p:nvPr/>
        </p:nvSpPr>
        <p:spPr>
          <a:xfrm>
            <a:off x="5868144" y="332656"/>
            <a:ext cx="432048" cy="360040"/>
          </a:xfrm>
          <a:prstGeom prst="borderCallout1">
            <a:avLst>
              <a:gd name="adj1" fmla="val 42266"/>
              <a:gd name="adj2" fmla="val -494"/>
              <a:gd name="adj3" fmla="val 164235"/>
              <a:gd name="adj4" fmla="val -696779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Čárový popisek 1 5"/>
          <p:cNvSpPr/>
          <p:nvPr/>
        </p:nvSpPr>
        <p:spPr>
          <a:xfrm>
            <a:off x="5940152" y="1700808"/>
            <a:ext cx="432048" cy="432048"/>
          </a:xfrm>
          <a:prstGeom prst="borderCallout1">
            <a:avLst>
              <a:gd name="adj1" fmla="val 46185"/>
              <a:gd name="adj2" fmla="val 15183"/>
              <a:gd name="adj3" fmla="val 49791"/>
              <a:gd name="adj4" fmla="val -285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7" name="Čárový popisek 1 6"/>
          <p:cNvSpPr/>
          <p:nvPr/>
        </p:nvSpPr>
        <p:spPr>
          <a:xfrm>
            <a:off x="6300192" y="2204864"/>
            <a:ext cx="432048" cy="360040"/>
          </a:xfrm>
          <a:prstGeom prst="borderCallout1">
            <a:avLst>
              <a:gd name="adj1" fmla="val 51672"/>
              <a:gd name="adj2" fmla="val -4414"/>
              <a:gd name="adj3" fmla="val -5079"/>
              <a:gd name="adj4" fmla="val -2421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8" name="Čárový popisek 1 7"/>
          <p:cNvSpPr/>
          <p:nvPr/>
        </p:nvSpPr>
        <p:spPr>
          <a:xfrm>
            <a:off x="6516216" y="0"/>
            <a:ext cx="360040" cy="432048"/>
          </a:xfrm>
          <a:prstGeom prst="borderCallout1">
            <a:avLst>
              <a:gd name="adj1" fmla="val 50105"/>
              <a:gd name="adj2" fmla="val 5777"/>
              <a:gd name="adj3" fmla="val 100742"/>
              <a:gd name="adj4" fmla="val -560386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9" name="Čárový popisek 1 8"/>
          <p:cNvSpPr/>
          <p:nvPr/>
        </p:nvSpPr>
        <p:spPr>
          <a:xfrm>
            <a:off x="5364088" y="908720"/>
            <a:ext cx="360040" cy="432048"/>
          </a:xfrm>
          <a:prstGeom prst="borderCallout1">
            <a:avLst>
              <a:gd name="adj1" fmla="val 57943"/>
              <a:gd name="adj2" fmla="val 10480"/>
              <a:gd name="adj3" fmla="val 81145"/>
              <a:gd name="adj4" fmla="val -8536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0" name="Čárový popisek 1 9"/>
          <p:cNvSpPr/>
          <p:nvPr/>
        </p:nvSpPr>
        <p:spPr>
          <a:xfrm>
            <a:off x="5508104" y="3429000"/>
            <a:ext cx="360040" cy="432048"/>
          </a:xfrm>
          <a:prstGeom prst="borderCallout1">
            <a:avLst>
              <a:gd name="adj1" fmla="val 18750"/>
              <a:gd name="adj2" fmla="val -8333"/>
              <a:gd name="adj3" fmla="val -52113"/>
              <a:gd name="adj4" fmla="val -245276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11" name="Čárový popisek 1 10"/>
          <p:cNvSpPr/>
          <p:nvPr/>
        </p:nvSpPr>
        <p:spPr>
          <a:xfrm>
            <a:off x="5220072" y="4149080"/>
            <a:ext cx="360040" cy="360040"/>
          </a:xfrm>
          <a:prstGeom prst="borderCallout1">
            <a:avLst>
              <a:gd name="adj1" fmla="val 18750"/>
              <a:gd name="adj2" fmla="val -8333"/>
              <a:gd name="adj3" fmla="val 23139"/>
              <a:gd name="adj4" fmla="val -207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</a:p>
        </p:txBody>
      </p:sp>
      <p:sp>
        <p:nvSpPr>
          <p:cNvPr id="12" name="Čárový popisek 1 11"/>
          <p:cNvSpPr/>
          <p:nvPr/>
        </p:nvSpPr>
        <p:spPr>
          <a:xfrm>
            <a:off x="4067944" y="4509120"/>
            <a:ext cx="288032" cy="360040"/>
          </a:xfrm>
          <a:prstGeom prst="borderCallout1">
            <a:avLst>
              <a:gd name="adj1" fmla="val 42266"/>
              <a:gd name="adj2" fmla="val 9304"/>
              <a:gd name="adj3" fmla="val 41952"/>
              <a:gd name="adj4" fmla="val -7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13" name="Čárový popisek 1 12"/>
          <p:cNvSpPr/>
          <p:nvPr/>
        </p:nvSpPr>
        <p:spPr>
          <a:xfrm>
            <a:off x="5580112" y="4941168"/>
            <a:ext cx="504056" cy="360040"/>
          </a:xfrm>
          <a:prstGeom prst="borderCallout1">
            <a:avLst>
              <a:gd name="adj1" fmla="val 18750"/>
              <a:gd name="adj2" fmla="val -8333"/>
              <a:gd name="adj3" fmla="val -73276"/>
              <a:gd name="adj4" fmla="val -199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14" name="Čárový popisek 1 13"/>
          <p:cNvSpPr/>
          <p:nvPr/>
        </p:nvSpPr>
        <p:spPr>
          <a:xfrm>
            <a:off x="6156176" y="5589240"/>
            <a:ext cx="432048" cy="360040"/>
          </a:xfrm>
          <a:prstGeom prst="borderCallout1">
            <a:avLst>
              <a:gd name="adj1" fmla="val 51672"/>
              <a:gd name="adj2" fmla="val -495"/>
              <a:gd name="adj3" fmla="val 23140"/>
              <a:gd name="adj4" fmla="val -2068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11</a:t>
            </a:r>
          </a:p>
        </p:txBody>
      </p:sp>
      <p:sp>
        <p:nvSpPr>
          <p:cNvPr id="15" name="Čárový popisek 1 14"/>
          <p:cNvSpPr/>
          <p:nvPr/>
        </p:nvSpPr>
        <p:spPr>
          <a:xfrm>
            <a:off x="5868144" y="6309320"/>
            <a:ext cx="432048" cy="360040"/>
          </a:xfrm>
          <a:prstGeom prst="borderCallout1">
            <a:avLst>
              <a:gd name="adj1" fmla="val 42266"/>
              <a:gd name="adj2" fmla="val 3425"/>
              <a:gd name="adj3" fmla="val 23139"/>
              <a:gd name="adj4" fmla="val -2578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12</a:t>
            </a:r>
          </a:p>
        </p:txBody>
      </p:sp>
      <p:sp>
        <p:nvSpPr>
          <p:cNvPr id="16" name="Čárový popisek 1 15"/>
          <p:cNvSpPr/>
          <p:nvPr/>
        </p:nvSpPr>
        <p:spPr>
          <a:xfrm>
            <a:off x="7164288" y="6093296"/>
            <a:ext cx="432048" cy="360040"/>
          </a:xfrm>
          <a:prstGeom prst="borderCallout1">
            <a:avLst>
              <a:gd name="adj1" fmla="val 46969"/>
              <a:gd name="adj2" fmla="val 1073"/>
              <a:gd name="adj3" fmla="val -108549"/>
              <a:gd name="adj4" fmla="val -88569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17" name="Čárový popisek 1 16"/>
          <p:cNvSpPr/>
          <p:nvPr/>
        </p:nvSpPr>
        <p:spPr>
          <a:xfrm>
            <a:off x="2555776" y="6381328"/>
            <a:ext cx="432048" cy="476672"/>
          </a:xfrm>
          <a:prstGeom prst="borderCallout1">
            <a:avLst>
              <a:gd name="adj1" fmla="val 36512"/>
              <a:gd name="adj2" fmla="val 89650"/>
              <a:gd name="adj3" fmla="val -75778"/>
              <a:gd name="adj4" fmla="val 51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18" name="Čárový popisek 1 17"/>
          <p:cNvSpPr/>
          <p:nvPr/>
        </p:nvSpPr>
        <p:spPr>
          <a:xfrm>
            <a:off x="2267744" y="5589240"/>
            <a:ext cx="432048" cy="360040"/>
          </a:xfrm>
          <a:prstGeom prst="borderCallout1">
            <a:avLst>
              <a:gd name="adj1" fmla="val 51672"/>
              <a:gd name="adj2" fmla="val 89650"/>
              <a:gd name="adj3" fmla="val -132065"/>
              <a:gd name="adj4" fmla="val 279132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  <p:sp>
        <p:nvSpPr>
          <p:cNvPr id="19" name="Čárový popisek 1 18"/>
          <p:cNvSpPr/>
          <p:nvPr/>
        </p:nvSpPr>
        <p:spPr>
          <a:xfrm>
            <a:off x="1691680" y="6165304"/>
            <a:ext cx="432048" cy="360040"/>
          </a:xfrm>
          <a:prstGeom prst="borderCallout1">
            <a:avLst>
              <a:gd name="adj1" fmla="val -63"/>
              <a:gd name="adj2" fmla="val 50457"/>
              <a:gd name="adj3" fmla="val -183800"/>
              <a:gd name="adj4" fmla="val 12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  <p:sp>
        <p:nvSpPr>
          <p:cNvPr id="20" name="Čárový popisek 1 19"/>
          <p:cNvSpPr/>
          <p:nvPr/>
        </p:nvSpPr>
        <p:spPr>
          <a:xfrm>
            <a:off x="1043608" y="6309320"/>
            <a:ext cx="432048" cy="288032"/>
          </a:xfrm>
          <a:prstGeom prst="borderCallout1">
            <a:avLst>
              <a:gd name="adj1" fmla="val 9343"/>
              <a:gd name="adj2" fmla="val 43402"/>
              <a:gd name="adj3" fmla="val -226129"/>
              <a:gd name="adj4" fmla="val 259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17</a:t>
            </a:r>
          </a:p>
        </p:txBody>
      </p:sp>
      <p:sp>
        <p:nvSpPr>
          <p:cNvPr id="21" name="Čárový popisek 1 20"/>
          <p:cNvSpPr/>
          <p:nvPr/>
        </p:nvSpPr>
        <p:spPr>
          <a:xfrm>
            <a:off x="2051720" y="4941168"/>
            <a:ext cx="504056" cy="432048"/>
          </a:xfrm>
          <a:prstGeom prst="borderCallout1">
            <a:avLst>
              <a:gd name="adj1" fmla="val 30508"/>
              <a:gd name="adj2" fmla="val 5777"/>
              <a:gd name="adj3" fmla="val -48192"/>
              <a:gd name="adj4" fmla="val -13239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</a:t>
            </a:r>
          </a:p>
        </p:txBody>
      </p:sp>
      <p:sp>
        <p:nvSpPr>
          <p:cNvPr id="22" name="Čárový popisek 1 21"/>
          <p:cNvSpPr/>
          <p:nvPr/>
        </p:nvSpPr>
        <p:spPr>
          <a:xfrm>
            <a:off x="4139952" y="6542584"/>
            <a:ext cx="432048" cy="315416"/>
          </a:xfrm>
          <a:prstGeom prst="borderCallout1">
            <a:avLst>
              <a:gd name="adj1" fmla="val 45593"/>
              <a:gd name="adj2" fmla="val 11264"/>
              <a:gd name="adj3" fmla="val -32452"/>
              <a:gd name="adj4" fmla="val -6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</a:t>
            </a:r>
          </a:p>
        </p:txBody>
      </p:sp>
      <p:sp>
        <p:nvSpPr>
          <p:cNvPr id="23" name="Čárový popisek 1 22"/>
          <p:cNvSpPr/>
          <p:nvPr/>
        </p:nvSpPr>
        <p:spPr>
          <a:xfrm>
            <a:off x="323528" y="4869160"/>
            <a:ext cx="432048" cy="432048"/>
          </a:xfrm>
          <a:prstGeom prst="borderCallout1">
            <a:avLst>
              <a:gd name="adj1" fmla="val 22669"/>
              <a:gd name="adj2" fmla="val 3425"/>
              <a:gd name="adj3" fmla="val -173610"/>
              <a:gd name="adj4" fmla="val -61849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</a:t>
            </a:r>
          </a:p>
        </p:txBody>
      </p:sp>
      <p:sp>
        <p:nvSpPr>
          <p:cNvPr id="24" name="Šestiúhelník 2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3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7" y="260648"/>
            <a:ext cx="8118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Asie je jediný světadíl, který omývají všechny </a:t>
            </a:r>
            <a:r>
              <a:rPr lang="cs-CZ" dirty="0" smtClean="0"/>
              <a:t>oceány, </a:t>
            </a:r>
            <a:r>
              <a:rPr lang="cs-CZ" u="sng" dirty="0" smtClean="0"/>
              <a:t>mimo</a:t>
            </a:r>
            <a:r>
              <a:rPr lang="cs-CZ" dirty="0" smtClean="0"/>
              <a:t> </a:t>
            </a:r>
            <a:r>
              <a:rPr lang="cs-CZ" b="1" dirty="0" smtClean="0"/>
              <a:t>Jižního ledového oceánu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Bospor</a:t>
            </a:r>
            <a:r>
              <a:rPr lang="cs-CZ" dirty="0"/>
              <a:t> (</a:t>
            </a:r>
            <a:r>
              <a:rPr lang="cs-CZ" b="1" dirty="0"/>
              <a:t>nejužší průliv mezi světadíly na světě</a:t>
            </a:r>
            <a:r>
              <a:rPr lang="cs-CZ" dirty="0"/>
              <a:t>, šířka v nejužším místě 750 metrů)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53244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643042" y="6000768"/>
            <a:ext cx="4500594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Které město leží na obou březích Bosporu?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1625</Words>
  <Application>Microsoft Office PowerPoint</Application>
  <PresentationFormat>Předvádění na obrazovce (4:3)</PresentationFormat>
  <Paragraphs>242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sady Office</vt:lpstr>
      <vt:lpstr>Asie – přírodní podmínky, horopis a vodstvo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přírodní podmínky I.</dc:title>
  <dc:creator>cap</dc:creator>
  <cp:lastModifiedBy>Jaroslav Cap</cp:lastModifiedBy>
  <cp:revision>37</cp:revision>
  <dcterms:created xsi:type="dcterms:W3CDTF">2013-11-13T11:36:24Z</dcterms:created>
  <dcterms:modified xsi:type="dcterms:W3CDTF">2025-10-14T07:10:19Z</dcterms:modified>
</cp:coreProperties>
</file>