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9" r:id="rId4"/>
    <p:sldId id="261" r:id="rId5"/>
    <p:sldId id="262" r:id="rId6"/>
    <p:sldId id="257" r:id="rId7"/>
    <p:sldId id="260" r:id="rId8"/>
    <p:sldId id="263" r:id="rId9"/>
    <p:sldId id="264" r:id="rId10"/>
    <p:sldId id="265" r:id="rId11"/>
    <p:sldId id="266" r:id="rId12"/>
    <p:sldId id="268" r:id="rId13"/>
    <p:sldId id="267" r:id="rId1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0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24098E-C9E5-438E-9C2F-7EBB884FAA42}" type="datetimeFigureOut">
              <a:rPr lang="cs-CZ" smtClean="0"/>
              <a:pPr/>
              <a:t>21.10.2019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AE5A45-B7F5-4904-9F9D-AA03C3ADEC2E}"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50AE5A45-B7F5-4904-9F9D-AA03C3ADEC2E}" type="slidenum">
              <a:rPr lang="cs-CZ" smtClean="0"/>
              <a:pPr/>
              <a:t>3</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0A4B2C8C-F16B-4686-A00B-1C2D6902D400}" type="datetimeFigureOut">
              <a:rPr lang="cs-CZ" smtClean="0"/>
              <a:pPr/>
              <a:t>21.10.2019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D7F3C077-AA63-4415-A4A5-047E2B5EA80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B2C8C-F16B-4686-A00B-1C2D6902D400}" type="datetimeFigureOut">
              <a:rPr lang="cs-CZ" smtClean="0"/>
              <a:pPr/>
              <a:t>21.10.2019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F3C077-AA63-4415-A4A5-047E2B5EA80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upload.wikimedia.org/wikipedia/commons/3/31/Arctic_circle.svg" TargetMode="External"/><Relationship Id="rId1" Type="http://schemas.openxmlformats.org/officeDocument/2006/relationships/slideLayout" Target="../slideLayouts/slideLayout7.xml"/><Relationship Id="rId5" Type="http://schemas.openxmlformats.org/officeDocument/2006/relationships/hyperlink" Target="http://cs.wikipedia.org/wiki/Severn%C3%AD_pol%C3%A1rn%C3%AD_kruh" TargetMode="External"/><Relationship Id="rId4" Type="http://schemas.openxmlformats.org/officeDocument/2006/relationships/hyperlink" Target="http://cs.wikipedia.org/wiki/Izoterma"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cs.wikipedia.org/wiki/Rusko" TargetMode="External"/><Relationship Id="rId13" Type="http://schemas.openxmlformats.org/officeDocument/2006/relationships/hyperlink" Target="http://cs.wikipedia.org/wiki/D%C3%A1nsko" TargetMode="External"/><Relationship Id="rId3" Type="http://schemas.openxmlformats.org/officeDocument/2006/relationships/hyperlink" Target="http://cs.wikipedia.org/wiki/Severn%C3%AD_pol%C3%A1rn%C3%AD_kruh" TargetMode="External"/><Relationship Id="rId7" Type="http://schemas.openxmlformats.org/officeDocument/2006/relationships/hyperlink" Target="http://cs.wikipedia.org/wiki/Finsko" TargetMode="External"/><Relationship Id="rId12" Type="http://schemas.openxmlformats.org/officeDocument/2006/relationships/hyperlink" Target="http://cs.wikipedia.org/wiki/Gr%C3%B3nsko" TargetMode="External"/><Relationship Id="rId2" Type="http://schemas.openxmlformats.org/officeDocument/2006/relationships/notesSlide" Target="../notesSlides/notesSlide1.xml"/><Relationship Id="rId16"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hyperlink" Target="http://cs.wikipedia.org/wiki/Norsko" TargetMode="External"/><Relationship Id="rId11" Type="http://schemas.openxmlformats.org/officeDocument/2006/relationships/hyperlink" Target="http://cs.wikipedia.org/wiki/Island" TargetMode="External"/><Relationship Id="rId5" Type="http://schemas.openxmlformats.org/officeDocument/2006/relationships/hyperlink" Target="http://cs.wikipedia.org/wiki/Les" TargetMode="External"/><Relationship Id="rId15" Type="http://schemas.openxmlformats.org/officeDocument/2006/relationships/image" Target="../media/image3.jpeg"/><Relationship Id="rId10" Type="http://schemas.openxmlformats.org/officeDocument/2006/relationships/hyperlink" Target="http://cs.wikipedia.org/wiki/Kanada" TargetMode="External"/><Relationship Id="rId4" Type="http://schemas.openxmlformats.org/officeDocument/2006/relationships/hyperlink" Target="http://cs.wikipedia.org/wiki/Stupe%C5%88_Celsia" TargetMode="External"/><Relationship Id="rId9" Type="http://schemas.openxmlformats.org/officeDocument/2006/relationships/hyperlink" Target="http://cs.wikipedia.org/wiki/Spojen%C3%A9_st%C3%A1ty_americk%C3%A9" TargetMode="External"/><Relationship Id="rId14" Type="http://schemas.openxmlformats.org/officeDocument/2006/relationships/hyperlink" Target="http://cs.wikipedia.org/wiki/Laponsko"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cs.wikipedia.org/wiki/Zem%C4%9B_Franti%C5%A1ka_Josefa" TargetMode="External"/><Relationship Id="rId3" Type="http://schemas.openxmlformats.org/officeDocument/2006/relationships/hyperlink" Target="http://cs.wikipedia.org/wiki/Baffin%C5%AFv_ostrov" TargetMode="External"/><Relationship Id="rId7" Type="http://schemas.openxmlformats.org/officeDocument/2006/relationships/hyperlink" Target="http://cs.wikipedia.org/wiki/Svalbard" TargetMode="External"/><Relationship Id="rId2" Type="http://schemas.openxmlformats.org/officeDocument/2006/relationships/hyperlink" Target="http://cs.wikipedia.org/wiki/Gr%C3%B3nsko" TargetMode="External"/><Relationship Id="rId1" Type="http://schemas.openxmlformats.org/officeDocument/2006/relationships/slideLayout" Target="../slideLayouts/slideLayout7.xml"/><Relationship Id="rId6" Type="http://schemas.openxmlformats.org/officeDocument/2006/relationships/hyperlink" Target="http://cs.wikipedia.org/wiki/Nov%C3%A1_zem%C4%9B" TargetMode="External"/><Relationship Id="rId11" Type="http://schemas.openxmlformats.org/officeDocument/2006/relationships/hyperlink" Target="http://cs.wikipedia.org/wiki/Wrangel%C5%AFv_ostrov" TargetMode="External"/><Relationship Id="rId5" Type="http://schemas.openxmlformats.org/officeDocument/2006/relationships/hyperlink" Target="http://cs.wikipedia.org/wiki/Ellesmer%C5%AFv_ostrov" TargetMode="External"/><Relationship Id="rId10" Type="http://schemas.openxmlformats.org/officeDocument/2006/relationships/hyperlink" Target="http://cs.wikipedia.org/wiki/Severn%C3%AD_zem%C4%9B" TargetMode="External"/><Relationship Id="rId4" Type="http://schemas.openxmlformats.org/officeDocument/2006/relationships/hyperlink" Target="http://cs.wikipedia.org/wiki/Viktoriin_ostrov" TargetMode="External"/><Relationship Id="rId9" Type="http://schemas.openxmlformats.org/officeDocument/2006/relationships/hyperlink" Target="http://cs.wikipedia.org/wiki/Novosibi%C5%99sk%C3%A9_ostrovy"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cs.wikipedia.org/wiki/Glob%C3%A1ln%C3%AD_oteplov%C3%A1n%C3%AD" TargetMode="External"/><Relationship Id="rId2" Type="http://schemas.openxmlformats.org/officeDocument/2006/relationships/hyperlink" Target="http://cs.wikipedia.org/wiki/Ledovec" TargetMode="Externa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hyperlink" Target="http://antwrp.gsfc.nasa.gov/apod/image/0704/aurora1_wikipedia_big.jpg"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cs.wikipedia.org/wiki/21._stolet%C3%AD" TargetMode="External"/><Relationship Id="rId2" Type="http://schemas.openxmlformats.org/officeDocument/2006/relationships/hyperlink" Target="http://cs.wikipedia.org/wiki/Studen%C3%A1_v%C3%A1lka" TargetMode="External"/><Relationship Id="rId1" Type="http://schemas.openxmlformats.org/officeDocument/2006/relationships/slideLayout" Target="../slideLayouts/slideLayout7.xml"/><Relationship Id="rId4" Type="http://schemas.openxmlformats.org/officeDocument/2006/relationships/hyperlink" Target="http://cs.wikipedia.org/wiki/Rusko"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cs.wikipedia.org/wiki/Washington,_D.C." TargetMode="External"/><Relationship Id="rId13" Type="http://schemas.openxmlformats.org/officeDocument/2006/relationships/image" Target="../media/image7.jpeg"/><Relationship Id="rId18" Type="http://schemas.openxmlformats.org/officeDocument/2006/relationships/hyperlink" Target="http://cs.wikipedia.org/wiki/Eskym%C3%A1k" TargetMode="External"/><Relationship Id="rId3" Type="http://schemas.openxmlformats.org/officeDocument/2006/relationships/hyperlink" Target="http://cs.wikipedia.org/wiki/1856" TargetMode="External"/><Relationship Id="rId7" Type="http://schemas.openxmlformats.org/officeDocument/2006/relationships/hyperlink" Target="http://cs.wikipedia.org/wiki/1920" TargetMode="External"/><Relationship Id="rId12" Type="http://schemas.openxmlformats.org/officeDocument/2006/relationships/hyperlink" Target="//upload.wikimedia.org/wikipedia/commons/e/e4/RobertPeary.jpg" TargetMode="External"/><Relationship Id="rId17" Type="http://schemas.openxmlformats.org/officeDocument/2006/relationships/hyperlink" Target="http://cs.wikipedia.org/wiki/San%C4%9B" TargetMode="External"/><Relationship Id="rId2" Type="http://schemas.openxmlformats.org/officeDocument/2006/relationships/hyperlink" Target="http://cs.wikipedia.org/wiki/6._kv%C4%9Bten" TargetMode="External"/><Relationship Id="rId16" Type="http://schemas.openxmlformats.org/officeDocument/2006/relationships/hyperlink" Target="http://cs.wikipedia.org/wiki/1909" TargetMode="External"/><Relationship Id="rId20"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hyperlink" Target="http://cs.wikipedia.org/wiki/20._%C3%BAnor" TargetMode="External"/><Relationship Id="rId11" Type="http://schemas.openxmlformats.org/officeDocument/2006/relationships/hyperlink" Target="http://cs.wikipedia.org/wiki/Severn%C3%AD_p%C3%B3l" TargetMode="External"/><Relationship Id="rId5" Type="http://schemas.openxmlformats.org/officeDocument/2006/relationships/hyperlink" Target="http://cs.wikipedia.org/wiki/Pensylv%C3%A1nie" TargetMode="External"/><Relationship Id="rId15" Type="http://schemas.openxmlformats.org/officeDocument/2006/relationships/hyperlink" Target="http://cs.wikipedia.org/w/index.php?title=Grantova_zem%C4%9B&amp;action=edit&amp;redlink=1" TargetMode="External"/><Relationship Id="rId10" Type="http://schemas.openxmlformats.org/officeDocument/2006/relationships/hyperlink" Target="http://cs.wikipedia.org/wiki/Pol%C3%A1rn%C3%ADk" TargetMode="External"/><Relationship Id="rId19" Type="http://schemas.openxmlformats.org/officeDocument/2006/relationships/hyperlink" Target="http://cs.wikipedia.org/wiki/Plech" TargetMode="External"/><Relationship Id="rId4" Type="http://schemas.openxmlformats.org/officeDocument/2006/relationships/hyperlink" Target="http://cs.wikipedia.org/w/index.php?title=Cresson&amp;action=edit&amp;redlink=1" TargetMode="External"/><Relationship Id="rId9" Type="http://schemas.openxmlformats.org/officeDocument/2006/relationships/hyperlink" Target="http://cs.wikipedia.org/wiki/Spojen%C3%A9_st%C3%A1ty_americk%C3%A9" TargetMode="External"/><Relationship Id="rId14" Type="http://schemas.openxmlformats.org/officeDocument/2006/relationships/hyperlink" Target="http://cs.wikipedia.org/wiki/190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411760" y="476672"/>
            <a:ext cx="2016224" cy="434479"/>
          </a:xfrm>
        </p:spPr>
        <p:txBody>
          <a:bodyPr>
            <a:normAutofit fontScale="90000"/>
          </a:bodyPr>
          <a:lstStyle/>
          <a:p>
            <a:r>
              <a:rPr lang="cs-CZ" dirty="0" smtClean="0"/>
              <a:t>Arktida</a:t>
            </a:r>
            <a:endParaRPr lang="cs-CZ" dirty="0"/>
          </a:p>
        </p:txBody>
      </p:sp>
      <p:sp>
        <p:nvSpPr>
          <p:cNvPr id="3" name="Podnadpis 2"/>
          <p:cNvSpPr>
            <a:spLocks noGrp="1"/>
          </p:cNvSpPr>
          <p:nvPr>
            <p:ph type="subTitle" idx="1"/>
          </p:nvPr>
        </p:nvSpPr>
        <p:spPr>
          <a:xfrm>
            <a:off x="1115616" y="4725144"/>
            <a:ext cx="6400800" cy="1752600"/>
          </a:xfrm>
        </p:spPr>
        <p:txBody>
          <a:bodyPr>
            <a:normAutofit fontScale="85000" lnSpcReduction="20000"/>
          </a:bodyPr>
          <a:lstStyle/>
          <a:p>
            <a:r>
              <a:rPr lang="cs-CZ" b="1" dirty="0" smtClean="0"/>
              <a:t>Arktida</a:t>
            </a:r>
            <a:r>
              <a:rPr lang="cs-CZ" dirty="0" smtClean="0"/>
              <a:t> je název pro oblast okolo </a:t>
            </a:r>
            <a:r>
              <a:rPr lang="cs-CZ" b="1" dirty="0" smtClean="0"/>
              <a:t>severního pólu</a:t>
            </a:r>
            <a:r>
              <a:rPr lang="cs-CZ" dirty="0" smtClean="0"/>
              <a:t>. Název pochází z řeckého slova </a:t>
            </a:r>
            <a:r>
              <a:rPr lang="el-GR" b="1" dirty="0" smtClean="0"/>
              <a:t>αρκτος</a:t>
            </a:r>
            <a:r>
              <a:rPr lang="el-GR" dirty="0" smtClean="0"/>
              <a:t>, </a:t>
            </a:r>
            <a:r>
              <a:rPr lang="cs-CZ" dirty="0" smtClean="0"/>
              <a:t>které znamenalo medvěd a vztahuje se k souhvězdí </a:t>
            </a:r>
            <a:r>
              <a:rPr lang="cs-CZ" b="1" dirty="0" smtClean="0"/>
              <a:t>Malý medvěd</a:t>
            </a:r>
            <a:r>
              <a:rPr lang="cs-CZ" dirty="0" smtClean="0"/>
              <a:t> a </a:t>
            </a:r>
            <a:r>
              <a:rPr lang="cs-CZ" b="1" dirty="0" smtClean="0"/>
              <a:t>Velká Medvědice</a:t>
            </a:r>
            <a:r>
              <a:rPr lang="cs-CZ" dirty="0" smtClean="0"/>
              <a:t> a na hvězdu </a:t>
            </a:r>
            <a:r>
              <a:rPr lang="cs-CZ" b="1" dirty="0" smtClean="0"/>
              <a:t>Polárku.</a:t>
            </a:r>
            <a:endParaRPr lang="cs-CZ" dirty="0" smtClean="0"/>
          </a:p>
          <a:p>
            <a:endParaRPr lang="cs-CZ" dirty="0"/>
          </a:p>
        </p:txBody>
      </p:sp>
      <p:pic>
        <p:nvPicPr>
          <p:cNvPr id="6146" name="Picture 2" descr="http://www.dvorek.eu/dwn/1003/24606cs_CZI_arktida2.jpg"/>
          <p:cNvPicPr>
            <a:picLocks noChangeAspect="1" noChangeArrowheads="1"/>
          </p:cNvPicPr>
          <p:nvPr/>
        </p:nvPicPr>
        <p:blipFill>
          <a:blip r:embed="rId2" cstate="print"/>
          <a:srcRect/>
          <a:stretch>
            <a:fillRect/>
          </a:stretch>
        </p:blipFill>
        <p:spPr bwMode="auto">
          <a:xfrm>
            <a:off x="611560" y="260648"/>
            <a:ext cx="7848872" cy="4231357"/>
          </a:xfrm>
          <a:prstGeom prst="rect">
            <a:avLst/>
          </a:prstGeom>
          <a:noFill/>
        </p:spPr>
      </p:pic>
      <p:sp>
        <p:nvSpPr>
          <p:cNvPr id="5" name="TextovéPole 4"/>
          <p:cNvSpPr txBox="1"/>
          <p:nvPr/>
        </p:nvSpPr>
        <p:spPr>
          <a:xfrm>
            <a:off x="1115616" y="332656"/>
            <a:ext cx="1597873" cy="646331"/>
          </a:xfrm>
          <a:prstGeom prst="rect">
            <a:avLst/>
          </a:prstGeom>
          <a:noFill/>
        </p:spPr>
        <p:txBody>
          <a:bodyPr wrap="none" rtlCol="0">
            <a:spAutoFit/>
          </a:bodyPr>
          <a:lstStyle/>
          <a:p>
            <a:r>
              <a:rPr lang="cs-CZ" sz="3600" b="1" dirty="0" smtClean="0"/>
              <a:t>Arktida</a:t>
            </a:r>
            <a:endParaRPr lang="cs-CZ" sz="3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23528" y="692696"/>
            <a:ext cx="8568952" cy="5355312"/>
          </a:xfrm>
          <a:prstGeom prst="rect">
            <a:avLst/>
          </a:prstGeom>
        </p:spPr>
        <p:txBody>
          <a:bodyPr wrap="square">
            <a:spAutoFit/>
          </a:bodyPr>
          <a:lstStyle/>
          <a:p>
            <a:r>
              <a:rPr lang="cs-CZ" dirty="0" smtClean="0"/>
              <a:t>■■ S degradací permafrostu na mořském dně se již z masivního zamrzlého podmořského ložiska uhlíku uvolňuje metan a s dalším oteplováním se jej očekává více.</a:t>
            </a:r>
          </a:p>
          <a:p>
            <a:r>
              <a:rPr lang="cs-CZ" dirty="0" smtClean="0"/>
              <a:t>■■ V arktických hydrátech metanu je zamrzlé velké množství metanu. Metan je</a:t>
            </a:r>
          </a:p>
          <a:p>
            <a:r>
              <a:rPr lang="cs-CZ" dirty="0" smtClean="0"/>
              <a:t>velmi účinný skleníkový plyn.Velké množství metanu je zamrzlé v hydrátech metanu,</a:t>
            </a:r>
          </a:p>
          <a:p>
            <a:r>
              <a:rPr lang="cs-CZ" dirty="0" smtClean="0"/>
              <a:t>které se nalézají v oceánských usazeninách a permafrostu. V hydrátech metanu je</a:t>
            </a:r>
          </a:p>
          <a:p>
            <a:r>
              <a:rPr lang="cs-CZ" dirty="0" smtClean="0"/>
              <a:t>uloženo více uhlíku než ve všech potvrzených zásobách uhlí, ropy a zemního plynu</a:t>
            </a:r>
          </a:p>
          <a:p>
            <a:r>
              <a:rPr lang="cs-CZ" dirty="0" smtClean="0"/>
              <a:t>na světě dohromady.</a:t>
            </a:r>
          </a:p>
          <a:p>
            <a:r>
              <a:rPr lang="cs-CZ" dirty="0" smtClean="0"/>
              <a:t>■■ Většina těchto hydrátů je vázána v pevninských šelfech. Většina hydrátů metanu je uložena v nánosech na pevninských šelfech, zejména v šelfech Arktidy,kde jsou izolovány pod podmořským permafrostem a v něm. Jelikož jsou hydráty v Arktidě chráněny permafrostem, dochází k jejich destabilizaci, když podmořský permafrost roztává.</a:t>
            </a:r>
          </a:p>
          <a:p>
            <a:r>
              <a:rPr lang="cs-CZ" dirty="0" smtClean="0"/>
              <a:t>■■ Roztávající podmořský permafrost již uvolňuje metan. Již současné teploty</a:t>
            </a:r>
          </a:p>
          <a:p>
            <a:r>
              <a:rPr lang="cs-CZ" dirty="0" smtClean="0"/>
              <a:t>v Arktidě způsobují, že podmořský permafrost roztává. Tající permafrost nedokáže</a:t>
            </a:r>
          </a:p>
          <a:p>
            <a:r>
              <a:rPr lang="cs-CZ" dirty="0" smtClean="0"/>
              <a:t>spolehlivě izolovat vrstvy hydrátů, což vede k rozsáhlému uvolňování metanu do</a:t>
            </a:r>
          </a:p>
          <a:p>
            <a:r>
              <a:rPr lang="cs-CZ" dirty="0" smtClean="0"/>
              <a:t>vod oceánu. Vzhledem k malé hloubce vody na velké části arktických šelfů se</a:t>
            </a:r>
          </a:p>
          <a:p>
            <a:r>
              <a:rPr lang="cs-CZ" dirty="0" smtClean="0"/>
              <a:t>mnoho metanu dostane do atmosféry v neoxidovaném stavu (nezměněná na oxid</a:t>
            </a:r>
          </a:p>
          <a:p>
            <a:r>
              <a:rPr lang="cs-CZ" dirty="0" smtClean="0"/>
              <a:t>uhličitý). Zatím není známo, jaký má toto uvolňování podíl na současných globálních</a:t>
            </a:r>
          </a:p>
          <a:p>
            <a:r>
              <a:rPr lang="cs-CZ" dirty="0" smtClean="0"/>
              <a:t>koncentracích metanu v atmosféře. Metan je asi 25krát </a:t>
            </a:r>
            <a:r>
              <a:rPr lang="cs-CZ" dirty="0" err="1" smtClean="0"/>
              <a:t>účinější</a:t>
            </a:r>
            <a:r>
              <a:rPr lang="cs-CZ" dirty="0" smtClean="0"/>
              <a:t> skleníkový plyn než</a:t>
            </a:r>
          </a:p>
          <a:p>
            <a:r>
              <a:rPr lang="cs-CZ" dirty="0" smtClean="0"/>
              <a:t>oxid uhličitý.</a:t>
            </a:r>
          </a:p>
        </p:txBody>
      </p:sp>
      <p:sp>
        <p:nvSpPr>
          <p:cNvPr id="3" name="Obdélník 2"/>
          <p:cNvSpPr/>
          <p:nvPr/>
        </p:nvSpPr>
        <p:spPr>
          <a:xfrm>
            <a:off x="179513" y="260648"/>
            <a:ext cx="8640960" cy="618630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9552" y="197346"/>
            <a:ext cx="8352928" cy="3416320"/>
          </a:xfrm>
          <a:prstGeom prst="rect">
            <a:avLst/>
          </a:prstGeom>
        </p:spPr>
        <p:txBody>
          <a:bodyPr wrap="square">
            <a:spAutoFit/>
          </a:bodyPr>
          <a:lstStyle/>
          <a:p>
            <a:r>
              <a:rPr lang="cs-CZ" dirty="0" smtClean="0"/>
              <a:t>■■ Dojde-li k destabilizaci hydrátů, zvětšují objem. Kromě toho, dojde-li</a:t>
            </a:r>
          </a:p>
          <a:p>
            <a:r>
              <a:rPr lang="cs-CZ" dirty="0" smtClean="0"/>
              <a:t>k destabilizaci hydrátů metanu, ohromně roste objem metanu v těchto hydrátech.</a:t>
            </a:r>
          </a:p>
          <a:p>
            <a:r>
              <a:rPr lang="cs-CZ" dirty="0" smtClean="0"/>
              <a:t>Výsledkem je velmi vysoký tlak, který může vést náhlým výtryskům metanu.</a:t>
            </a:r>
          </a:p>
          <a:p>
            <a:r>
              <a:rPr lang="cs-CZ" dirty="0" smtClean="0"/>
              <a:t>■■ Nejohroženější jsou hydráty na Východosibiřském šelfu. Největší,nejmělčeji uložená, a tudíž nejohroženější část metanových uloženin se vyskytuje na Východosibiřském šelfu. Jsou pozorovány zvýšené emise metanu nad tímto šelfem, ale zatím není známo, jestli je za tento nárůst emisí zodpovědné současné oteplování Arktidy.</a:t>
            </a:r>
          </a:p>
          <a:p>
            <a:r>
              <a:rPr lang="cs-CZ" dirty="0" smtClean="0"/>
              <a:t>Odhadované zásobníky hydrátů metanu. Arktický šelf u východní Sibiře obsahuje nejmělčeji uložené hydráty metanu, nejvíce náchylné k uvolnění</a:t>
            </a:r>
          </a:p>
          <a:p>
            <a:r>
              <a:rPr lang="cs-CZ" dirty="0" smtClean="0"/>
              <a:t>Zdroj : </a:t>
            </a:r>
            <a:r>
              <a:rPr lang="cs-CZ" dirty="0" err="1" smtClean="0"/>
              <a:t>Jacobsen</a:t>
            </a:r>
            <a:r>
              <a:rPr lang="cs-CZ" dirty="0" smtClean="0"/>
              <a:t> </a:t>
            </a:r>
            <a:r>
              <a:rPr lang="cs-CZ" dirty="0" err="1" smtClean="0"/>
              <a:t>et</a:t>
            </a:r>
            <a:r>
              <a:rPr lang="cs-CZ" dirty="0" smtClean="0"/>
              <a:t> </a:t>
            </a:r>
            <a:r>
              <a:rPr lang="cs-CZ" dirty="0" err="1" smtClean="0"/>
              <a:t>al</a:t>
            </a:r>
            <a:r>
              <a:rPr lang="cs-CZ" dirty="0" smtClean="0"/>
              <a:t>, 2004.</a:t>
            </a:r>
          </a:p>
          <a:p>
            <a:r>
              <a:rPr lang="cs-CZ" dirty="0" smtClean="0"/>
              <a:t>Hloubka vody menší než 50 m</a:t>
            </a:r>
          </a:p>
          <a:p>
            <a:r>
              <a:rPr lang="cs-CZ" dirty="0" smtClean="0"/>
              <a:t>12 Arktida : Klimatické zpětné vazby a jejich </a:t>
            </a:r>
            <a:r>
              <a:rPr lang="cs-CZ" dirty="0" err="1" smtClean="0"/>
              <a:t>Globání</a:t>
            </a:r>
            <a:r>
              <a:rPr lang="cs-CZ" dirty="0" smtClean="0"/>
              <a:t> Důsledky</a:t>
            </a:r>
            <a:endParaRPr lang="cs-CZ" dirty="0"/>
          </a:p>
        </p:txBody>
      </p:sp>
      <p:sp>
        <p:nvSpPr>
          <p:cNvPr id="3" name="Obdélník 2"/>
          <p:cNvSpPr/>
          <p:nvPr/>
        </p:nvSpPr>
        <p:spPr>
          <a:xfrm>
            <a:off x="459978" y="155541"/>
            <a:ext cx="8398647" cy="3600400"/>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 name="TextovéPole 3"/>
          <p:cNvSpPr txBox="1"/>
          <p:nvPr/>
        </p:nvSpPr>
        <p:spPr>
          <a:xfrm>
            <a:off x="539552" y="4319384"/>
            <a:ext cx="2304256" cy="369332"/>
          </a:xfrm>
          <a:prstGeom prst="rect">
            <a:avLst/>
          </a:prstGeom>
          <a:noFill/>
          <a:ln w="28575">
            <a:solidFill>
              <a:srgbClr val="C00000"/>
            </a:solidFill>
          </a:ln>
        </p:spPr>
        <p:txBody>
          <a:bodyPr wrap="square" rtlCol="0">
            <a:spAutoFit/>
          </a:bodyPr>
          <a:lstStyle/>
          <a:p>
            <a:r>
              <a:rPr lang="cs-CZ" dirty="0" smtClean="0"/>
              <a:t>Doplňující informace</a:t>
            </a:r>
            <a:endParaRPr lang="cs-CZ"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www.copyrightexpired.com/Heinrich_Harder/great_auk_Pinguinus_impennis.jpg"/>
          <p:cNvPicPr>
            <a:picLocks noChangeAspect="1" noChangeArrowheads="1"/>
          </p:cNvPicPr>
          <p:nvPr/>
        </p:nvPicPr>
        <p:blipFill>
          <a:blip r:embed="rId2" cstate="print"/>
          <a:srcRect/>
          <a:stretch>
            <a:fillRect/>
          </a:stretch>
        </p:blipFill>
        <p:spPr bwMode="auto">
          <a:xfrm>
            <a:off x="755576" y="476672"/>
            <a:ext cx="6238875" cy="3914776"/>
          </a:xfrm>
          <a:prstGeom prst="rect">
            <a:avLst/>
          </a:prstGeom>
          <a:noFill/>
        </p:spPr>
      </p:pic>
      <p:sp>
        <p:nvSpPr>
          <p:cNvPr id="2" name="Obdélník 1"/>
          <p:cNvSpPr/>
          <p:nvPr/>
        </p:nvSpPr>
        <p:spPr>
          <a:xfrm>
            <a:off x="704880" y="4653136"/>
            <a:ext cx="3153684" cy="369332"/>
          </a:xfrm>
          <a:prstGeom prst="rect">
            <a:avLst/>
          </a:prstGeom>
        </p:spPr>
        <p:txBody>
          <a:bodyPr wrap="none">
            <a:spAutoFit/>
          </a:bodyPr>
          <a:lstStyle/>
          <a:p>
            <a:r>
              <a:rPr lang="cs-CZ" b="1" dirty="0"/>
              <a:t>Alka velká</a:t>
            </a:r>
            <a:r>
              <a:rPr lang="cs-CZ" i="1" dirty="0"/>
              <a:t> (</a:t>
            </a:r>
            <a:r>
              <a:rPr lang="cs-CZ" i="1" dirty="0" err="1"/>
              <a:t>Pinguinus</a:t>
            </a:r>
            <a:r>
              <a:rPr lang="cs-CZ" i="1" dirty="0"/>
              <a:t> </a:t>
            </a:r>
            <a:r>
              <a:rPr lang="cs-CZ" i="1" dirty="0" err="1"/>
              <a:t>impennis</a:t>
            </a:r>
            <a:r>
              <a:rPr lang="cs-CZ" i="1" dirty="0"/>
              <a:t>)</a:t>
            </a:r>
            <a:endParaRPr lang="cs-CZ"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hoto: Great Auk, Pinguinus impennis."/>
          <p:cNvPicPr>
            <a:picLocks noChangeAspect="1" noChangeArrowheads="1"/>
          </p:cNvPicPr>
          <p:nvPr/>
        </p:nvPicPr>
        <p:blipFill>
          <a:blip r:embed="rId2" cstate="print"/>
          <a:srcRect/>
          <a:stretch>
            <a:fillRect/>
          </a:stretch>
        </p:blipFill>
        <p:spPr bwMode="auto">
          <a:xfrm>
            <a:off x="6516216" y="0"/>
            <a:ext cx="2276475" cy="2762251"/>
          </a:xfrm>
          <a:prstGeom prst="rect">
            <a:avLst/>
          </a:prstGeom>
          <a:noFill/>
        </p:spPr>
      </p:pic>
      <p:sp>
        <p:nvSpPr>
          <p:cNvPr id="4" name="Obdélník 3"/>
          <p:cNvSpPr/>
          <p:nvPr/>
        </p:nvSpPr>
        <p:spPr>
          <a:xfrm>
            <a:off x="539552" y="2333685"/>
            <a:ext cx="7992888" cy="4524315"/>
          </a:xfrm>
          <a:prstGeom prst="rect">
            <a:avLst/>
          </a:prstGeom>
        </p:spPr>
        <p:txBody>
          <a:bodyPr wrap="square">
            <a:spAutoFit/>
          </a:bodyPr>
          <a:lstStyle/>
          <a:p>
            <a:r>
              <a:rPr lang="cs-CZ" b="1" dirty="0" smtClean="0"/>
              <a:t>Alka velká</a:t>
            </a:r>
            <a:r>
              <a:rPr lang="cs-CZ" i="1" dirty="0" smtClean="0"/>
              <a:t> (</a:t>
            </a:r>
            <a:r>
              <a:rPr lang="cs-CZ" i="1" dirty="0" err="1" smtClean="0"/>
              <a:t>Pinguinus</a:t>
            </a:r>
            <a:r>
              <a:rPr lang="cs-CZ" i="1" dirty="0" smtClean="0"/>
              <a:t> </a:t>
            </a:r>
            <a:r>
              <a:rPr lang="cs-CZ" i="1" dirty="0" err="1" smtClean="0"/>
              <a:t>impennis</a:t>
            </a:r>
            <a:r>
              <a:rPr lang="cs-CZ" i="1" dirty="0" smtClean="0"/>
              <a:t>):</a:t>
            </a:r>
            <a:r>
              <a:rPr lang="cs-CZ" dirty="0" smtClean="0"/>
              <a:t> Nelétavý, cca 75-85 cm velký pták z čeledi </a:t>
            </a:r>
            <a:r>
              <a:rPr lang="cs-CZ" dirty="0" err="1" smtClean="0"/>
              <a:t>alkovitých</a:t>
            </a:r>
            <a:r>
              <a:rPr lang="cs-CZ" dirty="0" smtClean="0"/>
              <a:t> vzezřením blízce připomínal tučňáka. Alka sice byla nelétavá, zato se však velmi obratně pohybovala ve vodě. K tomu jí sloužila silná, leč zakrnělá křídla o délce až 20 cm. Dospělí jedinci se živili menšími rybami, které lovili pod hladinou, mláďata planktonem.</a:t>
            </a:r>
          </a:p>
          <a:p>
            <a:r>
              <a:rPr lang="cs-CZ" dirty="0" smtClean="0"/>
              <a:t>Alky hnízdily v izolovaných koloniích na ostrovním pobřeží Evropy (př. Island). Stejně jako tučňáci (se kterými však navzdory podobnosti nebyly příbuzné) nebudovaly hnízda; samička snesla ročně jedno žluto-bílé vejce velké cca 12 cm, o které se starali oba rodiče.</a:t>
            </a:r>
          </a:p>
          <a:p>
            <a:r>
              <a:rPr lang="cs-CZ" dirty="0" smtClean="0"/>
              <a:t>Osudný ortel však alkám podepsaly objevné námořní cesty. Vyhladovělí námořníci často zakotvili u ostrovů, kde tito ptáci hnízdili, a naložili je i vejce na loď jako čerstvý zdroj potravy. Populace se začala rychle ztenčovat. To vedlo k nabytí jejich hodnoty. Nejen, že měly chutné maso a vejce, ale byly také cennými exponáty soukromých sbírek. Za nedlouho již poptávka převyšovala nabídku.</a:t>
            </a:r>
          </a:p>
          <a:p>
            <a:r>
              <a:rPr lang="cs-CZ" dirty="0" smtClean="0"/>
              <a:t>Poslední párek alek byl spatřen v roce 1844 u islandského ostrovu </a:t>
            </a:r>
            <a:r>
              <a:rPr lang="cs-CZ" dirty="0" err="1" smtClean="0"/>
              <a:t>Eldey</a:t>
            </a:r>
            <a:r>
              <a:rPr lang="cs-CZ" dirty="0" smtClean="0"/>
              <a:t>. Oba dospělí jedinci byli ubiti holí a vejce rozšlapána.</a:t>
            </a:r>
            <a:endParaRPr lang="cs-C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Soubor:Arctic circle.svg">
            <a:hlinkClick r:id="rId2"/>
          </p:cNvPr>
          <p:cNvPicPr>
            <a:picLocks noChangeAspect="1" noChangeArrowheads="1"/>
          </p:cNvPicPr>
          <p:nvPr/>
        </p:nvPicPr>
        <p:blipFill>
          <a:blip r:embed="rId3" cstate="print"/>
          <a:srcRect/>
          <a:stretch>
            <a:fillRect/>
          </a:stretch>
        </p:blipFill>
        <p:spPr bwMode="auto">
          <a:xfrm>
            <a:off x="214282" y="0"/>
            <a:ext cx="5000660" cy="6062642"/>
          </a:xfrm>
          <a:prstGeom prst="rect">
            <a:avLst/>
          </a:prstGeom>
          <a:noFill/>
        </p:spPr>
      </p:pic>
      <p:sp>
        <p:nvSpPr>
          <p:cNvPr id="4" name="Obdélník 3"/>
          <p:cNvSpPr/>
          <p:nvPr/>
        </p:nvSpPr>
        <p:spPr>
          <a:xfrm>
            <a:off x="785786" y="6211669"/>
            <a:ext cx="7786710" cy="646331"/>
          </a:xfrm>
          <a:prstGeom prst="rect">
            <a:avLst/>
          </a:prstGeom>
        </p:spPr>
        <p:txBody>
          <a:bodyPr wrap="square">
            <a:spAutoFit/>
          </a:bodyPr>
          <a:lstStyle/>
          <a:p>
            <a:r>
              <a:rPr lang="cs-CZ" dirty="0" smtClean="0"/>
              <a:t>Mapa Arktidy (červená barva označuje desetistupňovou </a:t>
            </a:r>
            <a:r>
              <a:rPr lang="cs-CZ" dirty="0" smtClean="0">
                <a:hlinkClick r:id="rId4" action="ppaction://hlinkfile" tooltip="Izoterma"/>
              </a:rPr>
              <a:t>izotermu</a:t>
            </a:r>
            <a:r>
              <a:rPr lang="cs-CZ" dirty="0" smtClean="0"/>
              <a:t> pro červenec, modře je zaznamenán </a:t>
            </a:r>
            <a:r>
              <a:rPr lang="cs-CZ" dirty="0" smtClean="0">
                <a:hlinkClick r:id="rId5" action="ppaction://hlinkfile" tooltip="Severní polární kruh"/>
              </a:rPr>
              <a:t>severní polární kruh</a:t>
            </a:r>
            <a:endParaRPr lang="cs-CZ"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71472" y="4500570"/>
            <a:ext cx="8286792" cy="2031325"/>
          </a:xfrm>
          <a:prstGeom prst="rect">
            <a:avLst/>
          </a:prstGeom>
        </p:spPr>
        <p:txBody>
          <a:bodyPr wrap="square">
            <a:spAutoFit/>
          </a:bodyPr>
          <a:lstStyle/>
          <a:p>
            <a:r>
              <a:rPr lang="cs-CZ" dirty="0" smtClean="0"/>
              <a:t>Hranice Arktidy lze stanovit různými způsoby. Nejčastěji se definuje buď jako oblast na sever od </a:t>
            </a:r>
            <a:r>
              <a:rPr lang="cs-CZ" dirty="0" smtClean="0">
                <a:hlinkClick r:id="rId3" action="ppaction://hlinkfile" tooltip="Severní polární kruh"/>
              </a:rPr>
              <a:t>severního polárního kruhu</a:t>
            </a:r>
            <a:r>
              <a:rPr lang="cs-CZ" dirty="0" smtClean="0"/>
              <a:t>, tj. 66°32′ </a:t>
            </a:r>
            <a:r>
              <a:rPr lang="cs-CZ" dirty="0" err="1" smtClean="0"/>
              <a:t>sev</a:t>
            </a:r>
            <a:r>
              <a:rPr lang="cs-CZ" dirty="0" smtClean="0"/>
              <a:t>. šířky (v tom případě zabírá oblast o rozloze 21,18 mil. km²), nebo jako oblast na severní polokouli, v níž průměrná teplota ani v létě nepřesahuje 10 </a:t>
            </a:r>
            <a:r>
              <a:rPr lang="cs-CZ" dirty="0" smtClean="0">
                <a:hlinkClick r:id="rId4" action="ppaction://hlinkfile" tooltip="Stupeň Celsia"/>
              </a:rPr>
              <a:t>stupňů Celsia</a:t>
            </a:r>
            <a:r>
              <a:rPr lang="cs-CZ" dirty="0" smtClean="0"/>
              <a:t>. Její hranice se přibližně kryje s hranicí </a:t>
            </a:r>
            <a:r>
              <a:rPr lang="cs-CZ" dirty="0" smtClean="0">
                <a:hlinkClick r:id="rId5" action="ppaction://hlinkfile" tooltip="Les"/>
              </a:rPr>
              <a:t>lesa</a:t>
            </a:r>
            <a:r>
              <a:rPr lang="cs-CZ" dirty="0" smtClean="0"/>
              <a:t>. V současné době má takto vymezená Arktida rozlohu více než 26 mil. km². Z politického hlediska je Arktida definována jako oblast ležící na území osmi arktických států (</a:t>
            </a:r>
            <a:r>
              <a:rPr lang="cs-CZ" dirty="0" smtClean="0">
                <a:hlinkClick r:id="rId6" action="ppaction://hlinkfile" tooltip="Norsko"/>
              </a:rPr>
              <a:t>Norsko</a:t>
            </a:r>
            <a:r>
              <a:rPr lang="cs-CZ" dirty="0" smtClean="0"/>
              <a:t>, </a:t>
            </a:r>
            <a:r>
              <a:rPr lang="cs-CZ" dirty="0" smtClean="0">
                <a:hlinkClick r:id="rId7" action="ppaction://hlinkfile" tooltip="Finsko"/>
              </a:rPr>
              <a:t>Finsko</a:t>
            </a:r>
            <a:r>
              <a:rPr lang="cs-CZ" dirty="0" smtClean="0"/>
              <a:t>, </a:t>
            </a:r>
            <a:r>
              <a:rPr lang="cs-CZ" dirty="0" smtClean="0">
                <a:hlinkClick r:id="rId8" action="ppaction://hlinkfile" tooltip="Rusko"/>
              </a:rPr>
              <a:t>Rusko</a:t>
            </a:r>
            <a:r>
              <a:rPr lang="cs-CZ" dirty="0" smtClean="0"/>
              <a:t>, </a:t>
            </a:r>
            <a:r>
              <a:rPr lang="cs-CZ" dirty="0" smtClean="0">
                <a:hlinkClick r:id="rId9" action="ppaction://hlinkfile" tooltip="Spojené státy americké"/>
              </a:rPr>
              <a:t>USA</a:t>
            </a:r>
            <a:r>
              <a:rPr lang="cs-CZ" dirty="0" smtClean="0"/>
              <a:t>, </a:t>
            </a:r>
            <a:r>
              <a:rPr lang="cs-CZ" dirty="0" smtClean="0">
                <a:hlinkClick r:id="rId10" action="ppaction://hlinkfile" tooltip="Kanada"/>
              </a:rPr>
              <a:t>Kanada</a:t>
            </a:r>
            <a:r>
              <a:rPr lang="cs-CZ" dirty="0" smtClean="0"/>
              <a:t>, </a:t>
            </a:r>
            <a:r>
              <a:rPr lang="cs-CZ" dirty="0" smtClean="0">
                <a:hlinkClick r:id="rId11" action="ppaction://hlinkfile" tooltip="Island"/>
              </a:rPr>
              <a:t>Island</a:t>
            </a:r>
            <a:r>
              <a:rPr lang="cs-CZ" dirty="0" smtClean="0"/>
              <a:t>, </a:t>
            </a:r>
            <a:r>
              <a:rPr lang="cs-CZ" dirty="0" smtClean="0">
                <a:hlinkClick r:id="rId12" action="ppaction://hlinkfile" tooltip="Grónsko"/>
              </a:rPr>
              <a:t>Grónsko</a:t>
            </a:r>
            <a:r>
              <a:rPr lang="cs-CZ" dirty="0" smtClean="0"/>
              <a:t> (</a:t>
            </a:r>
            <a:r>
              <a:rPr lang="cs-CZ" dirty="0" smtClean="0">
                <a:hlinkClick r:id="rId13" action="ppaction://hlinkfile" tooltip="Dánsko"/>
              </a:rPr>
              <a:t>Dánsko</a:t>
            </a:r>
            <a:r>
              <a:rPr lang="cs-CZ" dirty="0" smtClean="0"/>
              <a:t>), včetně </a:t>
            </a:r>
            <a:r>
              <a:rPr lang="cs-CZ" dirty="0" smtClean="0">
                <a:hlinkClick r:id="rId14" action="ppaction://hlinkfile" tooltip="Laponsko"/>
              </a:rPr>
              <a:t>Laponska</a:t>
            </a:r>
            <a:r>
              <a:rPr lang="cs-CZ" dirty="0" smtClean="0"/>
              <a:t>.</a:t>
            </a:r>
            <a:endParaRPr lang="cs-CZ" dirty="0"/>
          </a:p>
        </p:txBody>
      </p:sp>
      <p:pic>
        <p:nvPicPr>
          <p:cNvPr id="16386" name="Picture 2" descr="http://mm.denik.cz/1/14/arktida_led_denik_clanek_solo.jpg"/>
          <p:cNvPicPr>
            <a:picLocks noChangeAspect="1" noChangeArrowheads="1"/>
          </p:cNvPicPr>
          <p:nvPr/>
        </p:nvPicPr>
        <p:blipFill>
          <a:blip r:embed="rId15" cstate="print"/>
          <a:srcRect/>
          <a:stretch>
            <a:fillRect/>
          </a:stretch>
        </p:blipFill>
        <p:spPr bwMode="auto">
          <a:xfrm>
            <a:off x="0" y="285728"/>
            <a:ext cx="4857752" cy="3357586"/>
          </a:xfrm>
          <a:prstGeom prst="rect">
            <a:avLst/>
          </a:prstGeom>
          <a:noFill/>
        </p:spPr>
      </p:pic>
      <p:pic>
        <p:nvPicPr>
          <p:cNvPr id="16388" name="Picture 4" descr="http://www.mapa-sveta.info/images/Arktida.jpg"/>
          <p:cNvPicPr>
            <a:picLocks noChangeAspect="1" noChangeArrowheads="1"/>
          </p:cNvPicPr>
          <p:nvPr/>
        </p:nvPicPr>
        <p:blipFill>
          <a:blip r:embed="rId16" cstate="print"/>
          <a:srcRect/>
          <a:stretch>
            <a:fillRect/>
          </a:stretch>
        </p:blipFill>
        <p:spPr bwMode="auto">
          <a:xfrm>
            <a:off x="4929190" y="1142984"/>
            <a:ext cx="3810000" cy="271462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p:cNvGraphicFramePr>
            <a:graphicFrameLocks noGrp="1"/>
          </p:cNvGraphicFramePr>
          <p:nvPr/>
        </p:nvGraphicFramePr>
        <p:xfrm>
          <a:off x="179512" y="908720"/>
          <a:ext cx="8712968" cy="3017520"/>
        </p:xfrm>
        <a:graphic>
          <a:graphicData uri="http://schemas.openxmlformats.org/drawingml/2006/table">
            <a:tbl>
              <a:tblPr/>
              <a:tblGrid>
                <a:gridCol w="4356484">
                  <a:extLst>
                    <a:ext uri="{9D8B030D-6E8A-4147-A177-3AD203B41FA5}">
                      <a16:colId xmlns:a16="http://schemas.microsoft.com/office/drawing/2014/main" val="20000"/>
                    </a:ext>
                  </a:extLst>
                </a:gridCol>
                <a:gridCol w="4356484">
                  <a:extLst>
                    <a:ext uri="{9D8B030D-6E8A-4147-A177-3AD203B41FA5}">
                      <a16:colId xmlns:a16="http://schemas.microsoft.com/office/drawing/2014/main" val="20001"/>
                    </a:ext>
                  </a:extLst>
                </a:gridCol>
              </a:tblGrid>
              <a:tr h="0">
                <a:tc>
                  <a:txBody>
                    <a:bodyPr/>
                    <a:lstStyle/>
                    <a:p>
                      <a:pPr>
                        <a:buFont typeface="Arial"/>
                        <a:buChar char="•"/>
                      </a:pPr>
                      <a:r>
                        <a:rPr lang="cs-CZ" sz="2400" dirty="0">
                          <a:hlinkClick r:id="rId2" action="ppaction://hlinkfile" tooltip="Grónsko"/>
                        </a:rPr>
                        <a:t>Grónsko</a:t>
                      </a:r>
                      <a:r>
                        <a:rPr lang="cs-CZ" sz="2400" dirty="0"/>
                        <a:t> (2 130 000 km²) </a:t>
                      </a:r>
                    </a:p>
                    <a:p>
                      <a:pPr>
                        <a:buFont typeface="Arial"/>
                        <a:buChar char="•"/>
                      </a:pPr>
                      <a:r>
                        <a:rPr lang="cs-CZ" sz="2400" dirty="0" err="1">
                          <a:hlinkClick r:id="rId3" action="ppaction://hlinkfile" tooltip="Baffinův ostrov"/>
                        </a:rPr>
                        <a:t>Baffinův</a:t>
                      </a:r>
                      <a:r>
                        <a:rPr lang="cs-CZ" sz="2400" dirty="0">
                          <a:hlinkClick r:id="rId3" action="ppaction://hlinkfile" tooltip="Baffinův ostrov"/>
                        </a:rPr>
                        <a:t> ostrov</a:t>
                      </a:r>
                      <a:r>
                        <a:rPr lang="cs-CZ" sz="2400" dirty="0"/>
                        <a:t> (507 414 km²) </a:t>
                      </a:r>
                    </a:p>
                    <a:p>
                      <a:pPr>
                        <a:buFont typeface="Arial"/>
                        <a:buChar char="•"/>
                      </a:pPr>
                      <a:r>
                        <a:rPr lang="cs-CZ" sz="2400" dirty="0">
                          <a:hlinkClick r:id="rId4" action="ppaction://hlinkfile" tooltip="Viktoriin ostrov"/>
                        </a:rPr>
                        <a:t>Viktoriin ostrov</a:t>
                      </a:r>
                      <a:r>
                        <a:rPr lang="cs-CZ" sz="2400" dirty="0"/>
                        <a:t> (217 291 km²) </a:t>
                      </a:r>
                    </a:p>
                    <a:p>
                      <a:pPr>
                        <a:buFont typeface="Arial"/>
                        <a:buChar char="•"/>
                      </a:pPr>
                      <a:r>
                        <a:rPr lang="cs-CZ" sz="2400" dirty="0" err="1">
                          <a:hlinkClick r:id="rId5" action="ppaction://hlinkfile" tooltip="Ellesmerův ostrov"/>
                        </a:rPr>
                        <a:t>Ellesmerův</a:t>
                      </a:r>
                      <a:r>
                        <a:rPr lang="cs-CZ" sz="2400" dirty="0">
                          <a:hlinkClick r:id="rId5" action="ppaction://hlinkfile" tooltip="Ellesmerův ostrov"/>
                        </a:rPr>
                        <a:t> ostrov</a:t>
                      </a:r>
                      <a:r>
                        <a:rPr lang="cs-CZ" sz="2400" dirty="0"/>
                        <a:t> (196 236 km²) </a:t>
                      </a:r>
                    </a:p>
                    <a:p>
                      <a:pPr>
                        <a:buFont typeface="Arial"/>
                        <a:buChar char="•"/>
                      </a:pPr>
                      <a:r>
                        <a:rPr lang="cs-CZ" sz="2400" dirty="0">
                          <a:hlinkClick r:id="rId6" action="ppaction://hlinkfile" tooltip="Nová země"/>
                        </a:rPr>
                        <a:t>Nová země</a:t>
                      </a:r>
                      <a:r>
                        <a:rPr lang="cs-CZ" sz="2400" dirty="0"/>
                        <a:t> (82 180 km²) </a:t>
                      </a:r>
                    </a:p>
                  </a:txBody>
                  <a:tcPr>
                    <a:lnL>
                      <a:noFill/>
                    </a:lnL>
                    <a:lnR>
                      <a:noFill/>
                    </a:lnR>
                    <a:lnT>
                      <a:noFill/>
                    </a:lnT>
                    <a:lnB>
                      <a:noFill/>
                    </a:lnB>
                  </a:tcPr>
                </a:tc>
                <a:tc>
                  <a:txBody>
                    <a:bodyPr/>
                    <a:lstStyle/>
                    <a:p>
                      <a:pPr>
                        <a:buFont typeface="Arial"/>
                        <a:buChar char="•"/>
                      </a:pPr>
                      <a:r>
                        <a:rPr lang="cs-CZ" sz="2400" dirty="0" err="1">
                          <a:hlinkClick r:id="rId7" action="ppaction://hlinkfile" tooltip="Svalbard"/>
                        </a:rPr>
                        <a:t>Svalbard</a:t>
                      </a:r>
                      <a:r>
                        <a:rPr lang="cs-CZ" sz="2400" dirty="0"/>
                        <a:t> (Špicberky) (63 080 km²) </a:t>
                      </a:r>
                    </a:p>
                    <a:p>
                      <a:pPr>
                        <a:buFont typeface="Arial"/>
                        <a:buChar char="•"/>
                      </a:pPr>
                      <a:r>
                        <a:rPr lang="cs-CZ" sz="2400" dirty="0">
                          <a:hlinkClick r:id="rId8" action="ppaction://hlinkfile" tooltip="Země Františka Josefa"/>
                        </a:rPr>
                        <a:t>Země Františka Josefa</a:t>
                      </a:r>
                      <a:r>
                        <a:rPr lang="cs-CZ" sz="2400" dirty="0"/>
                        <a:t> (16 100 km²) </a:t>
                      </a:r>
                    </a:p>
                    <a:p>
                      <a:pPr>
                        <a:buFont typeface="Arial"/>
                        <a:buChar char="•"/>
                      </a:pPr>
                      <a:r>
                        <a:rPr lang="cs-CZ" sz="2400" dirty="0" err="1">
                          <a:hlinkClick r:id="rId9" action="ppaction://hlinkfile" tooltip="Novosibiřské ostrovy"/>
                        </a:rPr>
                        <a:t>Novosibiřské</a:t>
                      </a:r>
                      <a:r>
                        <a:rPr lang="cs-CZ" sz="2400" dirty="0">
                          <a:hlinkClick r:id="rId9" action="ppaction://hlinkfile" tooltip="Novosibiřské ostrovy"/>
                        </a:rPr>
                        <a:t> ostrovy</a:t>
                      </a:r>
                      <a:r>
                        <a:rPr lang="cs-CZ" sz="2400" dirty="0"/>
                        <a:t> (38 400 km²) </a:t>
                      </a:r>
                    </a:p>
                    <a:p>
                      <a:pPr>
                        <a:buFont typeface="Arial"/>
                        <a:buChar char="•"/>
                      </a:pPr>
                      <a:r>
                        <a:rPr lang="cs-CZ" sz="2400" dirty="0">
                          <a:hlinkClick r:id="rId10" action="ppaction://hlinkfile" tooltip="Severní země"/>
                        </a:rPr>
                        <a:t>Severní země</a:t>
                      </a:r>
                      <a:r>
                        <a:rPr lang="cs-CZ" sz="2400" dirty="0"/>
                        <a:t> (37 560 km²) </a:t>
                      </a:r>
                    </a:p>
                    <a:p>
                      <a:pPr>
                        <a:buFont typeface="Arial"/>
                        <a:buChar char="•"/>
                      </a:pPr>
                      <a:r>
                        <a:rPr lang="cs-CZ" sz="2400" dirty="0" err="1">
                          <a:hlinkClick r:id="rId11" action="ppaction://hlinkfile" tooltip="Wrangelův ostrov"/>
                        </a:rPr>
                        <a:t>Wrangelův</a:t>
                      </a:r>
                      <a:r>
                        <a:rPr lang="cs-CZ" sz="2400" dirty="0">
                          <a:hlinkClick r:id="rId11" action="ppaction://hlinkfile" tooltip="Wrangelův ostrov"/>
                        </a:rPr>
                        <a:t> ostrov</a:t>
                      </a:r>
                      <a:r>
                        <a:rPr lang="cs-CZ" sz="2400" dirty="0"/>
                        <a:t> (7 270 km²) </a:t>
                      </a:r>
                    </a:p>
                  </a:txBody>
                  <a:tcP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20481" name="Rectangle 1"/>
          <p:cNvSpPr>
            <a:spLocks noChangeArrowheads="1"/>
          </p:cNvSpPr>
          <p:nvPr/>
        </p:nvSpPr>
        <p:spPr bwMode="auto">
          <a:xfrm>
            <a:off x="2267744" y="260648"/>
            <a:ext cx="4144083"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2000" b="1" i="0" u="none" strike="noStrike" cap="none" normalizeH="0" baseline="0" dirty="0" smtClean="0">
                <a:ln>
                  <a:noFill/>
                </a:ln>
                <a:solidFill>
                  <a:schemeClr val="tx1"/>
                </a:solidFill>
                <a:effectLst/>
                <a:latin typeface="Arial" charset="0"/>
              </a:rPr>
              <a:t>Nejvýznamnější arktické ostrovy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44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95536" y="260648"/>
            <a:ext cx="8352928" cy="3416320"/>
          </a:xfrm>
          <a:prstGeom prst="rect">
            <a:avLst/>
          </a:prstGeom>
        </p:spPr>
        <p:txBody>
          <a:bodyPr wrap="square">
            <a:spAutoFit/>
          </a:bodyPr>
          <a:lstStyle/>
          <a:p>
            <a:r>
              <a:rPr lang="cs-CZ" b="1" dirty="0" smtClean="0"/>
              <a:t>Podnebí</a:t>
            </a:r>
          </a:p>
          <a:p>
            <a:r>
              <a:rPr lang="cs-CZ" dirty="0" smtClean="0"/>
              <a:t>Arktické klima je ovlivňováno relativním </a:t>
            </a:r>
            <a:r>
              <a:rPr lang="cs-CZ" dirty="0" err="1" smtClean="0"/>
              <a:t>oteplujícím</a:t>
            </a:r>
            <a:r>
              <a:rPr lang="cs-CZ" dirty="0" smtClean="0"/>
              <a:t> vlivem moře (mořské proudy) a relativně ochlazujícím vlivem pevniny, zejména v zimním období (pevninské </a:t>
            </a:r>
            <a:r>
              <a:rPr lang="cs-CZ" dirty="0" smtClean="0">
                <a:hlinkClick r:id="rId2" action="ppaction://hlinkfile" tooltip="Ledovec"/>
              </a:rPr>
              <a:t>ledovce</a:t>
            </a:r>
            <a:r>
              <a:rPr lang="cs-CZ" dirty="0" smtClean="0"/>
              <a:t> a studené vnitrozemské klima).</a:t>
            </a:r>
          </a:p>
          <a:p>
            <a:r>
              <a:rPr lang="cs-CZ" dirty="0" smtClean="0">
                <a:hlinkClick r:id="rId3" action="ppaction://hlinkfile" tooltip="Globální oteplování"/>
              </a:rPr>
              <a:t>Globální oteplování</a:t>
            </a:r>
            <a:r>
              <a:rPr lang="cs-CZ" dirty="0" smtClean="0"/>
              <a:t> v posledních desetiletích se nejzřetelněji projevuje právě v polárních oblastech a v Arktidě způsobuje tání mořského kerného ledu. Tato situace může v blízké budoucnosti významně ovlivnit celosvětové změny klimatu v důsledku změn působení a tras mořských proudů.</a:t>
            </a:r>
          </a:p>
          <a:p>
            <a:r>
              <a:rPr lang="cs-CZ" dirty="0" smtClean="0"/>
              <a:t>Po většinu roku převládá vysoký tlak vzduchu (Arktická tlaková výše), je tedy </a:t>
            </a:r>
            <a:r>
              <a:rPr lang="cs-CZ" b="1" dirty="0" smtClean="0"/>
              <a:t>málo oblačnosti i srážek.</a:t>
            </a:r>
          </a:p>
          <a:p>
            <a:r>
              <a:rPr lang="cs-CZ" dirty="0" smtClean="0"/>
              <a:t>Oblast ovšem ovlivňují i 2 rozsáhlé pravidelné </a:t>
            </a:r>
            <a:r>
              <a:rPr lang="cs-CZ" b="1" dirty="0" smtClean="0"/>
              <a:t>tlakové níže – Aleutská a Islandská</a:t>
            </a:r>
            <a:r>
              <a:rPr lang="cs-CZ" dirty="0" smtClean="0"/>
              <a:t>. Jsou zdroji silného vzdušného proudění, zejména v zimě.</a:t>
            </a:r>
          </a:p>
        </p:txBody>
      </p:sp>
      <p:pic>
        <p:nvPicPr>
          <p:cNvPr id="21506" name="Picture 2" descr="Polární záře nad Aljaškou">
            <a:hlinkClick r:id="rId4"/>
          </p:cNvPr>
          <p:cNvPicPr>
            <a:picLocks noChangeAspect="1" noChangeArrowheads="1"/>
          </p:cNvPicPr>
          <p:nvPr/>
        </p:nvPicPr>
        <p:blipFill>
          <a:blip r:embed="rId5" cstate="print"/>
          <a:srcRect/>
          <a:stretch>
            <a:fillRect/>
          </a:stretch>
        </p:blipFill>
        <p:spPr bwMode="auto">
          <a:xfrm>
            <a:off x="3779912" y="3717032"/>
            <a:ext cx="4824536" cy="3140968"/>
          </a:xfrm>
          <a:prstGeom prst="rect">
            <a:avLst/>
          </a:prstGeom>
          <a:noFill/>
        </p:spPr>
      </p:pic>
      <p:sp>
        <p:nvSpPr>
          <p:cNvPr id="4" name="TextovéPole 3"/>
          <p:cNvSpPr txBox="1"/>
          <p:nvPr/>
        </p:nvSpPr>
        <p:spPr>
          <a:xfrm>
            <a:off x="1115616" y="4941168"/>
            <a:ext cx="2586221" cy="369332"/>
          </a:xfrm>
          <a:prstGeom prst="rect">
            <a:avLst/>
          </a:prstGeom>
          <a:noFill/>
        </p:spPr>
        <p:txBody>
          <a:bodyPr wrap="none" rtlCol="0">
            <a:spAutoFit/>
          </a:bodyPr>
          <a:lstStyle/>
          <a:p>
            <a:r>
              <a:rPr lang="cs-CZ" b="1" dirty="0" smtClean="0"/>
              <a:t>Polární záře nad Aljaškou</a:t>
            </a:r>
            <a:endParaRPr lang="cs-CZ"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mapa-sveta.info/images/Arktida_sektory.jpg"/>
          <p:cNvPicPr>
            <a:picLocks noChangeAspect="1" noChangeArrowheads="1"/>
          </p:cNvPicPr>
          <p:nvPr/>
        </p:nvPicPr>
        <p:blipFill>
          <a:blip r:embed="rId2" cstate="print"/>
          <a:srcRect/>
          <a:stretch>
            <a:fillRect/>
          </a:stretch>
        </p:blipFill>
        <p:spPr bwMode="auto">
          <a:xfrm>
            <a:off x="428596" y="285728"/>
            <a:ext cx="7429552" cy="635798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332656"/>
            <a:ext cx="8892480" cy="2031325"/>
          </a:xfrm>
          <a:prstGeom prst="rect">
            <a:avLst/>
          </a:prstGeom>
        </p:spPr>
        <p:txBody>
          <a:bodyPr wrap="square">
            <a:spAutoFit/>
          </a:bodyPr>
          <a:lstStyle/>
          <a:p>
            <a:r>
              <a:rPr lang="cs-CZ" b="1" dirty="0" smtClean="0"/>
              <a:t>Soupeření velmocí</a:t>
            </a:r>
          </a:p>
          <a:p>
            <a:r>
              <a:rPr lang="cs-CZ" dirty="0" smtClean="0"/>
              <a:t>Oblast je strategickou i z pozice supervelmocí, jelikož přelet přes Arktidu byl v dobách s</a:t>
            </a:r>
            <a:r>
              <a:rPr lang="cs-CZ" dirty="0" smtClean="0">
                <a:hlinkClick r:id="rId2" action="ppaction://hlinkfile" tooltip="Studená válka"/>
              </a:rPr>
              <a:t>tudené války</a:t>
            </a:r>
            <a:r>
              <a:rPr lang="cs-CZ" dirty="0" smtClean="0"/>
              <a:t> nejkratší spojnicí mezi soupeřícími velmocemi. Stavba vojenských základen v oblasti na sebe nenechala dlouho čekat.</a:t>
            </a:r>
          </a:p>
          <a:p>
            <a:r>
              <a:rPr lang="cs-CZ" dirty="0" smtClean="0"/>
              <a:t>Na počátku </a:t>
            </a:r>
            <a:r>
              <a:rPr lang="cs-CZ" dirty="0" smtClean="0">
                <a:hlinkClick r:id="rId3" action="ppaction://hlinkfile" tooltip="21. století"/>
              </a:rPr>
              <a:t>21. století</a:t>
            </a:r>
            <a:r>
              <a:rPr lang="cs-CZ" dirty="0" smtClean="0"/>
              <a:t> vyvstala také otázka nároků na mořské dno v této oblasti. Jsou předpoklady, že se zde nacházejí ložiska surovin, o něž jeví zájem všechny státy oblasti. V roce 2007 zahájilo </a:t>
            </a:r>
            <a:r>
              <a:rPr lang="cs-CZ" dirty="0" smtClean="0">
                <a:hlinkClick r:id="rId4" action="ppaction://hlinkfile" tooltip="Rusko"/>
              </a:rPr>
              <a:t>Rusko</a:t>
            </a:r>
            <a:r>
              <a:rPr lang="cs-CZ" dirty="0" smtClean="0"/>
              <a:t> výzkumy, mající zdůvodnit jeho nároky na oblast až k pólu.</a:t>
            </a:r>
            <a:endParaRPr lang="cs-C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4283968" y="5380672"/>
            <a:ext cx="4572000" cy="1477328"/>
          </a:xfrm>
          <a:prstGeom prst="rect">
            <a:avLst/>
          </a:prstGeom>
        </p:spPr>
        <p:txBody>
          <a:bodyPr>
            <a:spAutoFit/>
          </a:bodyPr>
          <a:lstStyle/>
          <a:p>
            <a:r>
              <a:rPr lang="cs-CZ" b="1" dirty="0" smtClean="0"/>
              <a:t>Robert </a:t>
            </a:r>
            <a:r>
              <a:rPr lang="cs-CZ" b="1" dirty="0" err="1" smtClean="0"/>
              <a:t>Edwin</a:t>
            </a:r>
            <a:r>
              <a:rPr lang="cs-CZ" b="1" dirty="0" smtClean="0"/>
              <a:t> </a:t>
            </a:r>
            <a:r>
              <a:rPr lang="cs-CZ" b="1" dirty="0" err="1" smtClean="0"/>
              <a:t>Peary</a:t>
            </a:r>
            <a:r>
              <a:rPr lang="cs-CZ" dirty="0" smtClean="0"/>
              <a:t> (</a:t>
            </a:r>
            <a:r>
              <a:rPr lang="cs-CZ" dirty="0" smtClean="0">
                <a:hlinkClick r:id="rId2" action="ppaction://hlinkfile" tooltip="6. květen"/>
              </a:rPr>
              <a:t>6. května</a:t>
            </a:r>
            <a:r>
              <a:rPr lang="cs-CZ" dirty="0" smtClean="0"/>
              <a:t> </a:t>
            </a:r>
            <a:r>
              <a:rPr lang="cs-CZ" dirty="0" smtClean="0">
                <a:hlinkClick r:id="rId3" action="ppaction://hlinkfile" tooltip="1856"/>
              </a:rPr>
              <a:t>1856</a:t>
            </a:r>
            <a:r>
              <a:rPr lang="cs-CZ" dirty="0" smtClean="0"/>
              <a:t>, </a:t>
            </a:r>
            <a:r>
              <a:rPr lang="cs-CZ" dirty="0" err="1" smtClean="0">
                <a:hlinkClick r:id="rId4" action="ppaction://hlinkfile" tooltip="Cresson (stránka neexistuje)"/>
              </a:rPr>
              <a:t>Cresson</a:t>
            </a:r>
            <a:r>
              <a:rPr lang="cs-CZ" dirty="0" smtClean="0"/>
              <a:t>, </a:t>
            </a:r>
            <a:r>
              <a:rPr lang="cs-CZ" dirty="0" smtClean="0">
                <a:hlinkClick r:id="rId5" action="ppaction://hlinkfile" tooltip="Pensylvánie"/>
              </a:rPr>
              <a:t>Pensylvánie</a:t>
            </a:r>
            <a:r>
              <a:rPr lang="cs-CZ" dirty="0" smtClean="0"/>
              <a:t> - </a:t>
            </a:r>
            <a:r>
              <a:rPr lang="cs-CZ" dirty="0" smtClean="0">
                <a:hlinkClick r:id="rId6" action="ppaction://hlinkfile" tooltip="20. únor"/>
              </a:rPr>
              <a:t>20. února</a:t>
            </a:r>
            <a:r>
              <a:rPr lang="cs-CZ" dirty="0" smtClean="0"/>
              <a:t> </a:t>
            </a:r>
            <a:r>
              <a:rPr lang="cs-CZ" dirty="0" smtClean="0">
                <a:hlinkClick r:id="rId7" action="ppaction://hlinkfile" tooltip="1920"/>
              </a:rPr>
              <a:t>1920</a:t>
            </a:r>
            <a:r>
              <a:rPr lang="cs-CZ" dirty="0" smtClean="0"/>
              <a:t>, </a:t>
            </a:r>
            <a:r>
              <a:rPr lang="cs-CZ" dirty="0" smtClean="0">
                <a:hlinkClick r:id="rId8" action="ppaction://hlinkfile" tooltip="Washington, D.C."/>
              </a:rPr>
              <a:t>Washington (D.C.)</a:t>
            </a:r>
            <a:r>
              <a:rPr lang="cs-CZ" dirty="0" smtClean="0"/>
              <a:t>) byl </a:t>
            </a:r>
            <a:r>
              <a:rPr lang="cs-CZ" dirty="0" smtClean="0">
                <a:hlinkClick r:id="rId9" action="ppaction://hlinkfile" tooltip="Spojené státy americké"/>
              </a:rPr>
              <a:t>americký</a:t>
            </a:r>
            <a:r>
              <a:rPr lang="cs-CZ" dirty="0" smtClean="0"/>
              <a:t> </a:t>
            </a:r>
            <a:r>
              <a:rPr lang="cs-CZ" dirty="0" smtClean="0">
                <a:hlinkClick r:id="rId10" action="ppaction://hlinkfile" tooltip="Polárník"/>
              </a:rPr>
              <a:t>polárník</a:t>
            </a:r>
            <a:r>
              <a:rPr lang="cs-CZ" dirty="0" smtClean="0"/>
              <a:t> a pravděpodobně první člověk, který dosáhl </a:t>
            </a:r>
            <a:r>
              <a:rPr lang="cs-CZ" dirty="0" smtClean="0">
                <a:hlinkClick r:id="rId11" action="ppaction://hlinkfile" tooltip="Severní pól"/>
              </a:rPr>
              <a:t>severního pólu</a:t>
            </a:r>
            <a:r>
              <a:rPr lang="cs-CZ" dirty="0" smtClean="0"/>
              <a:t>. O jeho prvenství se dodnes vedou spory.</a:t>
            </a:r>
            <a:endParaRPr lang="cs-CZ" dirty="0"/>
          </a:p>
        </p:txBody>
      </p:sp>
      <p:pic>
        <p:nvPicPr>
          <p:cNvPr id="1026" name="Picture 2" descr="Soubor:RobertPeary.jpg">
            <a:hlinkClick r:id="rId12"/>
          </p:cNvPr>
          <p:cNvPicPr>
            <a:picLocks noChangeAspect="1" noChangeArrowheads="1"/>
          </p:cNvPicPr>
          <p:nvPr/>
        </p:nvPicPr>
        <p:blipFill>
          <a:blip r:embed="rId13" cstate="print"/>
          <a:srcRect/>
          <a:stretch>
            <a:fillRect/>
          </a:stretch>
        </p:blipFill>
        <p:spPr bwMode="auto">
          <a:xfrm>
            <a:off x="4788024" y="260648"/>
            <a:ext cx="3685803" cy="5040560"/>
          </a:xfrm>
          <a:prstGeom prst="rect">
            <a:avLst/>
          </a:prstGeom>
          <a:noFill/>
        </p:spPr>
      </p:pic>
      <p:sp>
        <p:nvSpPr>
          <p:cNvPr id="4" name="Obdélník 3"/>
          <p:cNvSpPr/>
          <p:nvPr/>
        </p:nvSpPr>
        <p:spPr>
          <a:xfrm>
            <a:off x="179512" y="692696"/>
            <a:ext cx="4572000" cy="3139321"/>
          </a:xfrm>
          <a:prstGeom prst="rect">
            <a:avLst/>
          </a:prstGeom>
        </p:spPr>
        <p:txBody>
          <a:bodyPr>
            <a:spAutoFit/>
          </a:bodyPr>
          <a:lstStyle/>
          <a:p>
            <a:r>
              <a:rPr lang="cs-CZ" dirty="0" smtClean="0"/>
              <a:t>V červenci </a:t>
            </a:r>
            <a:r>
              <a:rPr lang="cs-CZ" dirty="0" smtClean="0">
                <a:hlinkClick r:id="rId14" action="ppaction://hlinkfile" tooltip="1908"/>
              </a:rPr>
              <a:t>1908</a:t>
            </a:r>
            <a:r>
              <a:rPr lang="cs-CZ" dirty="0" smtClean="0"/>
              <a:t> se vydal na další výpravu k pólu. Stejně jako při předchozí výpravě vyrazil z </a:t>
            </a:r>
            <a:r>
              <a:rPr lang="cs-CZ" dirty="0" smtClean="0">
                <a:hlinkClick r:id="rId15" action="ppaction://hlinkfile" tooltip="Grantova země (stránka neexistuje)"/>
              </a:rPr>
              <a:t>Grantovy země</a:t>
            </a:r>
            <a:r>
              <a:rPr lang="cs-CZ" dirty="0" smtClean="0"/>
              <a:t>. </a:t>
            </a:r>
            <a:r>
              <a:rPr lang="cs-CZ" b="1" dirty="0" smtClean="0"/>
              <a:t>6. dubna </a:t>
            </a:r>
            <a:r>
              <a:rPr lang="cs-CZ" b="1" dirty="0" smtClean="0">
                <a:hlinkClick r:id="rId16" action="ppaction://hlinkfile" tooltip="1909"/>
              </a:rPr>
              <a:t>1909</a:t>
            </a:r>
            <a:r>
              <a:rPr lang="cs-CZ" b="1" dirty="0" smtClean="0"/>
              <a:t> </a:t>
            </a:r>
            <a:r>
              <a:rPr lang="cs-CZ" dirty="0" smtClean="0"/>
              <a:t>se výprava dostala na vzdálenost pouhých 9 km od pólu. Tuto vzdálenost překonal pouze na lehkých </a:t>
            </a:r>
            <a:r>
              <a:rPr lang="cs-CZ" dirty="0" smtClean="0">
                <a:hlinkClick r:id="rId17" action="ppaction://hlinkfile" tooltip="Saně"/>
              </a:rPr>
              <a:t>saních</a:t>
            </a:r>
            <a:r>
              <a:rPr lang="cs-CZ" dirty="0" smtClean="0"/>
              <a:t> a se čtyřmi </a:t>
            </a:r>
            <a:r>
              <a:rPr lang="cs-CZ" dirty="0" smtClean="0">
                <a:hlinkClick r:id="rId18" action="ppaction://hlinkfile" tooltip="Eskymák"/>
              </a:rPr>
              <a:t>Eskymáky</a:t>
            </a:r>
            <a:r>
              <a:rPr lang="cs-CZ" dirty="0" smtClean="0"/>
              <a:t> a černošským sluhou </a:t>
            </a:r>
            <a:r>
              <a:rPr lang="cs-CZ" dirty="0" err="1" smtClean="0"/>
              <a:t>Hensonem</a:t>
            </a:r>
            <a:r>
              <a:rPr lang="cs-CZ" dirty="0" smtClean="0"/>
              <a:t>. Podle měření se dostali až na 89° 57´ severní šířky. Zde vyvěsili americkou vlajku a zanechali </a:t>
            </a:r>
            <a:r>
              <a:rPr lang="cs-CZ" dirty="0" smtClean="0">
                <a:hlinkClick r:id="rId19" action="ppaction://hlinkfile" tooltip="Plech"/>
              </a:rPr>
              <a:t>plechovou</a:t>
            </a:r>
            <a:r>
              <a:rPr lang="cs-CZ" dirty="0" smtClean="0"/>
              <a:t> krabici se zprávou. Stal se tak prvním člověkem, který stanul na severním pólu.</a:t>
            </a:r>
            <a:endParaRPr lang="cs-CZ" dirty="0"/>
          </a:p>
        </p:txBody>
      </p:sp>
      <p:pic>
        <p:nvPicPr>
          <p:cNvPr id="1028" name="Picture 4" descr="http://www.famous-explorers.com/images/famous-explorers/robert-peary.jpg"/>
          <p:cNvPicPr>
            <a:picLocks noChangeAspect="1" noChangeArrowheads="1"/>
          </p:cNvPicPr>
          <p:nvPr/>
        </p:nvPicPr>
        <p:blipFill>
          <a:blip r:embed="rId20" cstate="print"/>
          <a:srcRect/>
          <a:stretch>
            <a:fillRect/>
          </a:stretch>
        </p:blipFill>
        <p:spPr bwMode="auto">
          <a:xfrm>
            <a:off x="755576" y="3861048"/>
            <a:ext cx="2286000" cy="280987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611560" y="260648"/>
            <a:ext cx="8064896" cy="6186309"/>
          </a:xfrm>
          <a:prstGeom prst="rect">
            <a:avLst/>
          </a:prstGeom>
        </p:spPr>
        <p:txBody>
          <a:bodyPr wrap="square">
            <a:spAutoFit/>
          </a:bodyPr>
          <a:lstStyle/>
          <a:p>
            <a:r>
              <a:rPr lang="cs-CZ" dirty="0" smtClean="0"/>
              <a:t>■■ V Arktidě je v zemi uloženo veliké množství uhlíku. Oblasti kolem severního</a:t>
            </a:r>
          </a:p>
          <a:p>
            <a:r>
              <a:rPr lang="cs-CZ" dirty="0" smtClean="0"/>
              <a:t>pólu, konkrétně arktické půdy a mokřady, obsahují dvakrát tolik uhlíku, než kolik je</a:t>
            </a:r>
          </a:p>
          <a:p>
            <a:r>
              <a:rPr lang="cs-CZ" dirty="0" smtClean="0"/>
              <a:t>ho v atmosféře.</a:t>
            </a:r>
          </a:p>
          <a:p>
            <a:r>
              <a:rPr lang="cs-CZ" dirty="0" smtClean="0"/>
              <a:t>■■ Emise oxidu uhličitého a metanu vinou oteplování rostou. Již současné</a:t>
            </a:r>
          </a:p>
          <a:p>
            <a:r>
              <a:rPr lang="cs-CZ" dirty="0" smtClean="0"/>
              <a:t>oteplování v Arktidě způsobuje zvýšené emise oxidu uhličitého a metanu. Většina</a:t>
            </a:r>
          </a:p>
          <a:p>
            <a:r>
              <a:rPr lang="cs-CZ" dirty="0" smtClean="0"/>
              <a:t>uhlíku uvolňujícího se z tající půdy je tisíce let stará, což ukazuje, že věkovitá organická hmota v těchto půdách podléhá snadno rozkladu.</a:t>
            </a:r>
          </a:p>
          <a:p>
            <a:r>
              <a:rPr lang="cs-CZ" dirty="0" smtClean="0"/>
              <a:t>■■ Odebírání uhlíku vegetací se zvyšuje. Delší vegetační sezóna a pomalá migrace dřevin na sever způsobují v severských oblastech větší růst rostlin a ukládání uhlíku.</a:t>
            </a:r>
          </a:p>
          <a:p>
            <a:r>
              <a:rPr lang="cs-CZ" dirty="0" smtClean="0"/>
              <a:t>■■ Jak bude oteplování postupovat, emise uhlíku předběhnou jeho zachycování.</a:t>
            </a:r>
          </a:p>
          <a:p>
            <a:r>
              <a:rPr lang="cs-CZ" dirty="0" smtClean="0"/>
              <a:t>Budoucí arktické emise uhlíku do atmosféry překonají tempo jeho ukládání. Změny krajiny budou mít za následek větší pohlcování sluneční energie, což změnu klimatu urychlí.</a:t>
            </a:r>
          </a:p>
          <a:p>
            <a:r>
              <a:rPr lang="cs-CZ" dirty="0" smtClean="0"/>
              <a:t>více než 30</a:t>
            </a:r>
          </a:p>
          <a:p>
            <a:r>
              <a:rPr lang="cs-CZ" dirty="0" smtClean="0"/>
              <a:t>15,1 až 30</a:t>
            </a:r>
          </a:p>
          <a:p>
            <a:r>
              <a:rPr lang="cs-CZ" dirty="0" smtClean="0"/>
              <a:t>10,1 až 15</a:t>
            </a:r>
          </a:p>
          <a:p>
            <a:r>
              <a:rPr lang="cs-CZ" dirty="0" smtClean="0"/>
              <a:t>5,1 až 10</a:t>
            </a:r>
          </a:p>
          <a:p>
            <a:r>
              <a:rPr lang="cs-CZ" dirty="0" smtClean="0"/>
              <a:t>0,1 až 5</a:t>
            </a:r>
          </a:p>
          <a:p>
            <a:r>
              <a:rPr lang="cs-CZ" dirty="0" smtClean="0"/>
              <a:t>kilogramy na metr čtvereční</a:t>
            </a:r>
          </a:p>
          <a:p>
            <a:r>
              <a:rPr lang="cs-CZ" dirty="0" smtClean="0"/>
              <a:t>Obsah uhlíku ve světových půdách</a:t>
            </a:r>
          </a:p>
          <a:p>
            <a:r>
              <a:rPr lang="cs-CZ" dirty="0" smtClean="0"/>
              <a:t>Zdroj: </a:t>
            </a:r>
            <a:r>
              <a:rPr lang="cs-CZ" dirty="0" err="1" smtClean="0"/>
              <a:t>World</a:t>
            </a:r>
            <a:r>
              <a:rPr lang="cs-CZ" dirty="0" smtClean="0"/>
              <a:t> </a:t>
            </a:r>
            <a:r>
              <a:rPr lang="cs-CZ" dirty="0" err="1" smtClean="0"/>
              <a:t>Resource</a:t>
            </a:r>
            <a:r>
              <a:rPr lang="cs-CZ" dirty="0" smtClean="0"/>
              <a:t> Institute - PAGE, 2000.</a:t>
            </a:r>
          </a:p>
          <a:p>
            <a:r>
              <a:rPr lang="cs-CZ" dirty="0" smtClean="0"/>
              <a:t>Arktida : Klimatické zpětné vazby a jejich </a:t>
            </a:r>
            <a:r>
              <a:rPr lang="cs-CZ" dirty="0" err="1" smtClean="0"/>
              <a:t>Globání</a:t>
            </a:r>
            <a:r>
              <a:rPr lang="cs-CZ" dirty="0" smtClean="0"/>
              <a:t> Důsledky 11</a:t>
            </a:r>
            <a:endParaRPr lang="cs-CZ" dirty="0"/>
          </a:p>
        </p:txBody>
      </p:sp>
      <p:sp>
        <p:nvSpPr>
          <p:cNvPr id="2" name="Obdélník 1"/>
          <p:cNvSpPr/>
          <p:nvPr/>
        </p:nvSpPr>
        <p:spPr>
          <a:xfrm>
            <a:off x="421825" y="260648"/>
            <a:ext cx="8398647" cy="618630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1106</Words>
  <Application>Microsoft Office PowerPoint</Application>
  <PresentationFormat>Předvádění na obrazovce (4:3)</PresentationFormat>
  <Paragraphs>75</Paragraphs>
  <Slides>13</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13</vt:i4>
      </vt:variant>
    </vt:vector>
  </HeadingPairs>
  <TitlesOfParts>
    <vt:vector size="16" baseType="lpstr">
      <vt:lpstr>Arial</vt:lpstr>
      <vt:lpstr>Calibri</vt:lpstr>
      <vt:lpstr>Motiv sady Office</vt:lpstr>
      <vt:lpstr>Arktida</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Gybon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Arktida</dc:title>
  <dc:creator>cap</dc:creator>
  <cp:lastModifiedBy>Jaroslav Cap</cp:lastModifiedBy>
  <cp:revision>17</cp:revision>
  <dcterms:created xsi:type="dcterms:W3CDTF">2012-02-10T11:06:57Z</dcterms:created>
  <dcterms:modified xsi:type="dcterms:W3CDTF">2019-10-21T11:09:55Z</dcterms:modified>
</cp:coreProperties>
</file>