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7" r:id="rId2"/>
    <p:sldId id="258" r:id="rId3"/>
    <p:sldId id="259" r:id="rId4"/>
    <p:sldId id="260" r:id="rId5"/>
    <p:sldId id="265" r:id="rId6"/>
    <p:sldId id="261" r:id="rId7"/>
    <p:sldId id="262" r:id="rId8"/>
    <p:sldId id="266" r:id="rId9"/>
    <p:sldId id="263" r:id="rId10"/>
    <p:sldId id="267" r:id="rId11"/>
    <p:sldId id="264" r:id="rId1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78" y="6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3CF1D5-14DF-4660-985E-F087E1EE53DF}" type="datetimeFigureOut">
              <a:rPr lang="cs-CZ" smtClean="0"/>
              <a:pPr/>
              <a:t>09.02.2026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F3DCF0-D3F6-4C28-8928-D389D85F57A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0015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http://geoportal.alej.cz/_uploads/files/biomy.jpg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F3DCF0-D3F6-4C28-8928-D389D85F57A8}" type="slidenum">
              <a:rPr lang="cs-CZ" smtClean="0"/>
              <a:pPr/>
              <a:t>1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A0F71-5F05-4ED0-A0EA-6F6A2A5958B4}" type="datetimeFigureOut">
              <a:rPr lang="cs-CZ" smtClean="0"/>
              <a:pPr/>
              <a:t>09.02.2026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E5F1B-F80C-44AE-9FFE-B6CF74AFE3C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A0F71-5F05-4ED0-A0EA-6F6A2A5958B4}" type="datetimeFigureOut">
              <a:rPr lang="cs-CZ" smtClean="0"/>
              <a:pPr/>
              <a:t>09.02.2026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E5F1B-F80C-44AE-9FFE-B6CF74AFE3C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A0F71-5F05-4ED0-A0EA-6F6A2A5958B4}" type="datetimeFigureOut">
              <a:rPr lang="cs-CZ" smtClean="0"/>
              <a:pPr/>
              <a:t>09.02.2026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E5F1B-F80C-44AE-9FFE-B6CF74AFE3C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A0F71-5F05-4ED0-A0EA-6F6A2A5958B4}" type="datetimeFigureOut">
              <a:rPr lang="cs-CZ" smtClean="0"/>
              <a:pPr/>
              <a:t>09.02.2026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E5F1B-F80C-44AE-9FFE-B6CF74AFE3C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A0F71-5F05-4ED0-A0EA-6F6A2A5958B4}" type="datetimeFigureOut">
              <a:rPr lang="cs-CZ" smtClean="0"/>
              <a:pPr/>
              <a:t>09.02.2026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E5F1B-F80C-44AE-9FFE-B6CF74AFE3C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A0F71-5F05-4ED0-A0EA-6F6A2A5958B4}" type="datetimeFigureOut">
              <a:rPr lang="cs-CZ" smtClean="0"/>
              <a:pPr/>
              <a:t>09.02.2026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E5F1B-F80C-44AE-9FFE-B6CF74AFE3C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A0F71-5F05-4ED0-A0EA-6F6A2A5958B4}" type="datetimeFigureOut">
              <a:rPr lang="cs-CZ" smtClean="0"/>
              <a:pPr/>
              <a:t>09.02.2026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E5F1B-F80C-44AE-9FFE-B6CF74AFE3C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A0F71-5F05-4ED0-A0EA-6F6A2A5958B4}" type="datetimeFigureOut">
              <a:rPr lang="cs-CZ" smtClean="0"/>
              <a:pPr/>
              <a:t>09.02.2026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E5F1B-F80C-44AE-9FFE-B6CF74AFE3C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A0F71-5F05-4ED0-A0EA-6F6A2A5958B4}" type="datetimeFigureOut">
              <a:rPr lang="cs-CZ" smtClean="0"/>
              <a:pPr/>
              <a:t>09.02.2026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E5F1B-F80C-44AE-9FFE-B6CF74AFE3C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A0F71-5F05-4ED0-A0EA-6F6A2A5958B4}" type="datetimeFigureOut">
              <a:rPr lang="cs-CZ" smtClean="0"/>
              <a:pPr/>
              <a:t>09.02.2026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E5F1B-F80C-44AE-9FFE-B6CF74AFE3C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A0F71-5F05-4ED0-A0EA-6F6A2A5958B4}" type="datetimeFigureOut">
              <a:rPr lang="cs-CZ" smtClean="0"/>
              <a:pPr/>
              <a:t>09.02.2026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E5F1B-F80C-44AE-9FFE-B6CF74AFE3C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46000">
              <a:schemeClr val="accent1">
                <a:lumMod val="45000"/>
                <a:lumOff val="55000"/>
              </a:schemeClr>
            </a:gs>
            <a:gs pos="100000">
              <a:schemeClr val="accent3">
                <a:lumMod val="75000"/>
              </a:schemeClr>
            </a:gs>
            <a:gs pos="64000">
              <a:schemeClr val="accent6">
                <a:lumMod val="40000"/>
                <a:lumOff val="6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EA0F71-5F05-4ED0-A0EA-6F6A2A5958B4}" type="datetimeFigureOut">
              <a:rPr lang="cs-CZ" smtClean="0"/>
              <a:pPr/>
              <a:t>09.02.2026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DE5F1B-F80C-44AE-9FFE-B6CF74AFE3C1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A-sken- zeměpis\Afrika biom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6964"/>
            <a:ext cx="4896544" cy="6811036"/>
          </a:xfrm>
          <a:prstGeom prst="rect">
            <a:avLst/>
          </a:prstGeom>
          <a:noFill/>
        </p:spPr>
      </p:pic>
      <p:sp>
        <p:nvSpPr>
          <p:cNvPr id="4" name="Obdélník 3"/>
          <p:cNvSpPr/>
          <p:nvPr/>
        </p:nvSpPr>
        <p:spPr>
          <a:xfrm>
            <a:off x="755576" y="6037978"/>
            <a:ext cx="1440160" cy="2898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000" b="1" dirty="0"/>
              <a:t>1</a:t>
            </a:r>
          </a:p>
          <a:p>
            <a:pPr algn="ctr"/>
            <a:r>
              <a:rPr lang="cs-CZ" sz="2000" b="1" dirty="0"/>
              <a:t>2</a:t>
            </a:r>
          </a:p>
          <a:p>
            <a:pPr algn="ctr"/>
            <a:r>
              <a:rPr lang="cs-CZ" sz="2000" b="1" dirty="0"/>
              <a:t>3C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4382485" y="1052736"/>
            <a:ext cx="4536504" cy="646331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chemeClr val="bg1"/>
                </a:solidFill>
              </a:rPr>
              <a:t>Pojmenuj a charakterizuj</a:t>
            </a:r>
          </a:p>
          <a:p>
            <a:r>
              <a:rPr lang="cs-CZ" b="1" dirty="0">
                <a:solidFill>
                  <a:schemeClr val="bg1"/>
                </a:solidFill>
              </a:rPr>
              <a:t> očíslované biomy (1-4) a společenstva (5-6).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4932040" y="6453336"/>
            <a:ext cx="6904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Obr.1</a:t>
            </a:r>
          </a:p>
        </p:txBody>
      </p:sp>
      <p:sp>
        <p:nvSpPr>
          <p:cNvPr id="8" name="Šestiúhelník 7"/>
          <p:cNvSpPr/>
          <p:nvPr/>
        </p:nvSpPr>
        <p:spPr>
          <a:xfrm>
            <a:off x="8244408" y="260648"/>
            <a:ext cx="648072" cy="576064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2" name="Obdélníkový popisek 1"/>
          <p:cNvSpPr/>
          <p:nvPr/>
        </p:nvSpPr>
        <p:spPr>
          <a:xfrm>
            <a:off x="2448272" y="107486"/>
            <a:ext cx="457200" cy="306324"/>
          </a:xfrm>
          <a:prstGeom prst="wedgeRectCallout">
            <a:avLst>
              <a:gd name="adj1" fmla="val -161131"/>
              <a:gd name="adj2" fmla="val 164973"/>
            </a:avLst>
          </a:prstGeom>
          <a:solidFill>
            <a:srgbClr val="33CC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9" name="Obdélníkový popisek 8"/>
          <p:cNvSpPr/>
          <p:nvPr/>
        </p:nvSpPr>
        <p:spPr>
          <a:xfrm>
            <a:off x="1475656" y="4653136"/>
            <a:ext cx="457200" cy="306324"/>
          </a:xfrm>
          <a:prstGeom prst="wedgeRectCallout">
            <a:avLst>
              <a:gd name="adj1" fmla="val 206033"/>
              <a:gd name="adj2" fmla="val 178339"/>
            </a:avLst>
          </a:prstGeom>
          <a:solidFill>
            <a:srgbClr val="33CC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10" name="Obdélník 9"/>
          <p:cNvSpPr/>
          <p:nvPr/>
        </p:nvSpPr>
        <p:spPr>
          <a:xfrm>
            <a:off x="755576" y="5659472"/>
            <a:ext cx="1440160" cy="2898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000" b="1" dirty="0"/>
              <a:t>1</a:t>
            </a:r>
          </a:p>
          <a:p>
            <a:pPr algn="ctr"/>
            <a:r>
              <a:rPr lang="cs-CZ" sz="2000" b="1" dirty="0"/>
              <a:t>1</a:t>
            </a:r>
          </a:p>
          <a:p>
            <a:pPr algn="ctr"/>
            <a:endParaRPr lang="cs-CZ" sz="2000" b="1" dirty="0"/>
          </a:p>
        </p:txBody>
      </p:sp>
      <p:sp>
        <p:nvSpPr>
          <p:cNvPr id="11" name="Obdélník 10"/>
          <p:cNvSpPr/>
          <p:nvPr/>
        </p:nvSpPr>
        <p:spPr>
          <a:xfrm>
            <a:off x="761999" y="6418621"/>
            <a:ext cx="1440160" cy="2898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000" b="1" dirty="0"/>
          </a:p>
          <a:p>
            <a:pPr algn="ctr"/>
            <a:r>
              <a:rPr lang="cs-CZ" sz="2000" b="1" dirty="0"/>
              <a:t>3</a:t>
            </a:r>
          </a:p>
          <a:p>
            <a:pPr algn="ctr"/>
            <a:endParaRPr lang="cs-CZ" sz="2000" b="1" dirty="0"/>
          </a:p>
        </p:txBody>
      </p:sp>
      <p:sp>
        <p:nvSpPr>
          <p:cNvPr id="12" name="Obdélník 11"/>
          <p:cNvSpPr/>
          <p:nvPr/>
        </p:nvSpPr>
        <p:spPr>
          <a:xfrm>
            <a:off x="2727649" y="5659472"/>
            <a:ext cx="1440160" cy="2898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000" b="1" dirty="0"/>
          </a:p>
          <a:p>
            <a:pPr algn="ctr"/>
            <a:r>
              <a:rPr lang="cs-CZ" sz="2000" b="1" dirty="0"/>
              <a:t>4</a:t>
            </a:r>
          </a:p>
          <a:p>
            <a:pPr algn="ctr"/>
            <a:endParaRPr lang="cs-CZ" sz="2000" b="1" dirty="0"/>
          </a:p>
        </p:txBody>
      </p:sp>
      <p:sp>
        <p:nvSpPr>
          <p:cNvPr id="13" name="Obdélník 12"/>
          <p:cNvSpPr/>
          <p:nvPr/>
        </p:nvSpPr>
        <p:spPr>
          <a:xfrm>
            <a:off x="2710272" y="6037978"/>
            <a:ext cx="1789720" cy="2898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000" b="1" dirty="0"/>
          </a:p>
          <a:p>
            <a:pPr algn="ctr"/>
            <a:r>
              <a:rPr lang="cs-CZ" sz="2000" b="1" dirty="0"/>
              <a:t>5</a:t>
            </a:r>
          </a:p>
          <a:p>
            <a:pPr algn="ctr"/>
            <a:endParaRPr lang="cs-CZ" sz="2000" b="1" dirty="0"/>
          </a:p>
        </p:txBody>
      </p:sp>
      <p:sp>
        <p:nvSpPr>
          <p:cNvPr id="14" name="Obdélník 13"/>
          <p:cNvSpPr/>
          <p:nvPr/>
        </p:nvSpPr>
        <p:spPr>
          <a:xfrm>
            <a:off x="2710272" y="6429816"/>
            <a:ext cx="1440160" cy="2898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000" b="1" dirty="0"/>
          </a:p>
          <a:p>
            <a:pPr algn="ctr"/>
            <a:r>
              <a:rPr lang="cs-CZ" sz="2000" b="1" dirty="0"/>
              <a:t>6</a:t>
            </a:r>
          </a:p>
          <a:p>
            <a:pPr algn="ctr"/>
            <a:endParaRPr lang="cs-CZ" sz="2000" b="1" dirty="0"/>
          </a:p>
        </p:txBody>
      </p:sp>
      <p:sp>
        <p:nvSpPr>
          <p:cNvPr id="15" name="Nadpis 1">
            <a:extLst>
              <a:ext uri="{FF2B5EF4-FFF2-40B4-BE49-F238E27FC236}">
                <a16:creationId xmlns:a16="http://schemas.microsoft.com/office/drawing/2014/main" id="{844A7CD5-4DA0-4C9E-A3D5-5F20A7EC0C53}"/>
              </a:ext>
            </a:extLst>
          </p:cNvPr>
          <p:cNvSpPr txBox="1">
            <a:spLocks/>
          </p:cNvSpPr>
          <p:nvPr/>
        </p:nvSpPr>
        <p:spPr>
          <a:xfrm>
            <a:off x="5056146" y="2136355"/>
            <a:ext cx="3980349" cy="67966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000" dirty="0"/>
              <a:t>Biomy Afriky 2026</a:t>
            </a:r>
          </a:p>
        </p:txBody>
      </p:sp>
      <p:sp>
        <p:nvSpPr>
          <p:cNvPr id="16" name="Podnadpis 2">
            <a:extLst>
              <a:ext uri="{FF2B5EF4-FFF2-40B4-BE49-F238E27FC236}">
                <a16:creationId xmlns:a16="http://schemas.microsoft.com/office/drawing/2014/main" id="{A8B41008-499B-4870-8C32-461A26B14A2A}"/>
              </a:ext>
            </a:extLst>
          </p:cNvPr>
          <p:cNvSpPr txBox="1">
            <a:spLocks/>
          </p:cNvSpPr>
          <p:nvPr/>
        </p:nvSpPr>
        <p:spPr>
          <a:xfrm>
            <a:off x="4965985" y="3419061"/>
            <a:ext cx="4175582" cy="55091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2000" dirty="0"/>
              <a:t>Dle kapitoly Afrika – „Pouště i pralesy“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39957104-3A3D-4258-936B-0C1A3774A93E}"/>
              </a:ext>
            </a:extLst>
          </p:cNvPr>
          <p:cNvSpPr txBox="1"/>
          <p:nvPr/>
        </p:nvSpPr>
        <p:spPr>
          <a:xfrm>
            <a:off x="6497532" y="5949280"/>
            <a:ext cx="2084097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cs-CZ" dirty="0"/>
              <a:t>Učebnice str. 28 - 29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6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7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6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7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1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2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064809C7-1848-43E9-A608-F5B161DD75A5}"/>
              </a:ext>
            </a:extLst>
          </p:cNvPr>
          <p:cNvSpPr txBox="1"/>
          <p:nvPr/>
        </p:nvSpPr>
        <p:spPr>
          <a:xfrm>
            <a:off x="251520" y="764704"/>
            <a:ext cx="851515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u="sng" dirty="0"/>
              <a:t>Otázky a úkoly</a:t>
            </a:r>
            <a:r>
              <a:rPr lang="cs-CZ" dirty="0"/>
              <a:t>:</a:t>
            </a:r>
          </a:p>
          <a:p>
            <a:r>
              <a:rPr lang="cs-CZ" dirty="0"/>
              <a:t>1. Z učebnice </a:t>
            </a:r>
            <a:r>
              <a:rPr lang="cs-CZ" b="1" dirty="0"/>
              <a:t>zapiš otázky 3 až 12</a:t>
            </a:r>
            <a:r>
              <a:rPr lang="cs-CZ" dirty="0"/>
              <a:t>, str</a:t>
            </a:r>
            <a:r>
              <a:rPr lang="cs-CZ"/>
              <a:t>.29, </a:t>
            </a:r>
            <a:r>
              <a:rPr lang="cs-CZ" dirty="0"/>
              <a:t>vyhledej a zapiš ke </a:t>
            </a:r>
            <a:r>
              <a:rPr lang="cs-CZ" b="1" dirty="0"/>
              <a:t>každé odpověď</a:t>
            </a:r>
            <a:r>
              <a:rPr lang="cs-CZ" dirty="0"/>
              <a:t>. Využij mapu</a:t>
            </a:r>
          </a:p>
          <a:p>
            <a:r>
              <a:rPr lang="cs-CZ" dirty="0"/>
              <a:t>V </a:t>
            </a:r>
            <a:r>
              <a:rPr lang="cs-CZ" b="1" dirty="0"/>
              <a:t>atlasu na str. 105 – zemědělství </a:t>
            </a:r>
            <a:r>
              <a:rPr lang="cs-CZ" dirty="0"/>
              <a:t>a textu z této prezentace.</a:t>
            </a:r>
          </a:p>
          <a:p>
            <a:r>
              <a:rPr lang="cs-CZ" dirty="0"/>
              <a:t>2. Co jsou </a:t>
            </a:r>
            <a:r>
              <a:rPr lang="cs-CZ" b="1" dirty="0"/>
              <a:t>savany a</a:t>
            </a:r>
            <a:r>
              <a:rPr lang="cs-CZ" dirty="0"/>
              <a:t> jaké </a:t>
            </a:r>
            <a:r>
              <a:rPr lang="cs-CZ" b="1" dirty="0"/>
              <a:t>typy savan </a:t>
            </a:r>
            <a:r>
              <a:rPr lang="cs-CZ" dirty="0"/>
              <a:t>rozlišujeme?</a:t>
            </a:r>
          </a:p>
          <a:p>
            <a:r>
              <a:rPr lang="cs-CZ" dirty="0"/>
              <a:t>3. Jaké typy pouští nalezneme v Africe? /dle povahy převládající nerostné složky pouští/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320597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251520" y="260648"/>
            <a:ext cx="867645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Použité zdroje:</a:t>
            </a:r>
          </a:p>
          <a:p>
            <a:r>
              <a:rPr lang="cs-CZ" dirty="0"/>
              <a:t>Milan Holeček – Zeměpis světa 1</a:t>
            </a:r>
          </a:p>
          <a:p>
            <a:r>
              <a:rPr lang="cs-CZ" dirty="0"/>
              <a:t>Eva Klímová – Školní atlas světa/Kartografie Praha 2007,2008/</a:t>
            </a:r>
          </a:p>
          <a:p>
            <a:r>
              <a:rPr lang="cs-CZ" dirty="0"/>
              <a:t>Karel </a:t>
            </a:r>
            <a:r>
              <a:rPr lang="cs-CZ" dirty="0" err="1"/>
              <a:t>Kašparovský</a:t>
            </a:r>
            <a:r>
              <a:rPr lang="cs-CZ" dirty="0"/>
              <a:t> –Zeměpis II. v kostce</a:t>
            </a:r>
          </a:p>
          <a:p>
            <a:r>
              <a:rPr lang="cs-CZ" dirty="0" err="1"/>
              <a:t>Wikipedie</a:t>
            </a:r>
            <a:endParaRPr lang="cs-CZ" dirty="0"/>
          </a:p>
        </p:txBody>
      </p:sp>
      <p:sp>
        <p:nvSpPr>
          <p:cNvPr id="3" name="TextovéPole 2"/>
          <p:cNvSpPr txBox="1"/>
          <p:nvPr/>
        </p:nvSpPr>
        <p:spPr>
          <a:xfrm>
            <a:off x="323528" y="1700808"/>
            <a:ext cx="16441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/>
              <a:t>Citace obrázků</a:t>
            </a:r>
            <a:r>
              <a:rPr lang="cs-CZ" dirty="0"/>
              <a:t>:</a:t>
            </a:r>
          </a:p>
        </p:txBody>
      </p:sp>
      <p:sp>
        <p:nvSpPr>
          <p:cNvPr id="4" name="Šestiúhelník 3"/>
          <p:cNvSpPr/>
          <p:nvPr/>
        </p:nvSpPr>
        <p:spPr>
          <a:xfrm>
            <a:off x="8244408" y="260648"/>
            <a:ext cx="648072" cy="576064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1800" b="1" i="0" u="sng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Charakteristika biomů</a:t>
            </a:r>
            <a:endParaRPr kumimoji="0" 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323528" y="620688"/>
            <a:ext cx="8532440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1.Savana</a:t>
            </a:r>
            <a:r>
              <a:rPr kumimoji="0" lang="cs-CZ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endParaRPr kumimoji="0" lang="cs-CZ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- travnaté oblasti tropického podnebného pásu</a:t>
            </a:r>
            <a:endParaRPr kumimoji="0" lang="cs-CZ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- střídání pouze dvou ročních období </a:t>
            </a:r>
            <a:endParaRPr kumimoji="0" lang="cs-CZ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				-období sucha (8-10 měsíců)</a:t>
            </a:r>
            <a:endParaRPr kumimoji="0" lang="cs-CZ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				-období dešťů (2-4 měsíce)</a:t>
            </a:r>
            <a:endParaRPr kumimoji="0" lang="cs-CZ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- nerovnoměrnost srážek (ročně do 1000mm) </a:t>
            </a:r>
            <a:endParaRPr kumimoji="0" lang="cs-CZ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- značné rozdíly mezi denními a nočními teplotami (v noci klesají i k 0°C)</a:t>
            </a:r>
            <a:endParaRPr kumimoji="0" lang="cs-CZ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- vysoce úrodné půdy =&gt; plantážní zemědělství</a:t>
            </a:r>
            <a:endParaRPr kumimoji="0" lang="cs-CZ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- rostlinstvo- traviny, baobaby, akácie, menší stromky, keře</a:t>
            </a:r>
            <a:endParaRPr kumimoji="0" lang="cs-CZ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- živočichové- lvi, hyeny, antilopy, žirafy, zebry, gazely, nosorožci, sloni, gepardi, prase bradavičnaté, pštrosi,  pakoně atd.</a:t>
            </a:r>
            <a:endParaRPr kumimoji="0" lang="cs-CZ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-</a:t>
            </a:r>
            <a:r>
              <a:rPr kumimoji="0" lang="cs-CZ" sz="1600" b="0" i="1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dělení</a:t>
            </a:r>
            <a:r>
              <a:rPr kumimoji="0" lang="cs-CZ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:    1 - vlhké savany</a:t>
            </a:r>
            <a:endParaRPr kumimoji="0" lang="cs-CZ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	2 - suché savany</a:t>
            </a:r>
            <a:endParaRPr kumimoji="0" lang="cs-CZ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	3 - trnité savany</a:t>
            </a:r>
            <a:endParaRPr kumimoji="0" lang="cs-CZ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	4 - zaplavované savany</a:t>
            </a:r>
            <a:endParaRPr kumimoji="0" lang="cs-CZ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" name="Šestiúhelník 4"/>
          <p:cNvSpPr/>
          <p:nvPr/>
        </p:nvSpPr>
        <p:spPr>
          <a:xfrm>
            <a:off x="8244408" y="260648"/>
            <a:ext cx="648072" cy="576064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2</a:t>
            </a:r>
          </a:p>
        </p:txBody>
      </p:sp>
      <p:pic>
        <p:nvPicPr>
          <p:cNvPr id="1026" name="Picture 2" descr="Výsledek obrázku pro vlhké savan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691014"/>
            <a:ext cx="2520280" cy="1894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4" descr="Výsledek obrázku pro suché savany"/>
          <p:cNvSpPr>
            <a:spLocks noChangeAspect="1" noChangeArrowheads="1"/>
          </p:cNvSpPr>
          <p:nvPr/>
        </p:nvSpPr>
        <p:spPr bwMode="auto">
          <a:xfrm>
            <a:off x="155575" y="-1371600"/>
            <a:ext cx="3810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1030" name="Picture 6" descr="Související obráze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4732828"/>
            <a:ext cx="2470321" cy="1852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Související obrázek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125"/>
          <a:stretch/>
        </p:blipFill>
        <p:spPr bwMode="auto">
          <a:xfrm>
            <a:off x="5967579" y="4732829"/>
            <a:ext cx="3152467" cy="1852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Vývojový diagram: spojnice 2"/>
          <p:cNvSpPr/>
          <p:nvPr/>
        </p:nvSpPr>
        <p:spPr>
          <a:xfrm>
            <a:off x="323528" y="4715458"/>
            <a:ext cx="454097" cy="45720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0" name="Vývojový diagram: spojnice 9"/>
          <p:cNvSpPr/>
          <p:nvPr/>
        </p:nvSpPr>
        <p:spPr>
          <a:xfrm>
            <a:off x="3500209" y="4764228"/>
            <a:ext cx="454097" cy="45720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1" name="Vývojový diagram: spojnice 10"/>
          <p:cNvSpPr/>
          <p:nvPr/>
        </p:nvSpPr>
        <p:spPr>
          <a:xfrm>
            <a:off x="5967579" y="4764228"/>
            <a:ext cx="454097" cy="45720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3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251520" y="188640"/>
            <a:ext cx="842493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cs-CZ" b="0" i="1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1. Vlhké savany</a:t>
            </a:r>
            <a:endParaRPr kumimoji="0" lang="cs-CZ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cs-CZ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-vznik v důsledku kácení a vypalování tropických deštných lesů</a:t>
            </a:r>
            <a:endParaRPr kumimoji="0" lang="cs-CZ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cs-CZ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-převážně travnatý porost, stromy pouze ojediněle</a:t>
            </a:r>
            <a:endParaRPr kumimoji="0" lang="cs-CZ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cs-CZ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-oblasti: Afrika (Guinejská </a:t>
            </a:r>
            <a:r>
              <a:rPr kumimoji="0" lang="cs-CZ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savanová</a:t>
            </a:r>
            <a:r>
              <a:rPr kumimoji="0" lang="cs-CZ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zóna), Jižní Amerika ( </a:t>
            </a:r>
            <a:r>
              <a:rPr kumimoji="0" lang="cs-CZ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Ilanos</a:t>
            </a:r>
            <a:r>
              <a:rPr kumimoji="0" lang="cs-CZ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- povodí Orinoka, Campos- brazilská vysočina) </a:t>
            </a:r>
            <a:endParaRPr kumimoji="0" lang="cs-CZ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cs-CZ" b="0" i="1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2. Suché savany</a:t>
            </a:r>
            <a:endParaRPr kumimoji="0" lang="cs-CZ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cs-CZ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-travnatá plocha s občasně se vyskytujícími stromy, které nedorůstají větší výšky než 10m (typický je baobab či blahovičník)</a:t>
            </a:r>
            <a:endParaRPr kumimoji="0" lang="cs-CZ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cs-CZ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-Africké suché savany se využívají k pastvě</a:t>
            </a:r>
            <a:endParaRPr kumimoji="0" lang="cs-CZ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cs-CZ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-oblasti: Afrika (súdánská zóna a východ kontinentu), </a:t>
            </a:r>
            <a:endParaRPr kumimoji="0" lang="cs-CZ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cs-CZ" b="0" i="1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3. Trnité savany</a:t>
            </a:r>
            <a:endParaRPr kumimoji="0" lang="cs-CZ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cs-CZ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-výskyt v bezodtokých oblastech střídavě vlhkých tropů</a:t>
            </a:r>
            <a:endParaRPr kumimoji="0" lang="cs-CZ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cs-CZ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-řídký travnatý porost, absence dřevin (výjimečně akácie) </a:t>
            </a:r>
            <a:endParaRPr kumimoji="0" lang="cs-CZ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cs-CZ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-oblasti: Afrika (Sahelská zóna, jihozápad-Kalahari)</a:t>
            </a:r>
            <a:endParaRPr kumimoji="0" lang="cs-CZ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cs-CZ" b="0" i="1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4. Zaplavované savany</a:t>
            </a:r>
            <a:endParaRPr kumimoji="0" lang="cs-CZ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cs-CZ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-vznik v oblastech s nepropustným půdním podložím stagnací vody</a:t>
            </a:r>
            <a:endParaRPr kumimoji="0" lang="cs-CZ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cs-CZ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-v zimě suché</a:t>
            </a:r>
            <a:endParaRPr kumimoji="0" lang="cs-CZ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cs-CZ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-v létě zaplaveny vodou-bažiny</a:t>
            </a:r>
            <a:endParaRPr kumimoji="0" lang="cs-CZ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cs-CZ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-oblasti:sever kalaharské pánve</a:t>
            </a:r>
          </a:p>
        </p:txBody>
      </p:sp>
      <p:sp>
        <p:nvSpPr>
          <p:cNvPr id="3" name="Šestiúhelník 2"/>
          <p:cNvSpPr/>
          <p:nvPr/>
        </p:nvSpPr>
        <p:spPr>
          <a:xfrm>
            <a:off x="8244408" y="260648"/>
            <a:ext cx="648072" cy="576064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b="1" dirty="0">
              <a:solidFill>
                <a:schemeClr val="tx1"/>
              </a:solidFill>
            </a:endParaRPr>
          </a:p>
        </p:txBody>
      </p:sp>
      <p:pic>
        <p:nvPicPr>
          <p:cNvPr id="2050" name="Picture 2" descr="Výsledek obrázku pro zaplavované savan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719855"/>
            <a:ext cx="3204356" cy="2131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Vývojový diagram: spojnice 4"/>
          <p:cNvSpPr/>
          <p:nvPr/>
        </p:nvSpPr>
        <p:spPr>
          <a:xfrm>
            <a:off x="5364088" y="4706516"/>
            <a:ext cx="454097" cy="45720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4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251520" y="15388"/>
            <a:ext cx="8892480" cy="6463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20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2. Poušť </a:t>
            </a:r>
            <a:endParaRPr kumimoji="0" lang="cs-CZ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cs-CZ" sz="1600" dirty="0">
              <a:latin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-neúrodné oblasti, vyskytující se především v okolí obratníků, s velmi nízkým ročním úhrnem srážek (&lt;250mm) a nedostatkem vegetace</a:t>
            </a:r>
            <a:endParaRPr kumimoji="0" lang="cs-CZ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-vysoké rozdíly denních a nočních teplot ( i 40°C) </a:t>
            </a:r>
            <a:endParaRPr kumimoji="0" lang="cs-CZ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-v důsledku vysokých veder panujících ve dne, dává většina živočichů přednost noční aktivitě</a:t>
            </a:r>
            <a:endParaRPr kumimoji="0" lang="cs-CZ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-rostlinstvo-kaktusy, sukulenty, „pouštní běžec“</a:t>
            </a:r>
            <a:endParaRPr kumimoji="0" lang="cs-CZ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-živočichové-hlodavci, štíři, fenek, hmyz, hadi, ještěři, velbloudi</a:t>
            </a:r>
            <a:endParaRPr kumimoji="0" lang="cs-CZ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-oázy = okolí zdroje povrchové či podpovrchové vody, hojná vegetace (palma datlová)</a:t>
            </a:r>
            <a:endParaRPr kumimoji="0" lang="cs-CZ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-dělení</a:t>
            </a:r>
            <a:r>
              <a:rPr kumimoji="0" 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:- erg  </a:t>
            </a:r>
            <a:endParaRPr kumimoji="0" lang="cs-CZ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      - </a:t>
            </a:r>
            <a:r>
              <a:rPr kumimoji="0" lang="cs-CZ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reg</a:t>
            </a:r>
            <a:r>
              <a:rPr kumimoji="0" 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(</a:t>
            </a:r>
            <a:r>
              <a:rPr kumimoji="0" lang="cs-CZ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serír</a:t>
            </a:r>
            <a:r>
              <a:rPr kumimoji="0" 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) </a:t>
            </a:r>
            <a:endParaRPr kumimoji="0" lang="cs-CZ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- </a:t>
            </a:r>
            <a:r>
              <a:rPr kumimoji="0" lang="cs-CZ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hamáda</a:t>
            </a:r>
            <a:r>
              <a:rPr kumimoji="0" 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endParaRPr kumimoji="0" lang="cs-CZ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1. Erg</a:t>
            </a:r>
            <a:endParaRPr kumimoji="0" lang="cs-CZ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-písečná poušť tvořící typické duny, téměř bez vegetace (tamaryšky)</a:t>
            </a:r>
            <a:endParaRPr kumimoji="0" lang="cs-CZ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-výskyt- západní Sahara, </a:t>
            </a:r>
            <a:r>
              <a:rPr kumimoji="0" lang="cs-CZ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Lybijská</a:t>
            </a:r>
            <a:r>
              <a:rPr kumimoji="0" 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poušť</a:t>
            </a:r>
            <a:endParaRPr kumimoji="0" lang="cs-CZ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2. </a:t>
            </a:r>
            <a:r>
              <a:rPr kumimoji="0" lang="cs-CZ" b="0" i="0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Reg</a:t>
            </a:r>
            <a:endParaRPr kumimoji="0" lang="cs-CZ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- oblázková poušť</a:t>
            </a:r>
            <a:endParaRPr kumimoji="0" lang="cs-CZ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-výskyt- většina povrchu Sahary</a:t>
            </a:r>
            <a:endParaRPr kumimoji="0" lang="cs-CZ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3. </a:t>
            </a:r>
            <a:r>
              <a:rPr kumimoji="0" lang="cs-CZ" b="0" i="0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Hamáda</a:t>
            </a:r>
            <a:endParaRPr kumimoji="0" lang="cs-CZ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- kamenitá poušť</a:t>
            </a:r>
            <a:endParaRPr kumimoji="0" lang="cs-CZ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-výskyt-severozápad </a:t>
            </a:r>
            <a:r>
              <a:rPr kumimoji="0" lang="cs-CZ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Lybie</a:t>
            </a:r>
            <a:endParaRPr kumimoji="0" lang="cs-CZ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" name="Šestiúhelník 2"/>
          <p:cNvSpPr/>
          <p:nvPr/>
        </p:nvSpPr>
        <p:spPr>
          <a:xfrm>
            <a:off x="8316416" y="188640"/>
            <a:ext cx="648072" cy="576064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upload.wikimedia.org/wikipedia/commons/thumb/b/b5/Nomad-Tuaregs.jpg/1024px-Nomad-Tuareg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6" y="3467099"/>
            <a:ext cx="3505930" cy="2630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bdélník 1"/>
          <p:cNvSpPr/>
          <p:nvPr/>
        </p:nvSpPr>
        <p:spPr>
          <a:xfrm>
            <a:off x="186281" y="6195774"/>
            <a:ext cx="35769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Tuaregové v </a:t>
            </a:r>
            <a:r>
              <a:rPr lang="cs-CZ" b="1" dirty="0"/>
              <a:t>hamadě</a:t>
            </a:r>
            <a:r>
              <a:rPr lang="cs-CZ" dirty="0"/>
              <a:t> na jihu Alžírska</a:t>
            </a:r>
          </a:p>
        </p:txBody>
      </p:sp>
      <p:sp>
        <p:nvSpPr>
          <p:cNvPr id="4" name="Šestiúhelník 3"/>
          <p:cNvSpPr/>
          <p:nvPr/>
        </p:nvSpPr>
        <p:spPr>
          <a:xfrm>
            <a:off x="8316416" y="188640"/>
            <a:ext cx="648072" cy="576064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b="1" dirty="0">
              <a:solidFill>
                <a:schemeClr val="tx1"/>
              </a:solidFill>
            </a:endParaRPr>
          </a:p>
        </p:txBody>
      </p:sp>
      <p:sp>
        <p:nvSpPr>
          <p:cNvPr id="3" name="Obdélník 2"/>
          <p:cNvSpPr/>
          <p:nvPr/>
        </p:nvSpPr>
        <p:spPr>
          <a:xfrm>
            <a:off x="187152" y="223609"/>
            <a:ext cx="16341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449263" fontAlgn="base">
              <a:spcBef>
                <a:spcPct val="0"/>
              </a:spcBef>
              <a:spcAft>
                <a:spcPct val="0"/>
              </a:spcAft>
            </a:pPr>
            <a:r>
              <a:rPr lang="cs-CZ" b="1" u="sng" dirty="0">
                <a:latin typeface="Arial" pitchFamily="34" charset="0"/>
                <a:ea typeface="Times New Roman" pitchFamily="18" charset="0"/>
              </a:rPr>
              <a:t>2. Poušť </a:t>
            </a:r>
            <a:endParaRPr lang="cs-CZ" sz="1400" dirty="0">
              <a:latin typeface="Arial" pitchFamily="34" charset="0"/>
            </a:endParaRPr>
          </a:p>
        </p:txBody>
      </p:sp>
      <p:pic>
        <p:nvPicPr>
          <p:cNvPr id="3076" name="Picture 4" descr="Výsledek obrázku pro největší poušť svět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2" t="27933" r="3076" b="8194"/>
          <a:stretch/>
        </p:blipFill>
        <p:spPr bwMode="auto">
          <a:xfrm>
            <a:off x="187442" y="764704"/>
            <a:ext cx="4600963" cy="2444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Vývojový diagram: spojnice 6"/>
          <p:cNvSpPr/>
          <p:nvPr/>
        </p:nvSpPr>
        <p:spPr>
          <a:xfrm>
            <a:off x="323528" y="764727"/>
            <a:ext cx="454097" cy="45720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1</a:t>
            </a:r>
          </a:p>
        </p:txBody>
      </p:sp>
      <p:pic>
        <p:nvPicPr>
          <p:cNvPr id="3080" name="Picture 8" descr="Výsledek obrázku pro serir r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1723" y="3438442"/>
            <a:ext cx="3708630" cy="2669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Vývojový diagram: spojnice 9"/>
          <p:cNvSpPr/>
          <p:nvPr/>
        </p:nvSpPr>
        <p:spPr>
          <a:xfrm>
            <a:off x="323527" y="3485051"/>
            <a:ext cx="454097" cy="45720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1" name="Vývojový diagram: spojnice 10"/>
          <p:cNvSpPr/>
          <p:nvPr/>
        </p:nvSpPr>
        <p:spPr>
          <a:xfrm>
            <a:off x="4031722" y="3485051"/>
            <a:ext cx="454097" cy="457200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4201944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0" y="620688"/>
            <a:ext cx="8748464" cy="2769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20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3. Polopoušť</a:t>
            </a:r>
            <a:endParaRPr kumimoji="0" lang="cs-CZ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	</a:t>
            </a:r>
            <a:endParaRPr kumimoji="0" lang="cs-CZ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-přechodné oblasti mezi savanou a pouští</a:t>
            </a:r>
            <a:endParaRPr kumimoji="0" lang="cs-CZ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-nízký roční úhrn srážek (250-400mm)</a:t>
            </a:r>
            <a:endParaRPr kumimoji="0" lang="cs-CZ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-řídká vegetace (&lt;50% plochy)</a:t>
            </a:r>
            <a:endParaRPr kumimoji="0" lang="cs-CZ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-delší období dešťů než u pouští</a:t>
            </a:r>
            <a:endParaRPr kumimoji="0" lang="cs-CZ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-rostlinstvo-sukulenty, prutnaté keře, kaktusy (agáve, atd.)</a:t>
            </a:r>
            <a:endParaRPr kumimoji="0" lang="cs-CZ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-živočichové-hadi, ještěři, hlodavci, hmyz</a:t>
            </a:r>
            <a:endParaRPr kumimoji="0" lang="cs-CZ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" name="Šestiúhelník 2"/>
          <p:cNvSpPr/>
          <p:nvPr/>
        </p:nvSpPr>
        <p:spPr>
          <a:xfrm>
            <a:off x="8244408" y="260648"/>
            <a:ext cx="648072" cy="576064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b="1" dirty="0">
              <a:solidFill>
                <a:schemeClr val="tx1"/>
              </a:solidFill>
            </a:endParaRPr>
          </a:p>
        </p:txBody>
      </p:sp>
      <p:pic>
        <p:nvPicPr>
          <p:cNvPr id="4098" name="Picture 2" descr="Související obráze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968058"/>
            <a:ext cx="5472635" cy="3651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323528" y="332656"/>
            <a:ext cx="8172400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cs-CZ" sz="20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4. Tropický deštný les</a:t>
            </a:r>
            <a:endParaRPr kumimoji="0" lang="cs-CZ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	</a:t>
            </a:r>
            <a:endParaRPr kumimoji="0" lang="cs-CZ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	-zalesněné oblasti s celoročně vysokým úhrnem srážek (&gt; 2000mm ročně) a vysokou vzdušnou vlhkostí (až 100%) v tropickém podnebném pásmu </a:t>
            </a:r>
            <a:endParaRPr kumimoji="0" lang="cs-CZ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	-převážně v rovníkových oblastech ale může zasahovat i do subtropů</a:t>
            </a:r>
            <a:endParaRPr kumimoji="0" lang="cs-CZ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	-největší rozmanitost živočišných i rostlinných druhů (předpokládá se, že většina není ještě objevena)</a:t>
            </a:r>
            <a:endParaRPr kumimoji="0" lang="cs-CZ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	-vegetační období trvá celoročně</a:t>
            </a:r>
            <a:endParaRPr kumimoji="0" lang="cs-CZ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	-obrovská produkce O</a:t>
            </a:r>
            <a:r>
              <a:rPr kumimoji="0" lang="cs-CZ" b="0" i="0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2 </a:t>
            </a:r>
            <a:r>
              <a:rPr kumimoji="0" 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(</a:t>
            </a:r>
            <a:r>
              <a:rPr kumimoji="0" lang="cs-CZ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tvz</a:t>
            </a:r>
            <a:r>
              <a:rPr kumimoji="0" 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. Plíce Země) </a:t>
            </a:r>
            <a:endParaRPr kumimoji="0" lang="cs-CZ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	-rostlinstvo-liány, kapradiny, mechy, orchideje, eben</a:t>
            </a:r>
            <a:endParaRPr kumimoji="0" lang="cs-CZ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	-živočichové- hmyz, hadi, pavouci, tygr, orangutani, gorily, šimpanzi, lenochod, piraně, netopýři atd.</a:t>
            </a:r>
            <a:endParaRPr kumimoji="0" lang="cs-CZ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	-oblasti: Amazonský deštný prales, Konžský deštný prales, Přední a Zadní Indie, některé ostrovy Karibiku a Pacifiku</a:t>
            </a:r>
            <a:endParaRPr kumimoji="0" lang="cs-CZ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	</a:t>
            </a:r>
            <a:r>
              <a:rPr kumimoji="0" lang="cs-CZ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-struktura</a:t>
            </a:r>
            <a:r>
              <a:rPr kumimoji="0" 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:	-stromové patro</a:t>
            </a:r>
            <a:endParaRPr kumimoji="0" lang="cs-CZ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			-podrost</a:t>
            </a:r>
            <a:endParaRPr kumimoji="0" lang="cs-CZ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			-bylinné patro	</a:t>
            </a:r>
            <a:endParaRPr kumimoji="0" lang="cs-CZ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" name="Šestiúhelník 2"/>
          <p:cNvSpPr/>
          <p:nvPr/>
        </p:nvSpPr>
        <p:spPr>
          <a:xfrm>
            <a:off x="8244408" y="260648"/>
            <a:ext cx="648072" cy="576064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Související obráze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96752"/>
            <a:ext cx="6620625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Šestiúhelník 2"/>
          <p:cNvSpPr/>
          <p:nvPr/>
        </p:nvSpPr>
        <p:spPr>
          <a:xfrm>
            <a:off x="8316416" y="188640"/>
            <a:ext cx="648072" cy="576064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42311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323528" y="332656"/>
            <a:ext cx="842493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cs-CZ" u="sng" dirty="0">
                <a:latin typeface="Arial" pitchFamily="34" charset="0"/>
                <a:ea typeface="Times New Roman" pitchFamily="18" charset="0"/>
              </a:rPr>
              <a:t>Stromové patro</a:t>
            </a:r>
            <a:endParaRPr lang="cs-CZ" sz="1600" dirty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cs-CZ" dirty="0">
                <a:latin typeface="Arial" pitchFamily="34" charset="0"/>
                <a:ea typeface="Times New Roman" pitchFamily="18" charset="0"/>
              </a:rPr>
              <a:t>-v důsledku „boje“ o světlo jsou tropické deštné lesy oblastmi s jedněmi z nejvyšších stromy na Zemi, nižší stromy mají vetší listy pro zachycení většího množství světla, </a:t>
            </a:r>
            <a:endParaRPr lang="cs-CZ" sz="1600" dirty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cs-CZ" dirty="0">
                <a:latin typeface="Arial" pitchFamily="34" charset="0"/>
                <a:ea typeface="Times New Roman" pitchFamily="18" charset="0"/>
              </a:rPr>
              <a:t>-epifyticky adaptované rostliny žijí na povrchu vzrostlých stromů, čímž se pro ně sluneční světlo stává dostupnějším</a:t>
            </a:r>
            <a:endParaRPr lang="cs-CZ" sz="1600" dirty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cs-CZ" u="sng" dirty="0">
                <a:latin typeface="Arial" pitchFamily="34" charset="0"/>
                <a:ea typeface="Times New Roman" pitchFamily="18" charset="0"/>
              </a:rPr>
              <a:t>Podrost</a:t>
            </a:r>
            <a:endParaRPr lang="cs-CZ" sz="1600" dirty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cs-CZ" dirty="0">
                <a:latin typeface="Arial" pitchFamily="34" charset="0"/>
                <a:ea typeface="Times New Roman" pitchFamily="18" charset="0"/>
              </a:rPr>
              <a:t>-omezen nedostatkem světla</a:t>
            </a:r>
            <a:endParaRPr lang="cs-CZ" sz="1600" dirty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cs-CZ" dirty="0">
                <a:latin typeface="Arial" pitchFamily="34" charset="0"/>
                <a:ea typeface="Times New Roman" pitchFamily="18" charset="0"/>
              </a:rPr>
              <a:t>-při poničení korun vysokých stromů vzniká ve vzniklém „světlíku“ hustá spleť lián a křoví tzv. džungle</a:t>
            </a:r>
            <a:endParaRPr lang="cs-CZ" sz="1600" dirty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cs-CZ" u="sng" dirty="0">
                <a:latin typeface="Arial" pitchFamily="34" charset="0"/>
                <a:ea typeface="Times New Roman" pitchFamily="18" charset="0"/>
              </a:rPr>
              <a:t>Bylinné patro</a:t>
            </a:r>
            <a:endParaRPr lang="cs-CZ" sz="1600" dirty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cs-CZ" dirty="0">
                <a:latin typeface="Arial" pitchFamily="34" charset="0"/>
                <a:ea typeface="Times New Roman" pitchFamily="18" charset="0"/>
              </a:rPr>
              <a:t>-chudší a hodně specializované(nedostatek světla)</a:t>
            </a:r>
            <a:endParaRPr lang="cs-CZ" sz="2800" dirty="0">
              <a:latin typeface="Arial" pitchFamily="34" charset="0"/>
            </a:endParaRPr>
          </a:p>
        </p:txBody>
      </p:sp>
      <p:sp>
        <p:nvSpPr>
          <p:cNvPr id="3" name="Šestiúhelník 2"/>
          <p:cNvSpPr/>
          <p:nvPr/>
        </p:nvSpPr>
        <p:spPr>
          <a:xfrm>
            <a:off x="8244408" y="260648"/>
            <a:ext cx="648072" cy="576064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1811</TotalTime>
  <Words>910</Words>
  <Application>Microsoft Office PowerPoint</Application>
  <PresentationFormat>Předvádění na obrazovce (4:3)</PresentationFormat>
  <Paragraphs>126</Paragraphs>
  <Slides>11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4" baseType="lpstr">
      <vt:lpstr>Arial</vt:lpstr>
      <vt:lpstr>Calibri</vt:lpstr>
      <vt:lpstr>Motiv sady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gybon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Biomy Afriky</dc:title>
  <dc:creator>cap</dc:creator>
  <cp:lastModifiedBy>Jaroslav Cap</cp:lastModifiedBy>
  <cp:revision>28</cp:revision>
  <dcterms:created xsi:type="dcterms:W3CDTF">2014-02-26T22:49:48Z</dcterms:created>
  <dcterms:modified xsi:type="dcterms:W3CDTF">2026-02-09T07:25:51Z</dcterms:modified>
</cp:coreProperties>
</file>