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6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8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F1D5-14DF-4660-985E-F087E1EE53DF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3DCF0-D3F6-4C28-8928-D389D85F57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http://geoportal.alej.cz/_uploads/files/biomy.jpg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DCF0-D3F6-4C28-8928-D389D85F57A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64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0F71-5F05-4ED0-A0EA-6F6A2A5958B4}" type="datetimeFigureOut">
              <a:rPr lang="cs-CZ" smtClean="0"/>
              <a:pPr/>
              <a:t>09.02.2026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5F1B-F80C-44AE-9FFE-B6CF74AFE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-sken- zeměpis\Afrika bi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64"/>
            <a:ext cx="4896544" cy="681103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5576" y="6037978"/>
            <a:ext cx="1440160" cy="2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1</a:t>
            </a:r>
          </a:p>
          <a:p>
            <a:pPr algn="ctr"/>
            <a:r>
              <a:rPr lang="cs-CZ" sz="2000" b="1" dirty="0"/>
              <a:t>2</a:t>
            </a:r>
          </a:p>
          <a:p>
            <a:pPr algn="ctr"/>
            <a:r>
              <a:rPr lang="cs-CZ" sz="2000" b="1" dirty="0"/>
              <a:t>3C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82485" y="1052736"/>
            <a:ext cx="45365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a charakterizuj</a:t>
            </a:r>
          </a:p>
          <a:p>
            <a:r>
              <a:rPr lang="cs-CZ" b="1" dirty="0">
                <a:solidFill>
                  <a:schemeClr val="bg1"/>
                </a:solidFill>
              </a:rPr>
              <a:t> očíslované biomy (1-4) a společenstva (5-6).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32040" y="6453336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Obr.1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Obdélníkový popisek 1"/>
          <p:cNvSpPr/>
          <p:nvPr/>
        </p:nvSpPr>
        <p:spPr>
          <a:xfrm>
            <a:off x="2448272" y="107486"/>
            <a:ext cx="457200" cy="306324"/>
          </a:xfrm>
          <a:prstGeom prst="wedgeRectCallout">
            <a:avLst>
              <a:gd name="adj1" fmla="val -161131"/>
              <a:gd name="adj2" fmla="val 164973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1475656" y="4653136"/>
            <a:ext cx="457200" cy="306324"/>
          </a:xfrm>
          <a:prstGeom prst="wedgeRectCallout">
            <a:avLst>
              <a:gd name="adj1" fmla="val 206033"/>
              <a:gd name="adj2" fmla="val 178339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55576" y="5659472"/>
            <a:ext cx="1440160" cy="2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1</a:t>
            </a:r>
          </a:p>
          <a:p>
            <a:pPr algn="ctr"/>
            <a:r>
              <a:rPr lang="cs-CZ" sz="2000" b="1" dirty="0"/>
              <a:t>1</a:t>
            </a:r>
          </a:p>
          <a:p>
            <a:pPr algn="ctr"/>
            <a:endParaRPr lang="cs-CZ" sz="2000" b="1" dirty="0"/>
          </a:p>
        </p:txBody>
      </p:sp>
      <p:sp>
        <p:nvSpPr>
          <p:cNvPr id="11" name="Obdélník 10"/>
          <p:cNvSpPr/>
          <p:nvPr/>
        </p:nvSpPr>
        <p:spPr>
          <a:xfrm>
            <a:off x="761999" y="6418621"/>
            <a:ext cx="1440160" cy="2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3</a:t>
            </a:r>
          </a:p>
          <a:p>
            <a:pPr algn="ctr"/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2727649" y="5659472"/>
            <a:ext cx="1440160" cy="2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4</a:t>
            </a:r>
          </a:p>
          <a:p>
            <a:pPr algn="ctr"/>
            <a:endParaRPr lang="cs-CZ" sz="2000" b="1" dirty="0"/>
          </a:p>
        </p:txBody>
      </p:sp>
      <p:sp>
        <p:nvSpPr>
          <p:cNvPr id="13" name="Obdélník 12"/>
          <p:cNvSpPr/>
          <p:nvPr/>
        </p:nvSpPr>
        <p:spPr>
          <a:xfrm>
            <a:off x="2710272" y="6037978"/>
            <a:ext cx="1789720" cy="2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5</a:t>
            </a:r>
          </a:p>
          <a:p>
            <a:pPr algn="ctr"/>
            <a:endParaRPr lang="cs-CZ" sz="2000" b="1" dirty="0"/>
          </a:p>
        </p:txBody>
      </p:sp>
      <p:sp>
        <p:nvSpPr>
          <p:cNvPr id="14" name="Obdélník 13"/>
          <p:cNvSpPr/>
          <p:nvPr/>
        </p:nvSpPr>
        <p:spPr>
          <a:xfrm>
            <a:off x="2710272" y="6429816"/>
            <a:ext cx="1440160" cy="28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6</a:t>
            </a:r>
          </a:p>
          <a:p>
            <a:pPr algn="ctr"/>
            <a:endParaRPr lang="cs-CZ" sz="2000" b="1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44A7CD5-4DA0-4C9E-A3D5-5F20A7EC0C53}"/>
              </a:ext>
            </a:extLst>
          </p:cNvPr>
          <p:cNvSpPr txBox="1">
            <a:spLocks/>
          </p:cNvSpPr>
          <p:nvPr/>
        </p:nvSpPr>
        <p:spPr>
          <a:xfrm>
            <a:off x="5056146" y="2136355"/>
            <a:ext cx="3980349" cy="679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Biomy Afriky 2026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A8B41008-499B-4870-8C32-461A26B14A2A}"/>
              </a:ext>
            </a:extLst>
          </p:cNvPr>
          <p:cNvSpPr txBox="1">
            <a:spLocks/>
          </p:cNvSpPr>
          <p:nvPr/>
        </p:nvSpPr>
        <p:spPr>
          <a:xfrm>
            <a:off x="4965985" y="3419061"/>
            <a:ext cx="4175582" cy="5509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Dle kapitoly Afrika – „Pouště i pralesy“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957104-3A3D-4258-936B-0C1A3774A93E}"/>
              </a:ext>
            </a:extLst>
          </p:cNvPr>
          <p:cNvSpPr txBox="1"/>
          <p:nvPr/>
        </p:nvSpPr>
        <p:spPr>
          <a:xfrm>
            <a:off x="6497532" y="5949280"/>
            <a:ext cx="20840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28 - 29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4809C7-1848-43E9-A608-F5B161DD75A5}"/>
              </a:ext>
            </a:extLst>
          </p:cNvPr>
          <p:cNvSpPr txBox="1"/>
          <p:nvPr/>
        </p:nvSpPr>
        <p:spPr>
          <a:xfrm>
            <a:off x="251520" y="764704"/>
            <a:ext cx="8515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Otázky a úkoly</a:t>
            </a:r>
            <a:r>
              <a:rPr lang="cs-CZ" dirty="0"/>
              <a:t>:</a:t>
            </a:r>
          </a:p>
          <a:p>
            <a:r>
              <a:rPr lang="cs-CZ" dirty="0"/>
              <a:t>1. Z učebnice </a:t>
            </a:r>
            <a:r>
              <a:rPr lang="cs-CZ" b="1" dirty="0"/>
              <a:t>zapiš otázky 3 až 12</a:t>
            </a:r>
            <a:r>
              <a:rPr lang="cs-CZ" dirty="0"/>
              <a:t>, str</a:t>
            </a:r>
            <a:r>
              <a:rPr lang="cs-CZ"/>
              <a:t>.29, </a:t>
            </a:r>
            <a:r>
              <a:rPr lang="cs-CZ" dirty="0"/>
              <a:t>vyhledej a zapiš ke </a:t>
            </a:r>
            <a:r>
              <a:rPr lang="cs-CZ" b="1" dirty="0"/>
              <a:t>každé odpověď</a:t>
            </a:r>
            <a:r>
              <a:rPr lang="cs-CZ" dirty="0"/>
              <a:t>. Využij mapu</a:t>
            </a:r>
          </a:p>
          <a:p>
            <a:r>
              <a:rPr lang="cs-CZ" dirty="0"/>
              <a:t>V </a:t>
            </a:r>
            <a:r>
              <a:rPr lang="cs-CZ" b="1" dirty="0"/>
              <a:t>atlasu na str. 105 – zemědělství </a:t>
            </a:r>
            <a:r>
              <a:rPr lang="cs-CZ" dirty="0"/>
              <a:t>a textu z této prezentace.</a:t>
            </a:r>
          </a:p>
          <a:p>
            <a:r>
              <a:rPr lang="cs-CZ" dirty="0"/>
              <a:t>2. Co jsou </a:t>
            </a:r>
            <a:r>
              <a:rPr lang="cs-CZ" b="1" dirty="0"/>
              <a:t>savany a</a:t>
            </a:r>
            <a:r>
              <a:rPr lang="cs-CZ" dirty="0"/>
              <a:t> jaké </a:t>
            </a:r>
            <a:r>
              <a:rPr lang="cs-CZ" b="1" dirty="0"/>
              <a:t>typy savan </a:t>
            </a:r>
            <a:r>
              <a:rPr lang="cs-CZ" dirty="0"/>
              <a:t>rozlišujeme?</a:t>
            </a:r>
          </a:p>
          <a:p>
            <a:r>
              <a:rPr lang="cs-CZ" dirty="0"/>
              <a:t>3. Jaké typy pouští nalezneme v Africe? /dle povahy převládající nerostné složky pouští/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05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Použité zdroje:</a:t>
            </a:r>
          </a:p>
          <a:p>
            <a:r>
              <a:rPr lang="cs-CZ" dirty="0"/>
              <a:t>Milan Holeček – Zeměpis světa 1</a:t>
            </a:r>
          </a:p>
          <a:p>
            <a:r>
              <a:rPr lang="cs-CZ" dirty="0"/>
              <a:t>Eva Klímová – Školní atlas světa/Kartografie Praha 2007,2008/</a:t>
            </a:r>
          </a:p>
          <a:p>
            <a:r>
              <a:rPr lang="cs-CZ" dirty="0"/>
              <a:t>Karel </a:t>
            </a:r>
            <a:r>
              <a:rPr lang="cs-CZ" dirty="0" err="1"/>
              <a:t>Kašparovský</a:t>
            </a:r>
            <a:r>
              <a:rPr lang="cs-CZ" dirty="0"/>
              <a:t> –Zeměpis II. v kostce</a:t>
            </a:r>
          </a:p>
          <a:p>
            <a:r>
              <a:rPr lang="cs-CZ" dirty="0" err="1"/>
              <a:t>Wikipedie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00808"/>
            <a:ext cx="164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Citace obrázků</a:t>
            </a:r>
            <a:r>
              <a:rPr lang="cs-CZ" dirty="0"/>
              <a:t>: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Charakteristika biomů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620688"/>
            <a:ext cx="853244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1.Savana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travnaté oblasti tropického podnebného pásu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střídání pouze dvou ročních období 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-období sucha (8-10 měsíců)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-období dešťů (2-4 měsíce)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nerovnoměrnost srážek (ročně do 1000mm) 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značné rozdíly mezi denními a nočními teplotami (v noci klesají i k 0°C)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vysoce úrodné půdy =&gt; plantážní zemědělství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rostlinstvo- traviny, baobaby, akácie, menší stromky, keře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živočichové- lvi, hyeny, antilopy, žirafy, zebry, gazely, nosorožci, sloni, gepardi, prase bradavičnaté, pštrosi,  pakoně atd.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cs-CZ" sz="16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dělení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   1 - vlhké savany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2 - suché savany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3 - trnité savany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4 - zaplavované savany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26" name="Picture 2" descr="Výsledek obrázku pro vlhké sav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91014"/>
            <a:ext cx="2520280" cy="18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ek obrázku pro suché savany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32828"/>
            <a:ext cx="2470321" cy="18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5"/>
          <a:stretch/>
        </p:blipFill>
        <p:spPr bwMode="auto">
          <a:xfrm>
            <a:off x="5967579" y="4732829"/>
            <a:ext cx="3152467" cy="18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spojnice 2"/>
          <p:cNvSpPr/>
          <p:nvPr/>
        </p:nvSpPr>
        <p:spPr>
          <a:xfrm>
            <a:off x="323528" y="4715458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Vývojový diagram: spojnice 9"/>
          <p:cNvSpPr/>
          <p:nvPr/>
        </p:nvSpPr>
        <p:spPr>
          <a:xfrm>
            <a:off x="3500209" y="4764228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5967579" y="4764228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Vlhké savany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-vznik v důsledku kácení a vypalování tropických deštných lesů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-převážně travnatý porost, stromy pouze ojediněle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-oblasti: Afrika (Guinejská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savanová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zóna), Jižní Amerika (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Ilanos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povodí Orinoka, Campos- brazilská vysočina)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Suché savany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-travnatá plocha s občasně se vyskytujícími stromy, které nedorůstají větší výšky než 10m (typický je baobab či blahovičník)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-Africké suché savany se využívají k pastvě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-oblasti: Afrika (súdánská zóna a východ kontinentu),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Trnité savany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-výskyt v bezodtokých oblastech střídavě vlhkých tropů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-řídký travnatý porost, absence dřevin (výjimečně akácie)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-oblasti: Afrika (Sahelská zóna, jihozápad-Kalahari)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Zaplavované savany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-vznik v oblastech s nepropustným půdním podložím stagnací vody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 zimě suché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 létě zaplaveny vodou-bažiny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-oblasti:sever kalaharské pánve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Výsledek obrázku pro zaplavované sav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19855"/>
            <a:ext cx="3204356" cy="21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ývojový diagram: spojnice 4"/>
          <p:cNvSpPr/>
          <p:nvPr/>
        </p:nvSpPr>
        <p:spPr>
          <a:xfrm>
            <a:off x="5364088" y="4706516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5388"/>
            <a:ext cx="889248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Poušť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-neúrodné oblasti, vyskytující se především v okolí obratníků, s velmi nízkým ročním úhrnem srážek (&lt;250mm) a nedostatkem vegetace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-vysoké rozdíly denních a nočních teplot ( i 40°C)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 důsledku vysokých veder panujících ve dne, dává většina živočichů přednost noční aktivitě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-rostlinstvo-kaktusy, sukulenty, „pouštní běžec“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-živočichové-hlodavci, štíři, fenek, hmyz, hadi, ještěři, velbloudi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-oázy = okolí zdroje povrchové či podpovrchové vody, hojná vegetace (palma datlová)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-dělení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:- erg 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-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reg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serír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-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hamáda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Erg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-písečná poušť tvořící typické duny, téměř bez vegetace (tamaryšky)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-výskyt- západní Sahara,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Lybijská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poušť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cs-CZ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Reg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oblázková poušť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-výskyt- většina povrchu Sahary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cs-CZ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Hamáda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kamenitá poušť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-výskyt-severozápad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Lybie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Šestiúhelník 2"/>
          <p:cNvSpPr/>
          <p:nvPr/>
        </p:nvSpPr>
        <p:spPr>
          <a:xfrm>
            <a:off x="8316416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5/Nomad-Tuaregs.jpg/1024px-Nomad-Tuare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467099"/>
            <a:ext cx="3505930" cy="26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86281" y="6195774"/>
            <a:ext cx="357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Tuaregové v </a:t>
            </a:r>
            <a:r>
              <a:rPr lang="cs-CZ" b="1" dirty="0"/>
              <a:t>hamadě</a:t>
            </a:r>
            <a:r>
              <a:rPr lang="cs-CZ" dirty="0"/>
              <a:t> na jihu Alžírska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316416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7152" y="223609"/>
            <a:ext cx="163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cs-CZ" b="1" u="sng" dirty="0">
                <a:latin typeface="Arial" pitchFamily="34" charset="0"/>
                <a:ea typeface="Times New Roman" pitchFamily="18" charset="0"/>
              </a:rPr>
              <a:t>2. Poušť </a:t>
            </a:r>
            <a:endParaRPr lang="cs-CZ" sz="1400" dirty="0">
              <a:latin typeface="Arial" pitchFamily="34" charset="0"/>
            </a:endParaRPr>
          </a:p>
        </p:txBody>
      </p:sp>
      <p:pic>
        <p:nvPicPr>
          <p:cNvPr id="3076" name="Picture 4" descr="Výsledek obrázku pro největší poušť svě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27933" r="3076" b="8194"/>
          <a:stretch/>
        </p:blipFill>
        <p:spPr bwMode="auto">
          <a:xfrm>
            <a:off x="187442" y="764704"/>
            <a:ext cx="4600963" cy="24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ývojový diagram: spojnice 6"/>
          <p:cNvSpPr/>
          <p:nvPr/>
        </p:nvSpPr>
        <p:spPr>
          <a:xfrm>
            <a:off x="323528" y="764727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080" name="Picture 8" descr="Výsledek obrázku pro serir r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23" y="3438442"/>
            <a:ext cx="3708630" cy="26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ývojový diagram: spojnice 9"/>
          <p:cNvSpPr/>
          <p:nvPr/>
        </p:nvSpPr>
        <p:spPr>
          <a:xfrm>
            <a:off x="323527" y="3485051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4031722" y="3485051"/>
            <a:ext cx="454097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019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20688"/>
            <a:ext cx="874846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Polopoušť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-přechodné oblasti mezi savanou a pouští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-nízký roční úhrn srážek (250-400mm)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-řídká vegetace (&lt;50% plochy)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-delší období dešťů než u pouští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-rostlinstvo-sukulenty, prutnaté keře, kaktusy (agáve, atd.)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-živočichové-hadi, ještěři, hlodavci, hmyz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8058"/>
            <a:ext cx="5472635" cy="36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332656"/>
            <a:ext cx="8172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Tropický deštný les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-zalesněné oblasti s celoročně vysokým úhrnem srážek (&gt; 2000mm ročně) a vysokou vzdušnou vlhkostí (až 100%) v tropickém podnebném pásmu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-převážně v rovníkových oblastech ale může zasahovat i do subtropů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-největší rozmanitost živočišných i rostlinných druhů (předpokládá se, že většina není ještě objevena)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-vegetační období trvá celoročně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-obrovská produkce O</a:t>
            </a:r>
            <a:r>
              <a:rPr kumimoji="0" lang="cs-CZ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tvz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Plíce Země)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-rostlinstvo-liány, kapradiny, mechy, orchideje, eben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-živočichové- hmyz, hadi, pavouci, tygr, orangutani, gorily, šimpanzi, lenochod, piraně, netopýři atd.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-oblasti: Amazonský deštný prales, Konžský deštný prales, Přední a Zadní Indie, některé ostrovy Karibiku a Pacifiku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cs-CZ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-struktura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	-stromové patro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-podrost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-bylinné patro	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6206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316416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3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u="sng" dirty="0">
                <a:latin typeface="Arial" pitchFamily="34" charset="0"/>
                <a:ea typeface="Times New Roman" pitchFamily="18" charset="0"/>
              </a:rPr>
              <a:t>Stromové patro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dirty="0">
                <a:latin typeface="Arial" pitchFamily="34" charset="0"/>
                <a:ea typeface="Times New Roman" pitchFamily="18" charset="0"/>
              </a:rPr>
              <a:t>-v důsledku „boje“ o světlo jsou tropické deštné lesy oblastmi s jedněmi z nejvyšších stromy na Zemi, nižší stromy mají vetší listy pro zachycení většího množství světla, 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dirty="0">
                <a:latin typeface="Arial" pitchFamily="34" charset="0"/>
                <a:ea typeface="Times New Roman" pitchFamily="18" charset="0"/>
              </a:rPr>
              <a:t>-epifyticky adaptované rostliny žijí na povrchu vzrostlých stromů, čímž se pro ně sluneční světlo stává dostupnějším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u="sng" dirty="0">
                <a:latin typeface="Arial" pitchFamily="34" charset="0"/>
                <a:ea typeface="Times New Roman" pitchFamily="18" charset="0"/>
              </a:rPr>
              <a:t>Podrost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dirty="0">
                <a:latin typeface="Arial" pitchFamily="34" charset="0"/>
                <a:ea typeface="Times New Roman" pitchFamily="18" charset="0"/>
              </a:rPr>
              <a:t>-omezen nedostatkem světla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dirty="0">
                <a:latin typeface="Arial" pitchFamily="34" charset="0"/>
                <a:ea typeface="Times New Roman" pitchFamily="18" charset="0"/>
              </a:rPr>
              <a:t>-při poničení korun vysokých stromů vzniká ve vzniklém „světlíku“ hustá spleť lián a křoví tzv. džungle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u="sng" dirty="0">
                <a:latin typeface="Arial" pitchFamily="34" charset="0"/>
                <a:ea typeface="Times New Roman" pitchFamily="18" charset="0"/>
              </a:rPr>
              <a:t>Bylinné patro</a:t>
            </a:r>
            <a:endParaRPr lang="cs-CZ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dirty="0">
                <a:latin typeface="Arial" pitchFamily="34" charset="0"/>
                <a:ea typeface="Times New Roman" pitchFamily="18" charset="0"/>
              </a:rPr>
              <a:t>-chudší a hodně specializované(nedostatek světla)</a:t>
            </a:r>
            <a:endParaRPr lang="cs-CZ" sz="2800" dirty="0">
              <a:latin typeface="Arial" pitchFamily="34" charset="0"/>
            </a:endParaRP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910</Words>
  <Application>Microsoft Office PowerPoint</Application>
  <PresentationFormat>Předvádění na obrazovce (4:3)</PresentationFormat>
  <Paragraphs>126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Biomy Afriky</dc:title>
  <dc:creator>cap</dc:creator>
  <cp:lastModifiedBy>Jaroslav Cap</cp:lastModifiedBy>
  <cp:revision>28</cp:revision>
  <dcterms:created xsi:type="dcterms:W3CDTF">2014-02-26T22:49:48Z</dcterms:created>
  <dcterms:modified xsi:type="dcterms:W3CDTF">2026-02-09T07:25:51Z</dcterms:modified>
</cp:coreProperties>
</file>