
<file path=[Content_Types].xml><?xml version="1.0" encoding="utf-8"?>
<Types xmlns="http://schemas.openxmlformats.org/package/2006/content-types">
  <Default Extension="bin" ContentType="application/vnd.ms-office.activeX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ppt/activeX/activeX4.xml" ContentType="application/vnd.ms-office.activeX+xml"/>
  <Override PartName="/ppt/activeX/activeX5.xml" ContentType="application/vnd.ms-office.activeX+xml"/>
  <Override PartName="/ppt/activeX/activeX6.xml" ContentType="application/vnd.ms-office.activeX+xml"/>
  <Override PartName="/ppt/activeX/activeX7.xml" ContentType="application/vnd.ms-office.activeX+xml"/>
  <Override PartName="/ppt/activeX/activeX8.xml" ContentType="application/vnd.ms-office.activeX+xml"/>
  <Override PartName="/ppt/activeX/activeX9.xml" ContentType="application/vnd.ms-office.activeX+xml"/>
  <Override PartName="/ppt/activeX/activeX10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7" r:id="rId2"/>
    <p:sldId id="257" r:id="rId3"/>
    <p:sldId id="258" r:id="rId4"/>
    <p:sldId id="261" r:id="rId5"/>
    <p:sldId id="269" r:id="rId6"/>
    <p:sldId id="270" r:id="rId7"/>
    <p:sldId id="271" r:id="rId8"/>
    <p:sldId id="272" r:id="rId9"/>
    <p:sldId id="273" r:id="rId10"/>
    <p:sldId id="262" r:id="rId11"/>
    <p:sldId id="268" r:id="rId12"/>
    <p:sldId id="260" r:id="rId13"/>
    <p:sldId id="263" r:id="rId14"/>
    <p:sldId id="264" r:id="rId15"/>
    <p:sldId id="265" r:id="rId16"/>
    <p:sldId id="266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BAB"/>
    <a:srgbClr val="FF66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8" autoAdjust="0"/>
    <p:restoredTop sz="85354" autoAdjust="0"/>
  </p:normalViewPr>
  <p:slideViewPr>
    <p:cSldViewPr snapToGrid="0">
      <p:cViewPr varScale="1">
        <p:scale>
          <a:sx n="101" d="100"/>
          <a:sy n="101" d="100"/>
        </p:scale>
        <p:origin x="150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10.xml.rels><?xml version="1.0" encoding="UTF-8" standalone="yes"?>
<Relationships xmlns="http://schemas.openxmlformats.org/package/2006/relationships"><Relationship Id="rId1" Type="http://schemas.microsoft.com/office/2006/relationships/activeXControlBinary" Target="activeX10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_rels/activeX8.xml.rels><?xml version="1.0" encoding="UTF-8" standalone="yes"?>
<Relationships xmlns="http://schemas.openxmlformats.org/package/2006/relationships"><Relationship Id="rId1" Type="http://schemas.microsoft.com/office/2006/relationships/activeXControlBinary" Target="activeX8.bin"/></Relationships>
</file>

<file path=ppt/activeX/_rels/activeX9.xml.rels><?xml version="1.0" encoding="UTF-8" standalone="yes"?>
<Relationships xmlns="http://schemas.openxmlformats.org/package/2006/relationships"><Relationship Id="rId1" Type="http://schemas.microsoft.com/office/2006/relationships/activeXControlBinary" Target="activeX9.bin"/></Relationships>
</file>

<file path=ppt/activeX/activeX1.xml><?xml version="1.0" encoding="utf-8"?>
<ax:ocx xmlns:ax="http://schemas.microsoft.com/office/2006/activeX" xmlns:r="http://schemas.openxmlformats.org/officeDocument/2006/relationships" ax:classid="{5512D11A-5CC6-11CF-8D67-00AA00BDCE1D}" ax:persistence="persistStorage" r:id="rId1"/>
</file>

<file path=ppt/activeX/activeX10.xml><?xml version="1.0" encoding="utf-8"?>
<ax:ocx xmlns:ax="http://schemas.microsoft.com/office/2006/activeX" xmlns:r="http://schemas.openxmlformats.org/officeDocument/2006/relationships" ax:classid="{5512D110-5CC6-11CF-8D67-00AA00BDCE1D}" ax:persistence="persistStream" r:id="rId1"/>
</file>

<file path=ppt/activeX/activeX2.xml><?xml version="1.0" encoding="utf-8"?>
<ax:ocx xmlns:ax="http://schemas.microsoft.com/office/2006/activeX" xmlns:r="http://schemas.openxmlformats.org/officeDocument/2006/relationships" ax:classid="{5512D110-5CC6-11CF-8D67-00AA00BDCE1D}" ax:persistence="persistStream" r:id="rId1"/>
</file>

<file path=ppt/activeX/activeX3.xml><?xml version="1.0" encoding="utf-8"?>
<ax:ocx xmlns:ax="http://schemas.microsoft.com/office/2006/activeX" xmlns:r="http://schemas.openxmlformats.org/officeDocument/2006/relationships" ax:classid="{5512D11C-5CC6-11CF-8D67-00AA00BDCE1D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5512D122-5CC6-11CF-8D67-00AA00BDCE1D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5512D110-5CC6-11CF-8D67-00AA00BDCE1D}" ax:persistence="persistStream" r:id="rId1"/>
</file>

<file path=ppt/activeX/activeX6.xml><?xml version="1.0" encoding="utf-8"?>
<ax:ocx xmlns:ax="http://schemas.microsoft.com/office/2006/activeX" xmlns:r="http://schemas.openxmlformats.org/officeDocument/2006/relationships" ax:classid="{5512D11A-5CC6-11CF-8D67-00AA00BDCE1D}" ax:persistence="persistStorage" r:id="rId1"/>
</file>

<file path=ppt/activeX/activeX7.xml><?xml version="1.0" encoding="utf-8"?>
<ax:ocx xmlns:ax="http://schemas.microsoft.com/office/2006/activeX" xmlns:r="http://schemas.openxmlformats.org/officeDocument/2006/relationships" ax:classid="{5512D11E-5CC6-11CF-8D67-00AA00BDCE1D}" ax:persistence="persistStorage" r:id="rId1"/>
</file>

<file path=ppt/activeX/activeX8.xml><?xml version="1.0" encoding="utf-8"?>
<ax:ocx xmlns:ax="http://schemas.microsoft.com/office/2006/activeX" xmlns:r="http://schemas.openxmlformats.org/officeDocument/2006/relationships" ax:classid="{5512D110-5CC6-11CF-8D67-00AA00BDCE1D}" ax:persistence="persistStream" r:id="rId1"/>
</file>

<file path=ppt/activeX/activeX9.xml><?xml version="1.0" encoding="utf-8"?>
<ax:ocx xmlns:ax="http://schemas.microsoft.com/office/2006/activeX" xmlns:r="http://schemas.openxmlformats.org/officeDocument/2006/relationships" ax:classid="{5512D122-5CC6-11CF-8D67-00AA00BDCE1D}" ax:persistence="persistStorage" r:id="rId1"/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BD512E-1341-4649-808E-73DC332D5CCA}" type="datetimeFigureOut">
              <a:rPr lang="cs-CZ" smtClean="0"/>
              <a:t>05.01.2026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196A4E-7496-4E70-9293-33096CB690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7867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96A4E-7496-4E70-9293-33096CB6900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69766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96A4E-7496-4E70-9293-33096CB69009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97182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 altLang="cs-CZ" dirty="0">
                <a:latin typeface="Arial" panose="020B0604020202020204" pitchFamily="34" charset="0"/>
              </a:rPr>
              <a:t>1.Almaty, 2.Biškek, 3.Taškent, 4.Dušanbe, 5. Ašchabad</a:t>
            </a:r>
          </a:p>
        </p:txBody>
      </p:sp>
      <p:sp>
        <p:nvSpPr>
          <p:cNvPr id="2867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8B006B0-39D3-44F6-B085-8710D43A5ADE}" type="slidenum">
              <a:rPr lang="cs-CZ" altLang="cs-CZ" smtClean="0"/>
              <a:pPr>
                <a:spcBef>
                  <a:spcPct val="0"/>
                </a:spcBef>
              </a:pPr>
              <a:t>4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32379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A1F73-32A2-46B4-9C37-C960443479E4}" type="datetimeFigureOut">
              <a:rPr lang="cs-CZ" smtClean="0"/>
              <a:t>05.01.2026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AB938-99FA-449D-8406-C28779D5E5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4845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A1F73-32A2-46B4-9C37-C960443479E4}" type="datetimeFigureOut">
              <a:rPr lang="cs-CZ" smtClean="0"/>
              <a:t>05.01.2026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AB938-99FA-449D-8406-C28779D5E5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3684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A1F73-32A2-46B4-9C37-C960443479E4}" type="datetimeFigureOut">
              <a:rPr lang="cs-CZ" smtClean="0"/>
              <a:t>05.01.2026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AB938-99FA-449D-8406-C28779D5E5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1416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A1F73-32A2-46B4-9C37-C960443479E4}" type="datetimeFigureOut">
              <a:rPr lang="cs-CZ" smtClean="0"/>
              <a:t>05.01.2026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AB938-99FA-449D-8406-C28779D5E5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6821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A1F73-32A2-46B4-9C37-C960443479E4}" type="datetimeFigureOut">
              <a:rPr lang="cs-CZ" smtClean="0"/>
              <a:t>05.01.2026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AB938-99FA-449D-8406-C28779D5E5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5880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A1F73-32A2-46B4-9C37-C960443479E4}" type="datetimeFigureOut">
              <a:rPr lang="cs-CZ" smtClean="0"/>
              <a:t>05.01.2026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AB938-99FA-449D-8406-C28779D5E5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1082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A1F73-32A2-46B4-9C37-C960443479E4}" type="datetimeFigureOut">
              <a:rPr lang="cs-CZ" smtClean="0"/>
              <a:t>05.01.2026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AB938-99FA-449D-8406-C28779D5E5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1626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A1F73-32A2-46B4-9C37-C960443479E4}" type="datetimeFigureOut">
              <a:rPr lang="cs-CZ" smtClean="0"/>
              <a:t>05.01.2026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AB938-99FA-449D-8406-C28779D5E5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2263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A1F73-32A2-46B4-9C37-C960443479E4}" type="datetimeFigureOut">
              <a:rPr lang="cs-CZ" smtClean="0"/>
              <a:t>05.01.2026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AB938-99FA-449D-8406-C28779D5E5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7800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A1F73-32A2-46B4-9C37-C960443479E4}" type="datetimeFigureOut">
              <a:rPr lang="cs-CZ" smtClean="0"/>
              <a:t>05.01.2026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AB938-99FA-449D-8406-C28779D5E5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3614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A1F73-32A2-46B4-9C37-C960443479E4}" type="datetimeFigureOut">
              <a:rPr lang="cs-CZ" smtClean="0"/>
              <a:t>05.01.2026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AB938-99FA-449D-8406-C28779D5E5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9590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BAB"/>
            </a:gs>
            <a:gs pos="97000">
              <a:schemeClr val="accent2"/>
            </a:gs>
            <a:gs pos="60000">
              <a:srgbClr val="FFC000"/>
            </a:gs>
            <a:gs pos="100000">
              <a:srgbClr val="FFC000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FA1F73-32A2-46B4-9C37-C960443479E4}" type="datetimeFigureOut">
              <a:rPr lang="cs-CZ" smtClean="0"/>
              <a:t>05.01.2026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AB938-99FA-449D-8406-C28779D5E5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0140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youtube.com/watch?v=Z-b-fV4Uheo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hyperlink" Target="http://cs.wikipedia.org/wiki/Chan_Tengri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orldometers.info/cs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hyperlink" Target="http://www.infoglobe.cz/cestovatelsky-pruvodce/poust-karakum/?isDiscussion=1" TargetMode="External"/><Relationship Id="rId18" Type="http://schemas.openxmlformats.org/officeDocument/2006/relationships/hyperlink" Target="http://www.infoglobe.cz/index.php?cmd=partner&amp;id=82" TargetMode="External"/><Relationship Id="rId26" Type="http://schemas.openxmlformats.org/officeDocument/2006/relationships/hyperlink" Target="http://www.infoglobe.cz/inzerce/" TargetMode="External"/><Relationship Id="rId39" Type="http://schemas.openxmlformats.org/officeDocument/2006/relationships/image" Target="../media/image22.jpeg"/><Relationship Id="rId21" Type="http://schemas.openxmlformats.org/officeDocument/2006/relationships/hyperlink" Target="http://www.infoglobe.cz/index.php?cmd=partner&amp;id=28" TargetMode="External"/><Relationship Id="rId34" Type="http://schemas.openxmlformats.org/officeDocument/2006/relationships/image" Target="../media/image17.jpeg"/><Relationship Id="rId42" Type="http://schemas.openxmlformats.org/officeDocument/2006/relationships/image" Target="../media/image25.gif"/><Relationship Id="rId47" Type="http://schemas.openxmlformats.org/officeDocument/2006/relationships/image" Target="../media/image30.png"/><Relationship Id="rId50" Type="http://schemas.openxmlformats.org/officeDocument/2006/relationships/image" Target="../media/image10.wmf"/><Relationship Id="rId7" Type="http://schemas.openxmlformats.org/officeDocument/2006/relationships/control" Target="../activeX/activeX6.xml"/><Relationship Id="rId2" Type="http://schemas.openxmlformats.org/officeDocument/2006/relationships/control" Target="../activeX/activeX1.xml"/><Relationship Id="rId16" Type="http://schemas.openxmlformats.org/officeDocument/2006/relationships/hyperlink" Target="http://www.infoglobe.cz/index.php?cmd=partner&amp;id=70" TargetMode="External"/><Relationship Id="rId29" Type="http://schemas.openxmlformats.org/officeDocument/2006/relationships/image" Target="../media/image12.jpeg"/><Relationship Id="rId11" Type="http://schemas.openxmlformats.org/officeDocument/2006/relationships/control" Target="../activeX/activeX10.xml"/><Relationship Id="rId24" Type="http://schemas.openxmlformats.org/officeDocument/2006/relationships/hyperlink" Target="http://www.infoglobe.cz/kralovna-cz-rezervace-letenek/" TargetMode="External"/><Relationship Id="rId32" Type="http://schemas.openxmlformats.org/officeDocument/2006/relationships/image" Target="../media/image15.jpeg"/><Relationship Id="rId37" Type="http://schemas.openxmlformats.org/officeDocument/2006/relationships/image" Target="../media/image20.jpeg"/><Relationship Id="rId40" Type="http://schemas.openxmlformats.org/officeDocument/2006/relationships/image" Target="../media/image23.jpeg"/><Relationship Id="rId45" Type="http://schemas.openxmlformats.org/officeDocument/2006/relationships/image" Target="../media/image28.jpeg"/><Relationship Id="rId5" Type="http://schemas.openxmlformats.org/officeDocument/2006/relationships/control" Target="../activeX/activeX4.xml"/><Relationship Id="rId15" Type="http://schemas.openxmlformats.org/officeDocument/2006/relationships/hyperlink" Target="http://www.infoglobe.cz/index.php?cmd=partner&amp;id=73" TargetMode="External"/><Relationship Id="rId23" Type="http://schemas.openxmlformats.org/officeDocument/2006/relationships/hyperlink" Target="http://www.infoglobe.cz/index.php?cmd=partner&amp;id=54" TargetMode="External"/><Relationship Id="rId28" Type="http://schemas.openxmlformats.org/officeDocument/2006/relationships/hyperlink" Target="http://www.infoglobe.cz/prevodnik-men/" TargetMode="External"/><Relationship Id="rId36" Type="http://schemas.openxmlformats.org/officeDocument/2006/relationships/image" Target="../media/image19.jpeg"/><Relationship Id="rId49" Type="http://schemas.openxmlformats.org/officeDocument/2006/relationships/image" Target="../media/image9.wmf"/><Relationship Id="rId10" Type="http://schemas.openxmlformats.org/officeDocument/2006/relationships/control" Target="../activeX/activeX9.xml"/><Relationship Id="rId19" Type="http://schemas.openxmlformats.org/officeDocument/2006/relationships/hyperlink" Target="http://www.infoglobe.cz/index.php?cmd=partner&amp;id=83" TargetMode="External"/><Relationship Id="rId31" Type="http://schemas.openxmlformats.org/officeDocument/2006/relationships/image" Target="../media/image14.jpeg"/><Relationship Id="rId44" Type="http://schemas.openxmlformats.org/officeDocument/2006/relationships/image" Target="../media/image27.png"/><Relationship Id="rId4" Type="http://schemas.openxmlformats.org/officeDocument/2006/relationships/control" Target="../activeX/activeX3.xml"/><Relationship Id="rId9" Type="http://schemas.openxmlformats.org/officeDocument/2006/relationships/control" Target="../activeX/activeX8.xml"/><Relationship Id="rId14" Type="http://schemas.openxmlformats.org/officeDocument/2006/relationships/hyperlink" Target="http://www.infoglobe.cz/index.php?cmd=partner&amp;id=5" TargetMode="External"/><Relationship Id="rId22" Type="http://schemas.openxmlformats.org/officeDocument/2006/relationships/hyperlink" Target="http://www.infoglobe.cz/index.php?cmd=partner&amp;id=81" TargetMode="External"/><Relationship Id="rId27" Type="http://schemas.openxmlformats.org/officeDocument/2006/relationships/hyperlink" Target="http://www.infoglobe.cz/fotogalerie/" TargetMode="External"/><Relationship Id="rId30" Type="http://schemas.openxmlformats.org/officeDocument/2006/relationships/image" Target="../media/image13.jpeg"/><Relationship Id="rId35" Type="http://schemas.openxmlformats.org/officeDocument/2006/relationships/image" Target="../media/image18.jpeg"/><Relationship Id="rId43" Type="http://schemas.openxmlformats.org/officeDocument/2006/relationships/image" Target="../media/image26.png"/><Relationship Id="rId48" Type="http://schemas.openxmlformats.org/officeDocument/2006/relationships/image" Target="../media/image8.wmf"/><Relationship Id="rId8" Type="http://schemas.openxmlformats.org/officeDocument/2006/relationships/control" Target="../activeX/activeX7.xml"/><Relationship Id="rId51" Type="http://schemas.openxmlformats.org/officeDocument/2006/relationships/image" Target="../media/image11.wmf"/><Relationship Id="rId3" Type="http://schemas.openxmlformats.org/officeDocument/2006/relationships/control" Target="../activeX/activeX2.xml"/><Relationship Id="rId12" Type="http://schemas.openxmlformats.org/officeDocument/2006/relationships/slideLayout" Target="../slideLayouts/slideLayout7.xml"/><Relationship Id="rId17" Type="http://schemas.openxmlformats.org/officeDocument/2006/relationships/hyperlink" Target="http://www.infoglobe.cz/index.php?cmd=partner&amp;id=6" TargetMode="External"/><Relationship Id="rId25" Type="http://schemas.openxmlformats.org/officeDocument/2006/relationships/hyperlink" Target="http://www.infoglobe.cz/diskuzni-forum/" TargetMode="External"/><Relationship Id="rId33" Type="http://schemas.openxmlformats.org/officeDocument/2006/relationships/image" Target="../media/image16.jpeg"/><Relationship Id="rId38" Type="http://schemas.openxmlformats.org/officeDocument/2006/relationships/image" Target="../media/image21.jpeg"/><Relationship Id="rId46" Type="http://schemas.openxmlformats.org/officeDocument/2006/relationships/image" Target="../media/image29.png"/><Relationship Id="rId20" Type="http://schemas.openxmlformats.org/officeDocument/2006/relationships/hyperlink" Target="http://www.infoglobe.cz/index.php?cmd=partner&amp;id=80" TargetMode="External"/><Relationship Id="rId41" Type="http://schemas.openxmlformats.org/officeDocument/2006/relationships/image" Target="../media/image24.jpeg"/><Relationship Id="rId1" Type="http://schemas.openxmlformats.org/officeDocument/2006/relationships/vmlDrawing" Target="../drawings/vmlDrawing1.vml"/><Relationship Id="rId6" Type="http://schemas.openxmlformats.org/officeDocument/2006/relationships/control" Target="../activeX/activeX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4" descr="Aralské jezer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1224587"/>
            <a:ext cx="8353623" cy="5427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Text Box 5"/>
          <p:cNvSpPr txBox="1">
            <a:spLocks noChangeArrowheads="1"/>
          </p:cNvSpPr>
          <p:nvPr/>
        </p:nvSpPr>
        <p:spPr bwMode="auto">
          <a:xfrm>
            <a:off x="2043113" y="1489076"/>
            <a:ext cx="635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b="1">
                <a:latin typeface="Arial Black" panose="020B0A04020102020204" pitchFamily="34" charset="0"/>
              </a:rPr>
              <a:t>A…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5016500" y="6310313"/>
            <a:ext cx="3022600" cy="24606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000">
                <a:latin typeface="Arial Unicode MS"/>
              </a:rPr>
              <a:t>Znovuzrozen</a:t>
            </a:r>
            <a:r>
              <a:rPr lang="cs-CZ" altLang="cs-CZ" sz="1000"/>
              <a:t>í</a:t>
            </a:r>
            <a:r>
              <a:rPr lang="cs-CZ" altLang="cs-CZ" sz="1000">
                <a:latin typeface="Arial Unicode MS"/>
              </a:rPr>
              <a:t> Aralsk</a:t>
            </a:r>
            <a:r>
              <a:rPr lang="cs-CZ" altLang="cs-CZ" sz="1000"/>
              <a:t>é</a:t>
            </a:r>
            <a:r>
              <a:rPr lang="cs-CZ" altLang="cs-CZ" sz="1000">
                <a:latin typeface="Arial Unicode MS"/>
              </a:rPr>
              <a:t>ho jezera - vznik země, angl.</a:t>
            </a:r>
            <a:r>
              <a:rPr lang="cs-CZ" altLang="cs-CZ" sz="700"/>
              <a:t> </a:t>
            </a:r>
            <a:endParaRPr lang="cs-CZ" altLang="cs-CZ" sz="180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9462"/>
          </a:xfrm>
        </p:spPr>
        <p:txBody>
          <a:bodyPr/>
          <a:lstStyle/>
          <a:p>
            <a:r>
              <a:rPr lang="cs-CZ" b="1" dirty="0"/>
              <a:t>                         Střední Asie 2025 - sekundy</a:t>
            </a:r>
          </a:p>
        </p:txBody>
      </p:sp>
      <p:sp>
        <p:nvSpPr>
          <p:cNvPr id="10" name="Šestiúhelník 9"/>
          <p:cNvSpPr/>
          <p:nvPr/>
        </p:nvSpPr>
        <p:spPr>
          <a:xfrm>
            <a:off x="11353800" y="365126"/>
            <a:ext cx="360040" cy="369332"/>
          </a:xfrm>
          <a:prstGeom prst="hexagon">
            <a:avLst/>
          </a:prstGeom>
          <a:solidFill>
            <a:srgbClr val="FFC00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7890004F-0A82-4587-B3C9-5682F9FA2E89}"/>
              </a:ext>
            </a:extLst>
          </p:cNvPr>
          <p:cNvSpPr txBox="1"/>
          <p:nvPr/>
        </p:nvSpPr>
        <p:spPr>
          <a:xfrm>
            <a:off x="9909544" y="5368924"/>
            <a:ext cx="2084097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cs-CZ" dirty="0"/>
              <a:t>Učebnice str. 66 - 67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DED15985-5435-44B2-BD9E-3FD6A315ABB3}"/>
              </a:ext>
            </a:extLst>
          </p:cNvPr>
          <p:cNvSpPr txBox="1"/>
          <p:nvPr/>
        </p:nvSpPr>
        <p:spPr>
          <a:xfrm>
            <a:off x="5441364" y="5859054"/>
            <a:ext cx="6092456" cy="369332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cs-CZ" dirty="0">
                <a:hlinkClick r:id="rId4"/>
              </a:rPr>
              <a:t>https://www.youtube.com/watch?v=Z-b-fV4Uheo</a:t>
            </a:r>
            <a:r>
              <a:rPr lang="cs-CZ" dirty="0"/>
              <a:t>  16. min.</a:t>
            </a:r>
          </a:p>
        </p:txBody>
      </p:sp>
    </p:spTree>
    <p:extLst>
      <p:ext uri="{BB962C8B-B14F-4D97-AF65-F5344CB8AC3E}">
        <p14:creationId xmlns:p14="http://schemas.microsoft.com/office/powerpoint/2010/main" val="35806407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920754"/>
              </p:ext>
            </p:extLst>
          </p:nvPr>
        </p:nvGraphicFramePr>
        <p:xfrm>
          <a:off x="8099227" y="3535175"/>
          <a:ext cx="3904088" cy="31057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9382">
                  <a:extLst>
                    <a:ext uri="{9D8B030D-6E8A-4147-A177-3AD203B41FA5}">
                      <a16:colId xmlns:a16="http://schemas.microsoft.com/office/drawing/2014/main" val="2715640847"/>
                    </a:ext>
                  </a:extLst>
                </a:gridCol>
                <a:gridCol w="2404706">
                  <a:extLst>
                    <a:ext uri="{9D8B030D-6E8A-4147-A177-3AD203B41FA5}">
                      <a16:colId xmlns:a16="http://schemas.microsoft.com/office/drawing/2014/main" val="2003480771"/>
                    </a:ext>
                  </a:extLst>
                </a:gridCol>
              </a:tblGrid>
              <a:tr h="509842">
                <a:tc gridSpan="2">
                  <a:txBody>
                    <a:bodyPr/>
                    <a:lstStyle/>
                    <a:p>
                      <a:r>
                        <a:rPr lang="cs-CZ" dirty="0"/>
                        <a:t>                        </a:t>
                      </a:r>
                      <a:r>
                        <a:rPr lang="cs-CZ" sz="2400" dirty="0"/>
                        <a:t>Kazachstán</a:t>
                      </a:r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19006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/>
                        <a:t>Rozloha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2 717 300 </a:t>
                      </a:r>
                      <a:r>
                        <a:rPr lang="cs-CZ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km</a:t>
                      </a:r>
                      <a:r>
                        <a:rPr lang="cs-CZ" sz="1400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  </a:t>
                      </a:r>
                      <a:r>
                        <a:rPr lang="cs-CZ" sz="14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(3)</a:t>
                      </a:r>
                      <a:endParaRPr lang="cs-CZ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71457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/>
                        <a:t>Počet obyvatel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/>
                        <a:t>18,5 mil. </a:t>
                      </a:r>
                      <a:r>
                        <a:rPr lang="cs-CZ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obyv. </a:t>
                      </a:r>
                      <a:r>
                        <a:rPr lang="cs-CZ" sz="14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( 24 )</a:t>
                      </a:r>
                      <a:endParaRPr lang="cs-CZ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05763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/>
                        <a:t>Hustota zalidnění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/>
                        <a:t>7 </a:t>
                      </a:r>
                      <a:r>
                        <a:rPr lang="cs-CZ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obyv./km</a:t>
                      </a:r>
                      <a:r>
                        <a:rPr lang="cs-CZ" sz="1400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</a:t>
                      </a:r>
                      <a:endParaRPr lang="cs-CZ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07304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/>
                        <a:t>Státní zřízení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prezidentská republika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40268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/>
                        <a:t>Hlavní město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/>
                        <a:t>Nur- </a:t>
                      </a:r>
                      <a:r>
                        <a:rPr lang="cs-CZ" sz="1400" dirty="0" err="1"/>
                        <a:t>Sultan</a:t>
                      </a:r>
                      <a:r>
                        <a:rPr lang="cs-CZ" sz="1400" dirty="0"/>
                        <a:t>  (1 mil. </a:t>
                      </a:r>
                      <a:r>
                        <a:rPr lang="cs-CZ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obyv.)</a:t>
                      </a:r>
                      <a:endParaRPr lang="cs-CZ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63475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/>
                        <a:t>HDP/obyv.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27 830 USD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57321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/>
                        <a:t>Úřední jazyky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kazaština, ruština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4214872"/>
                  </a:ext>
                </a:extLst>
              </a:tr>
            </a:tbl>
          </a:graphicData>
        </a:graphic>
      </p:graphicFrame>
      <p:pic>
        <p:nvPicPr>
          <p:cNvPr id="6" name="Picture 4" descr="celiny 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2" t="4031" r="3542" b="10381"/>
          <a:stretch>
            <a:fillRect/>
          </a:stretch>
        </p:blipFill>
        <p:spPr bwMode="auto">
          <a:xfrm>
            <a:off x="131082" y="2202927"/>
            <a:ext cx="7726557" cy="4437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391206" y="2414588"/>
            <a:ext cx="2508250" cy="36671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Kazašské stepi - celiny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391206" y="436418"/>
            <a:ext cx="5969455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6600"/>
            </a:solidFill>
          </a:ln>
        </p:spPr>
        <p:txBody>
          <a:bodyPr wrap="none" rtlCol="0">
            <a:spAutoFit/>
          </a:bodyPr>
          <a:lstStyle/>
          <a:p>
            <a:r>
              <a:rPr lang="cs-CZ" sz="2400" dirty="0"/>
              <a:t>Kazachstán – největší vnitrozemský stát světa !</a:t>
            </a:r>
          </a:p>
        </p:txBody>
      </p:sp>
      <p:pic>
        <p:nvPicPr>
          <p:cNvPr id="10242" name="Picture 2" descr="Republic of Kazakhstan - Vector Map Stock Vector - Illustration of travel,  kazakhstan: 14730508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237" y="436418"/>
            <a:ext cx="5403078" cy="274206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Šestiúhelník 9"/>
          <p:cNvSpPr/>
          <p:nvPr/>
        </p:nvSpPr>
        <p:spPr>
          <a:xfrm>
            <a:off x="11643275" y="297918"/>
            <a:ext cx="360040" cy="369332"/>
          </a:xfrm>
          <a:prstGeom prst="hexagon">
            <a:avLst/>
          </a:prstGeom>
          <a:solidFill>
            <a:srgbClr val="FFC00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graphicFrame>
        <p:nvGraphicFramePr>
          <p:cNvPr id="9" name="Tabulk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2836726"/>
              </p:ext>
            </p:extLst>
          </p:nvPr>
        </p:nvGraphicFramePr>
        <p:xfrm>
          <a:off x="8099227" y="3535175"/>
          <a:ext cx="3904088" cy="31057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9382">
                  <a:extLst>
                    <a:ext uri="{9D8B030D-6E8A-4147-A177-3AD203B41FA5}">
                      <a16:colId xmlns:a16="http://schemas.microsoft.com/office/drawing/2014/main" val="2715640847"/>
                    </a:ext>
                  </a:extLst>
                </a:gridCol>
                <a:gridCol w="2404706">
                  <a:extLst>
                    <a:ext uri="{9D8B030D-6E8A-4147-A177-3AD203B41FA5}">
                      <a16:colId xmlns:a16="http://schemas.microsoft.com/office/drawing/2014/main" val="2003480771"/>
                    </a:ext>
                  </a:extLst>
                </a:gridCol>
              </a:tblGrid>
              <a:tr h="509842">
                <a:tc gridSpan="2">
                  <a:txBody>
                    <a:bodyPr/>
                    <a:lstStyle/>
                    <a:p>
                      <a:r>
                        <a:rPr lang="cs-CZ" dirty="0"/>
                        <a:t>                        </a:t>
                      </a:r>
                      <a:r>
                        <a:rPr lang="cs-CZ" sz="2400" dirty="0"/>
                        <a:t>Kazachstán</a:t>
                      </a:r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19006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/>
                        <a:t>Rozloha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71457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/>
                        <a:t>Počet obyvatel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05763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/>
                        <a:t>Hustota zalidnění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07304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/>
                        <a:t>Státní zřízení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40268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/>
                        <a:t>Hlavní město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63475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/>
                        <a:t>HDP/obyv.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57321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/>
                        <a:t>Úřední jazyky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42148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098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82385" y="573408"/>
            <a:ext cx="1153806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646464"/>
                </a:solidFill>
                <a:latin typeface="Verdana" panose="020B0604030504040204" pitchFamily="34" charset="0"/>
              </a:rPr>
              <a:t>Většinu území Kazachstánu pokrývají roviny a nížiny. </a:t>
            </a:r>
            <a:r>
              <a:rPr lang="cs-CZ" b="1" dirty="0" err="1">
                <a:solidFill>
                  <a:srgbClr val="646464"/>
                </a:solidFill>
                <a:latin typeface="Verdana" panose="020B0604030504040204" pitchFamily="34" charset="0"/>
              </a:rPr>
              <a:t>Přikaspická</a:t>
            </a:r>
            <a:r>
              <a:rPr lang="cs-CZ" b="1" dirty="0">
                <a:solidFill>
                  <a:srgbClr val="646464"/>
                </a:solidFill>
                <a:latin typeface="Verdana" panose="020B0604030504040204" pitchFamily="34" charset="0"/>
              </a:rPr>
              <a:t> nížina</a:t>
            </a:r>
            <a:r>
              <a:rPr lang="cs-CZ" dirty="0">
                <a:solidFill>
                  <a:srgbClr val="646464"/>
                </a:solidFill>
                <a:latin typeface="Verdana" panose="020B0604030504040204" pitchFamily="34" charset="0"/>
              </a:rPr>
              <a:t> vyplňuje západ země a </a:t>
            </a:r>
            <a:r>
              <a:rPr lang="cs-CZ" b="1" dirty="0" err="1">
                <a:solidFill>
                  <a:srgbClr val="646464"/>
                </a:solidFill>
                <a:latin typeface="Verdana" panose="020B0604030504040204" pitchFamily="34" charset="0"/>
              </a:rPr>
              <a:t>Turanská</a:t>
            </a:r>
            <a:r>
              <a:rPr lang="cs-CZ" b="1" dirty="0">
                <a:solidFill>
                  <a:srgbClr val="646464"/>
                </a:solidFill>
                <a:latin typeface="Verdana" panose="020B0604030504040204" pitchFamily="34" charset="0"/>
              </a:rPr>
              <a:t> nížina</a:t>
            </a:r>
            <a:r>
              <a:rPr lang="cs-CZ" dirty="0">
                <a:solidFill>
                  <a:srgbClr val="646464"/>
                </a:solidFill>
                <a:latin typeface="Verdana" panose="020B0604030504040204" pitchFamily="34" charset="0"/>
              </a:rPr>
              <a:t> střed. Směrem na východ se území zvedá do </a:t>
            </a:r>
            <a:r>
              <a:rPr lang="cs-CZ" b="1" dirty="0">
                <a:solidFill>
                  <a:srgbClr val="646464"/>
                </a:solidFill>
                <a:latin typeface="Verdana" panose="020B0604030504040204" pitchFamily="34" charset="0"/>
              </a:rPr>
              <a:t>Kazašské plošiny</a:t>
            </a:r>
            <a:r>
              <a:rPr lang="cs-CZ" dirty="0">
                <a:solidFill>
                  <a:srgbClr val="646464"/>
                </a:solidFill>
                <a:latin typeface="Verdana" panose="020B0604030504040204" pitchFamily="34" charset="0"/>
              </a:rPr>
              <a:t> na severu do </a:t>
            </a:r>
            <a:r>
              <a:rPr lang="cs-CZ" dirty="0" err="1">
                <a:solidFill>
                  <a:srgbClr val="646464"/>
                </a:solidFill>
                <a:latin typeface="Verdana" panose="020B0604030504040204" pitchFamily="34" charset="0"/>
              </a:rPr>
              <a:t>Turgajská</a:t>
            </a:r>
            <a:r>
              <a:rPr lang="cs-CZ" dirty="0">
                <a:solidFill>
                  <a:srgbClr val="646464"/>
                </a:solidFill>
                <a:latin typeface="Verdana" panose="020B0604030504040204" pitchFamily="34" charset="0"/>
              </a:rPr>
              <a:t> plošiny. </a:t>
            </a:r>
            <a:r>
              <a:rPr lang="cs-CZ" b="1" dirty="0">
                <a:solidFill>
                  <a:srgbClr val="646464"/>
                </a:solidFill>
                <a:latin typeface="Verdana" panose="020B0604030504040204" pitchFamily="34" charset="0"/>
              </a:rPr>
              <a:t>Pouště Kyzylkum a </a:t>
            </a:r>
            <a:r>
              <a:rPr lang="cs-CZ" b="1" dirty="0" err="1">
                <a:solidFill>
                  <a:srgbClr val="646464"/>
                </a:solidFill>
                <a:latin typeface="Verdana" panose="020B0604030504040204" pitchFamily="34" charset="0"/>
              </a:rPr>
              <a:t>Mojynkum</a:t>
            </a:r>
            <a:r>
              <a:rPr lang="cs-CZ" dirty="0">
                <a:solidFill>
                  <a:srgbClr val="646464"/>
                </a:solidFill>
                <a:latin typeface="Verdana" panose="020B0604030504040204" pitchFamily="34" charset="0"/>
              </a:rPr>
              <a:t> se rozkládají na jihozápadě země.</a:t>
            </a: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382385" y="5560906"/>
            <a:ext cx="113551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646464"/>
                </a:solidFill>
                <a:latin typeface="Verdana" panose="020B0604030504040204" pitchFamily="34" charset="0"/>
              </a:rPr>
              <a:t>Horské systémy zasahují na území Kazachstánu na jihu a východě. </a:t>
            </a:r>
            <a:r>
              <a:rPr lang="cs-CZ" b="1" dirty="0">
                <a:solidFill>
                  <a:srgbClr val="646464"/>
                </a:solidFill>
                <a:latin typeface="Verdana" panose="020B0604030504040204" pitchFamily="34" charset="0"/>
              </a:rPr>
              <a:t>Velehory </a:t>
            </a:r>
            <a:r>
              <a:rPr lang="cs-CZ" b="1" dirty="0" err="1">
                <a:solidFill>
                  <a:srgbClr val="646464"/>
                </a:solidFill>
                <a:latin typeface="Verdana" panose="020B0604030504040204" pitchFamily="34" charset="0"/>
              </a:rPr>
              <a:t>Ťan</a:t>
            </a:r>
            <a:r>
              <a:rPr lang="cs-CZ" b="1" dirty="0">
                <a:solidFill>
                  <a:srgbClr val="646464"/>
                </a:solidFill>
                <a:latin typeface="Verdana" panose="020B0604030504040204" pitchFamily="34" charset="0"/>
              </a:rPr>
              <a:t> </a:t>
            </a:r>
            <a:r>
              <a:rPr lang="cs-CZ" b="1" dirty="0" err="1">
                <a:solidFill>
                  <a:srgbClr val="646464"/>
                </a:solidFill>
                <a:latin typeface="Verdana" panose="020B0604030504040204" pitchFamily="34" charset="0"/>
              </a:rPr>
              <a:t>Šan</a:t>
            </a:r>
            <a:r>
              <a:rPr lang="cs-CZ" dirty="0">
                <a:solidFill>
                  <a:srgbClr val="646464"/>
                </a:solidFill>
                <a:latin typeface="Verdana" panose="020B0604030504040204" pitchFamily="34" charset="0"/>
              </a:rPr>
              <a:t>, s nejvyšší horou na území Kazachstánu - </a:t>
            </a:r>
            <a:r>
              <a:rPr lang="cs-CZ" b="1" u="sng" dirty="0" err="1">
                <a:solidFill>
                  <a:srgbClr val="0000FF"/>
                </a:solidFill>
                <a:latin typeface="Verdana" panose="020B0604030504040204" pitchFamily="34" charset="0"/>
                <a:hlinkClick r:id="rId2"/>
              </a:rPr>
              <a:t>Chan</a:t>
            </a:r>
            <a:r>
              <a:rPr lang="cs-CZ" b="1" u="sng" dirty="0">
                <a:solidFill>
                  <a:srgbClr val="0000FF"/>
                </a:solidFill>
                <a:latin typeface="Verdana" panose="020B0604030504040204" pitchFamily="34" charset="0"/>
                <a:hlinkClick r:id="rId2"/>
              </a:rPr>
              <a:t> </a:t>
            </a:r>
            <a:r>
              <a:rPr lang="cs-CZ" b="1" u="sng" dirty="0" err="1">
                <a:solidFill>
                  <a:srgbClr val="0000FF"/>
                </a:solidFill>
                <a:latin typeface="Verdana" panose="020B0604030504040204" pitchFamily="34" charset="0"/>
                <a:hlinkClick r:id="rId2"/>
              </a:rPr>
              <a:t>Tengri</a:t>
            </a:r>
            <a:r>
              <a:rPr lang="cs-CZ" b="1" dirty="0">
                <a:solidFill>
                  <a:srgbClr val="646464"/>
                </a:solidFill>
                <a:latin typeface="Verdana" panose="020B0604030504040204" pitchFamily="34" charset="0"/>
              </a:rPr>
              <a:t> s 7010 m n. m</a:t>
            </a:r>
            <a:r>
              <a:rPr lang="cs-CZ" dirty="0">
                <a:solidFill>
                  <a:srgbClr val="646464"/>
                </a:solidFill>
                <a:latin typeface="Verdana" panose="020B0604030504040204" pitchFamily="34" charset="0"/>
              </a:rPr>
              <a:t>., přecházejí z Číny. Dále zde zasahují </a:t>
            </a:r>
            <a:r>
              <a:rPr lang="cs-CZ" dirty="0" err="1">
                <a:solidFill>
                  <a:srgbClr val="646464"/>
                </a:solidFill>
                <a:latin typeface="Verdana" panose="020B0604030504040204" pitchFamily="34" charset="0"/>
              </a:rPr>
              <a:t>např</a:t>
            </a:r>
            <a:r>
              <a:rPr lang="cs-CZ" dirty="0">
                <a:solidFill>
                  <a:srgbClr val="646464"/>
                </a:solidFill>
                <a:latin typeface="Verdana" panose="020B0604030504040204" pitchFamily="34" charset="0"/>
              </a:rPr>
              <a:t>: horská pásma </a:t>
            </a:r>
            <a:r>
              <a:rPr lang="cs-CZ" b="1" dirty="0">
                <a:solidFill>
                  <a:srgbClr val="646464"/>
                </a:solidFill>
                <a:latin typeface="Verdana" panose="020B0604030504040204" pitchFamily="34" charset="0"/>
              </a:rPr>
              <a:t>Altaje</a:t>
            </a:r>
            <a:r>
              <a:rPr lang="cs-CZ" dirty="0">
                <a:solidFill>
                  <a:srgbClr val="646464"/>
                </a:solidFill>
                <a:latin typeface="Verdana" panose="020B0604030504040204" pitchFamily="34" charset="0"/>
              </a:rPr>
              <a:t> nebo </a:t>
            </a:r>
            <a:r>
              <a:rPr lang="cs-CZ" b="1" dirty="0" err="1">
                <a:solidFill>
                  <a:srgbClr val="646464"/>
                </a:solidFill>
                <a:latin typeface="Verdana" panose="020B0604030504040204" pitchFamily="34" charset="0"/>
              </a:rPr>
              <a:t>Alatau</a:t>
            </a:r>
            <a:r>
              <a:rPr lang="cs-CZ" dirty="0">
                <a:solidFill>
                  <a:srgbClr val="646464"/>
                </a:solidFill>
                <a:latin typeface="Verdana" panose="020B0604030504040204" pitchFamily="34" charset="0"/>
              </a:rPr>
              <a:t>.</a:t>
            </a:r>
            <a:endParaRPr lang="cs-CZ" dirty="0"/>
          </a:p>
        </p:txBody>
      </p:sp>
      <p:pic>
        <p:nvPicPr>
          <p:cNvPr id="13314" name="Picture 2" descr="https://ostrava.educanet.cz/www/zemepis/obrazky/vyuka/sexta/asie/stredn_asie/Kazachstan/Kaz_topograf_map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385" y="1652094"/>
            <a:ext cx="6278925" cy="3753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Šestiúhelník 4"/>
          <p:cNvSpPr/>
          <p:nvPr/>
        </p:nvSpPr>
        <p:spPr>
          <a:xfrm>
            <a:off x="11557551" y="233386"/>
            <a:ext cx="360040" cy="369332"/>
          </a:xfrm>
          <a:prstGeom prst="hexagon">
            <a:avLst/>
          </a:prstGeom>
          <a:solidFill>
            <a:srgbClr val="FFC00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13316" name="Picture 4" descr="Chan Tengri – Wikipedi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9007" y="1659301"/>
            <a:ext cx="4994994" cy="3746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25477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Kazakhstan : free map, free blank map, free outline map, free base map : outline, hydrography, main cities, nam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25" y="0"/>
            <a:ext cx="121504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Kazakhstan : free map, free blank map, free outline map, free base map : outline, hydrography, main citi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25" y="0"/>
            <a:ext cx="121504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ál 7"/>
          <p:cNvSpPr/>
          <p:nvPr/>
        </p:nvSpPr>
        <p:spPr>
          <a:xfrm>
            <a:off x="7601492" y="2626809"/>
            <a:ext cx="360254" cy="402718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9" name="Ovál 8"/>
          <p:cNvSpPr/>
          <p:nvPr/>
        </p:nvSpPr>
        <p:spPr>
          <a:xfrm>
            <a:off x="7052852" y="2142804"/>
            <a:ext cx="360254" cy="402718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0" name="Ovál 9"/>
          <p:cNvSpPr/>
          <p:nvPr/>
        </p:nvSpPr>
        <p:spPr>
          <a:xfrm>
            <a:off x="8599019" y="5403260"/>
            <a:ext cx="360254" cy="402718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1" name="Ovál 10"/>
          <p:cNvSpPr/>
          <p:nvPr/>
        </p:nvSpPr>
        <p:spPr>
          <a:xfrm>
            <a:off x="8779146" y="1740086"/>
            <a:ext cx="360254" cy="402718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2" name="Šestiúhelník 11"/>
          <p:cNvSpPr/>
          <p:nvPr/>
        </p:nvSpPr>
        <p:spPr>
          <a:xfrm>
            <a:off x="11602243" y="306396"/>
            <a:ext cx="360040" cy="369332"/>
          </a:xfrm>
          <a:prstGeom prst="hexagon">
            <a:avLst/>
          </a:prstGeom>
          <a:solidFill>
            <a:srgbClr val="FFC00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275772" y="129801"/>
            <a:ext cx="6066971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I. Vyhledej a zapiš české názvy vyznačených řek, jezer a sídel.</a:t>
            </a:r>
          </a:p>
        </p:txBody>
      </p:sp>
      <p:sp>
        <p:nvSpPr>
          <p:cNvPr id="15" name="Obdélníkový popisek 17"/>
          <p:cNvSpPr/>
          <p:nvPr/>
        </p:nvSpPr>
        <p:spPr>
          <a:xfrm>
            <a:off x="5593598" y="4561812"/>
            <a:ext cx="504056" cy="216024"/>
          </a:xfrm>
          <a:prstGeom prst="wedgeRectCallout">
            <a:avLst>
              <a:gd name="adj1" fmla="val -113138"/>
              <a:gd name="adj2" fmla="val 13482"/>
            </a:avLst>
          </a:prstGeom>
          <a:solidFill>
            <a:srgbClr val="FFFF00"/>
          </a:solidFill>
          <a:ln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>
                <a:solidFill>
                  <a:srgbClr val="00B0F0"/>
                </a:solidFill>
              </a:rPr>
              <a:t>řeka</a:t>
            </a:r>
          </a:p>
        </p:txBody>
      </p:sp>
      <p:sp>
        <p:nvSpPr>
          <p:cNvPr id="16" name="Obdélníkový popisek 17"/>
          <p:cNvSpPr/>
          <p:nvPr/>
        </p:nvSpPr>
        <p:spPr>
          <a:xfrm>
            <a:off x="4629763" y="3879641"/>
            <a:ext cx="624408" cy="255302"/>
          </a:xfrm>
          <a:prstGeom prst="wedgeRectCallout">
            <a:avLst>
              <a:gd name="adj1" fmla="val -91663"/>
              <a:gd name="adj2" fmla="val 124083"/>
            </a:avLst>
          </a:prstGeom>
          <a:solidFill>
            <a:srgbClr val="FFFF00"/>
          </a:solidFill>
          <a:ln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>
                <a:solidFill>
                  <a:srgbClr val="00B0F0"/>
                </a:solidFill>
              </a:rPr>
              <a:t>jezero</a:t>
            </a:r>
          </a:p>
        </p:txBody>
      </p:sp>
      <p:sp>
        <p:nvSpPr>
          <p:cNvPr id="17" name="Obdélníkový popisek 17"/>
          <p:cNvSpPr/>
          <p:nvPr/>
        </p:nvSpPr>
        <p:spPr>
          <a:xfrm>
            <a:off x="8779146" y="3751990"/>
            <a:ext cx="624408" cy="255302"/>
          </a:xfrm>
          <a:prstGeom prst="wedgeRectCallout">
            <a:avLst>
              <a:gd name="adj1" fmla="val -91663"/>
              <a:gd name="adj2" fmla="val 124083"/>
            </a:avLst>
          </a:prstGeom>
          <a:solidFill>
            <a:srgbClr val="FFFF00"/>
          </a:solidFill>
          <a:ln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>
                <a:solidFill>
                  <a:srgbClr val="00B0F0"/>
                </a:solidFill>
              </a:rPr>
              <a:t>jezero</a:t>
            </a:r>
          </a:p>
        </p:txBody>
      </p:sp>
    </p:spTree>
    <p:extLst>
      <p:ext uri="{BB962C8B-B14F-4D97-AF65-F5344CB8AC3E}">
        <p14:creationId xmlns:p14="http://schemas.microsoft.com/office/powerpoint/2010/main" val="174489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ChangeArrowheads="1"/>
          </p:cNvSpPr>
          <p:nvPr/>
        </p:nvSpPr>
        <p:spPr bwMode="auto">
          <a:xfrm>
            <a:off x="1703389" y="1306513"/>
            <a:ext cx="8785225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15870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V roce 1955 byla zahájena stavba kosmodromu Bajkonur, prvního a nejvýznamnějšího kosmodromu na světě. Stavba byla dokončena v dubnu 1957.</a:t>
            </a:r>
            <a:br>
              <a:rPr lang="cs-CZ" altLang="cs-CZ" sz="1800"/>
            </a:br>
            <a:r>
              <a:rPr lang="cs-CZ" altLang="cs-CZ" sz="1800"/>
              <a:t>Název získal kosmodrom podle asi 300 km vzdáleného sídla. Jedná se o místo v poušti na jihu Kazachstánu nedaleko Aralského jezera. Umístění bylo vybráno neobyčejně pečlivě. Byla brána v úvahu velká vzdálenost od obydlených oblastí, velký volný prostor v okolí, vhodné klimatické podmínky jako je mnoho slunečných dnů v roce a nízká vlhkost. Navíc zde již bylo vybudované železniční a silniční spojení. </a:t>
            </a:r>
            <a:br>
              <a:rPr lang="cs-CZ" altLang="cs-CZ" sz="1800"/>
            </a:br>
            <a:r>
              <a:rPr lang="cs-CZ" altLang="cs-CZ" sz="1800"/>
              <a:t>V okolí kosmodromu bylo vybudováno město Leninsk. Na konci roku 1956 zde již pracovalo 3600 lidí. V době největšího rozkvětu kosmodromu zde žilo asi 100 000 lidí. Po majetkovém převratu v 90. letech došlo ke vzniku nového státu Republika Kazachstán. Bajkonur byl Ruské federaci pronajat za 115 milionů dolarů ročně a podle dohody má tomu tak být minimálně do roku 2050. </a:t>
            </a:r>
            <a:br>
              <a:rPr lang="cs-CZ" altLang="cs-CZ" sz="1800"/>
            </a:br>
            <a:r>
              <a:rPr lang="cs-CZ" altLang="cs-CZ" sz="1800"/>
              <a:t>V současnosti se usiluje o to, aby provoz kosmodromu byl šetrnější k životnímu prostředí. </a:t>
            </a:r>
          </a:p>
        </p:txBody>
      </p:sp>
      <p:sp>
        <p:nvSpPr>
          <p:cNvPr id="22532" name="Obdélník 1"/>
          <p:cNvSpPr>
            <a:spLocks noChangeArrowheads="1"/>
          </p:cNvSpPr>
          <p:nvPr/>
        </p:nvSpPr>
        <p:spPr bwMode="auto">
          <a:xfrm>
            <a:off x="1992313" y="692150"/>
            <a:ext cx="2608262" cy="36988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 b="1"/>
              <a:t>Kosmodrom Bajkonur</a:t>
            </a:r>
          </a:p>
        </p:txBody>
      </p:sp>
      <p:sp>
        <p:nvSpPr>
          <p:cNvPr id="5" name="Šestiúhelník 4"/>
          <p:cNvSpPr/>
          <p:nvPr/>
        </p:nvSpPr>
        <p:spPr>
          <a:xfrm>
            <a:off x="11494577" y="308386"/>
            <a:ext cx="360040" cy="369332"/>
          </a:xfrm>
          <a:prstGeom prst="hexagon">
            <a:avLst/>
          </a:prstGeom>
          <a:solidFill>
            <a:srgbClr val="FFC00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5262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bajkonur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4" y="188914"/>
            <a:ext cx="3240087" cy="494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5" descr="bajkonur_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645" y="188914"/>
            <a:ext cx="3816350" cy="495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Text Box 6"/>
          <p:cNvSpPr txBox="1">
            <a:spLocks noChangeArrowheads="1"/>
          </p:cNvSpPr>
          <p:nvPr/>
        </p:nvSpPr>
        <p:spPr bwMode="auto">
          <a:xfrm>
            <a:off x="1774825" y="5229226"/>
            <a:ext cx="864235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Nyní je kosmodrom Bajkonur obrovským komplexem odpalovacích ramp a má rozlohu 6717 kilometrů čtverečních. Nachází se zde 15 ramp 9 typů pro vypouštění kosmických nosičů, 4 rampy pro vypouštění mezikontinentálních balistických raket, 11 montážních budov MIK se 34 halami pro přípravu nosných raket a družic a sond, 3 tankovací stanice pro plnění nádrží. </a:t>
            </a:r>
          </a:p>
        </p:txBody>
      </p:sp>
      <p:sp>
        <p:nvSpPr>
          <p:cNvPr id="6" name="Šestiúhelník 5"/>
          <p:cNvSpPr/>
          <p:nvPr/>
        </p:nvSpPr>
        <p:spPr>
          <a:xfrm>
            <a:off x="11453013" y="188914"/>
            <a:ext cx="360040" cy="369332"/>
          </a:xfrm>
          <a:prstGeom prst="hexagon">
            <a:avLst/>
          </a:prstGeom>
          <a:solidFill>
            <a:srgbClr val="FFC00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2418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ChangeArrowheads="1"/>
          </p:cNvSpPr>
          <p:nvPr/>
        </p:nvSpPr>
        <p:spPr bwMode="auto">
          <a:xfrm>
            <a:off x="1847851" y="476250"/>
            <a:ext cx="8353425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Za celou existenci kosmodromu zde bylo vypuštěno asi 2500 kosmických raket a více než 3000 aparátů a družic.</a:t>
            </a:r>
            <a:br>
              <a:rPr lang="cs-CZ" altLang="cs-CZ" sz="1800"/>
            </a:br>
            <a:r>
              <a:rPr lang="cs-CZ" altLang="cs-CZ" sz="1800"/>
              <a:t>První start nosné rakety se uskutečnil 4. října 1957, kdy byla dopravena na oběžnou dráhu umělá družice Sputnik 1 o hmotnosti 83,6 kg. Jednalo se o první těleso, které bylo vysláno člověkem do vesmíru.</a:t>
            </a:r>
            <a:br>
              <a:rPr lang="cs-CZ" altLang="cs-CZ" sz="1800"/>
            </a:br>
            <a:endParaRPr lang="cs-CZ" altLang="cs-CZ" sz="1800"/>
          </a:p>
        </p:txBody>
      </p:sp>
      <p:sp>
        <p:nvSpPr>
          <p:cNvPr id="21507" name="Text Box 5"/>
          <p:cNvSpPr txBox="1">
            <a:spLocks noChangeArrowheads="1"/>
          </p:cNvSpPr>
          <p:nvPr/>
        </p:nvSpPr>
        <p:spPr bwMode="auto">
          <a:xfrm>
            <a:off x="1847850" y="2060575"/>
            <a:ext cx="849630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Nepochybně nejvýznamnější událostí světové kosmonautiky se stalo </a:t>
            </a:r>
            <a:r>
              <a:rPr lang="cs-CZ" altLang="cs-CZ" sz="1800" b="1"/>
              <a:t>vyslání prvního člověka do vesmíru Jurije Alexejeviče Gagarina </a:t>
            </a:r>
            <a:r>
              <a:rPr lang="cs-CZ" altLang="cs-CZ" sz="1800"/>
              <a:t>na kosmické lodi Vostok 1. Stalo se tak </a:t>
            </a:r>
            <a:r>
              <a:rPr lang="cs-CZ" altLang="cs-CZ" sz="1800" b="1"/>
              <a:t>12. dubna 1961 </a:t>
            </a:r>
            <a:r>
              <a:rPr lang="cs-CZ" altLang="cs-CZ" sz="1800"/>
              <a:t>právě z kosmodromu </a:t>
            </a:r>
            <a:r>
              <a:rPr lang="cs-CZ" altLang="cs-CZ" sz="1800" b="1"/>
              <a:t>Bajkonur</a:t>
            </a:r>
            <a:r>
              <a:rPr lang="cs-CZ" altLang="cs-CZ" sz="1800"/>
              <a:t>. Jurij Alexejevič Gagarin jako první člověk v dějinách třikrát oblétl Zemi a vrátil se úspěšně na rodnou planetu.</a:t>
            </a:r>
            <a:br>
              <a:rPr lang="cs-CZ" altLang="cs-CZ" sz="1800"/>
            </a:br>
            <a:endParaRPr lang="cs-CZ" altLang="cs-CZ" sz="1800"/>
          </a:p>
        </p:txBody>
      </p:sp>
      <p:pic>
        <p:nvPicPr>
          <p:cNvPr id="21508" name="Picture 6" descr="gagarin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3644900"/>
            <a:ext cx="2303462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7" descr="Gagarin I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113" y="3638550"/>
            <a:ext cx="5715000" cy="321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Šestiúhelník 6"/>
          <p:cNvSpPr/>
          <p:nvPr/>
        </p:nvSpPr>
        <p:spPr>
          <a:xfrm>
            <a:off x="11432232" y="291584"/>
            <a:ext cx="360040" cy="369332"/>
          </a:xfrm>
          <a:prstGeom prst="hexagon">
            <a:avLst/>
          </a:prstGeom>
          <a:solidFill>
            <a:srgbClr val="FFC00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119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Kazachst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31" y="549274"/>
            <a:ext cx="8512511" cy="5383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6" descr="normal_Atom_Plumbbob_1957_hoo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6187" y="3424365"/>
            <a:ext cx="38100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Text Box 7"/>
          <p:cNvSpPr txBox="1">
            <a:spLocks noChangeArrowheads="1"/>
          </p:cNvSpPr>
          <p:nvPr/>
        </p:nvSpPr>
        <p:spPr bwMode="auto">
          <a:xfrm>
            <a:off x="3106190" y="6143752"/>
            <a:ext cx="4654550" cy="366713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dirty="0"/>
              <a:t>Semipalatinsk – Sovětská raketová střelnice</a:t>
            </a:r>
          </a:p>
        </p:txBody>
      </p:sp>
      <p:sp>
        <p:nvSpPr>
          <p:cNvPr id="7" name="Šestiúhelník 6"/>
          <p:cNvSpPr/>
          <p:nvPr/>
        </p:nvSpPr>
        <p:spPr>
          <a:xfrm>
            <a:off x="11411450" y="364609"/>
            <a:ext cx="360040" cy="369332"/>
          </a:xfrm>
          <a:prstGeom prst="hexagon">
            <a:avLst/>
          </a:prstGeom>
          <a:solidFill>
            <a:srgbClr val="FFC00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439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Šestiúhelník 4"/>
          <p:cNvSpPr/>
          <p:nvPr/>
        </p:nvSpPr>
        <p:spPr>
          <a:xfrm>
            <a:off x="11602243" y="306396"/>
            <a:ext cx="360040" cy="369332"/>
          </a:xfrm>
          <a:prstGeom prst="hexagon">
            <a:avLst/>
          </a:prstGeom>
          <a:solidFill>
            <a:srgbClr val="FFC00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4042322"/>
              </p:ext>
            </p:extLst>
          </p:nvPr>
        </p:nvGraphicFramePr>
        <p:xfrm>
          <a:off x="6765606" y="3846840"/>
          <a:ext cx="4613594" cy="23640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7047">
                  <a:extLst>
                    <a:ext uri="{9D8B030D-6E8A-4147-A177-3AD203B41FA5}">
                      <a16:colId xmlns:a16="http://schemas.microsoft.com/office/drawing/2014/main" val="2715640847"/>
                    </a:ext>
                  </a:extLst>
                </a:gridCol>
                <a:gridCol w="2566547">
                  <a:extLst>
                    <a:ext uri="{9D8B030D-6E8A-4147-A177-3AD203B41FA5}">
                      <a16:colId xmlns:a16="http://schemas.microsoft.com/office/drawing/2014/main" val="2003480771"/>
                    </a:ext>
                  </a:extLst>
                </a:gridCol>
              </a:tblGrid>
              <a:tr h="509842">
                <a:tc gridSpan="2">
                  <a:txBody>
                    <a:bodyPr/>
                    <a:lstStyle/>
                    <a:p>
                      <a:r>
                        <a:rPr lang="cs-CZ" sz="2400" dirty="0"/>
                        <a:t>Základní charakteristika regionu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19006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Rozloha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4 642 000 </a:t>
                      </a: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km</a:t>
                      </a:r>
                      <a:r>
                        <a:rPr lang="cs-CZ" sz="1800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71457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Počet obyvatel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105 mil.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05763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Hustota zalidnění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23 </a:t>
                      </a: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obyv./km</a:t>
                      </a:r>
                      <a:r>
                        <a:rPr lang="cs-CZ" sz="1800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07304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Počet států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40268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Největší sídla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Kábul, Taškent, </a:t>
                      </a:r>
                      <a:r>
                        <a:rPr lang="cs-CZ" dirty="0" err="1"/>
                        <a:t>Almaty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6347579"/>
                  </a:ext>
                </a:extLst>
              </a:tr>
            </a:tbl>
          </a:graphicData>
        </a:graphic>
      </p:graphicFrame>
      <p:sp>
        <p:nvSpPr>
          <p:cNvPr id="7" name="TextovéPole 6"/>
          <p:cNvSpPr txBox="1"/>
          <p:nvPr/>
        </p:nvSpPr>
        <p:spPr>
          <a:xfrm>
            <a:off x="6765605" y="1881159"/>
            <a:ext cx="5196677" cy="17851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b="1" dirty="0"/>
              <a:t>Země Střední Asie spojuje :</a:t>
            </a:r>
          </a:p>
          <a:p>
            <a:pPr marL="400050" indent="-400050">
              <a:buAutoNum type="romanUcPeriod"/>
            </a:pPr>
            <a:r>
              <a:rPr lang="cs-CZ" dirty="0"/>
              <a:t>Společně sdílená historie bývalých republik SSSR.</a:t>
            </a:r>
          </a:p>
          <a:p>
            <a:pPr marL="400050" indent="-400050">
              <a:buAutoNum type="romanUcPeriod"/>
            </a:pPr>
            <a:r>
              <a:rPr lang="cs-CZ" dirty="0"/>
              <a:t>Poloha v centrální periferii asijského světadílu.</a:t>
            </a:r>
          </a:p>
          <a:p>
            <a:pPr marL="400050" indent="-400050">
              <a:buAutoNum type="romanUcPeriod"/>
            </a:pPr>
            <a:r>
              <a:rPr lang="cs-CZ" dirty="0"/>
              <a:t>Značný ekonomický potenciál.</a:t>
            </a:r>
          </a:p>
          <a:p>
            <a:pPr marL="400050" indent="-400050">
              <a:buAutoNum type="romanUcPeriod"/>
            </a:pPr>
            <a:r>
              <a:rPr lang="cs-CZ" dirty="0"/>
              <a:t>Existence </a:t>
            </a:r>
            <a:r>
              <a:rPr lang="cs-CZ" dirty="0" err="1"/>
              <a:t>poloautoritativních</a:t>
            </a:r>
            <a:r>
              <a:rPr lang="cs-CZ" dirty="0"/>
              <a:t> prezidentských systému.</a:t>
            </a:r>
          </a:p>
        </p:txBody>
      </p:sp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5618785"/>
              </p:ext>
            </p:extLst>
          </p:nvPr>
        </p:nvGraphicFramePr>
        <p:xfrm>
          <a:off x="6765606" y="3846840"/>
          <a:ext cx="4613594" cy="23640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7047">
                  <a:extLst>
                    <a:ext uri="{9D8B030D-6E8A-4147-A177-3AD203B41FA5}">
                      <a16:colId xmlns:a16="http://schemas.microsoft.com/office/drawing/2014/main" val="2715640847"/>
                    </a:ext>
                  </a:extLst>
                </a:gridCol>
                <a:gridCol w="2566547">
                  <a:extLst>
                    <a:ext uri="{9D8B030D-6E8A-4147-A177-3AD203B41FA5}">
                      <a16:colId xmlns:a16="http://schemas.microsoft.com/office/drawing/2014/main" val="2003480771"/>
                    </a:ext>
                  </a:extLst>
                </a:gridCol>
              </a:tblGrid>
              <a:tr h="509842">
                <a:tc gridSpan="2">
                  <a:txBody>
                    <a:bodyPr/>
                    <a:lstStyle/>
                    <a:p>
                      <a:r>
                        <a:rPr lang="cs-CZ" sz="2400" dirty="0"/>
                        <a:t>Základní charakteristika regionu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19006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Rozloha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71457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Počet obyvatel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05763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Hustota zalidnění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07304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Počet států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40268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Největší sídla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6347579"/>
                  </a:ext>
                </a:extLst>
              </a:tr>
            </a:tbl>
          </a:graphicData>
        </a:graphic>
      </p:graphicFrame>
      <p:pic>
        <p:nvPicPr>
          <p:cNvPr id="3074" name="Picture 2" descr="Mapa střední Asi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1" y="675728"/>
            <a:ext cx="6514250" cy="5535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8372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1119498"/>
              </p:ext>
            </p:extLst>
          </p:nvPr>
        </p:nvGraphicFramePr>
        <p:xfrm>
          <a:off x="1" y="913391"/>
          <a:ext cx="12191999" cy="38466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8763">
                  <a:extLst>
                    <a:ext uri="{9D8B030D-6E8A-4147-A177-3AD203B41FA5}">
                      <a16:colId xmlns:a16="http://schemas.microsoft.com/office/drawing/2014/main" val="3266518787"/>
                    </a:ext>
                  </a:extLst>
                </a:gridCol>
                <a:gridCol w="1832454">
                  <a:extLst>
                    <a:ext uri="{9D8B030D-6E8A-4147-A177-3AD203B41FA5}">
                      <a16:colId xmlns:a16="http://schemas.microsoft.com/office/drawing/2014/main" val="1483068290"/>
                    </a:ext>
                  </a:extLst>
                </a:gridCol>
                <a:gridCol w="1567542">
                  <a:extLst>
                    <a:ext uri="{9D8B030D-6E8A-4147-A177-3AD203B41FA5}">
                      <a16:colId xmlns:a16="http://schemas.microsoft.com/office/drawing/2014/main" val="2503988599"/>
                    </a:ext>
                  </a:extLst>
                </a:gridCol>
                <a:gridCol w="1409221">
                  <a:extLst>
                    <a:ext uri="{9D8B030D-6E8A-4147-A177-3AD203B41FA5}">
                      <a16:colId xmlns:a16="http://schemas.microsoft.com/office/drawing/2014/main" val="1691217546"/>
                    </a:ext>
                  </a:extLst>
                </a:gridCol>
                <a:gridCol w="1133459">
                  <a:extLst>
                    <a:ext uri="{9D8B030D-6E8A-4147-A177-3AD203B41FA5}">
                      <a16:colId xmlns:a16="http://schemas.microsoft.com/office/drawing/2014/main" val="2722769530"/>
                    </a:ext>
                  </a:extLst>
                </a:gridCol>
                <a:gridCol w="2092960">
                  <a:extLst>
                    <a:ext uri="{9D8B030D-6E8A-4147-A177-3AD203B41FA5}">
                      <a16:colId xmlns:a16="http://schemas.microsoft.com/office/drawing/2014/main" val="2672027226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3159262535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361522274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 dirty="0"/>
                        <a:t>Č.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        Název státu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Rozloha / km</a:t>
                      </a:r>
                      <a:r>
                        <a:rPr lang="cs-CZ" sz="1600" baseline="30000" dirty="0"/>
                        <a:t>2</a:t>
                      </a:r>
                      <a:r>
                        <a:rPr lang="cs-CZ" sz="1600" baseline="0" dirty="0"/>
                        <a:t> /</a:t>
                      </a:r>
                    </a:p>
                    <a:p>
                      <a:endParaRPr lang="cs-CZ" sz="16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Počet  obyv.</a:t>
                      </a:r>
                    </a:p>
                    <a:p>
                      <a:r>
                        <a:rPr lang="cs-CZ" sz="1600" dirty="0"/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Hustota </a:t>
                      </a:r>
                    </a:p>
                    <a:p>
                      <a:r>
                        <a:rPr lang="cs-CZ" sz="1600" dirty="0"/>
                        <a:t>zalidnění</a:t>
                      </a:r>
                    </a:p>
                    <a:p>
                      <a:r>
                        <a:rPr lang="cs-CZ" sz="1600" dirty="0"/>
                        <a:t>obyv./</a:t>
                      </a:r>
                      <a:r>
                        <a:rPr lang="cs-CZ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km</a:t>
                      </a:r>
                      <a:r>
                        <a:rPr lang="cs-CZ" sz="1600" b="1" kern="1200" baseline="300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cs-CZ" sz="1600" b="1" kern="1200" baseline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Státní zřízení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Hlavní město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HDP              /obyv. v USD</a:t>
                      </a:r>
                    </a:p>
                    <a:p>
                      <a:r>
                        <a:rPr lang="cs-CZ" sz="1600" dirty="0"/>
                        <a:t>/ k r. 2025/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7012142"/>
                  </a:ext>
                </a:extLst>
              </a:tr>
              <a:tr h="531581"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Kazachstán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2 717 300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20 843 754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prezidentská </a:t>
                      </a:r>
                      <a:r>
                        <a:rPr lang="cs-CZ" dirty="0" err="1"/>
                        <a:t>rep</a:t>
                      </a:r>
                      <a:r>
                        <a:rPr lang="cs-CZ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Nur-</a:t>
                      </a:r>
                      <a:r>
                        <a:rPr lang="cs-CZ" dirty="0" err="1"/>
                        <a:t>Sultan</a:t>
                      </a:r>
                      <a:r>
                        <a:rPr lang="cs-CZ" dirty="0"/>
                        <a:t> </a:t>
                      </a: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⭐⭐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14 723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4097130"/>
                  </a:ext>
                </a:extLst>
              </a:tr>
              <a:tr h="531581">
                <a:tc>
                  <a:txBody>
                    <a:bodyPr/>
                    <a:lstStyle/>
                    <a:p>
                      <a:r>
                        <a:rPr lang="cs-CZ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Kyrgyzstán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   198 500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cs-CZ" dirty="0"/>
                        <a:t>  7 295 034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/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prezidentská </a:t>
                      </a:r>
                      <a:r>
                        <a:rPr lang="cs-CZ" dirty="0" err="1"/>
                        <a:t>rep</a:t>
                      </a:r>
                      <a:r>
                        <a:rPr lang="cs-CZ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Biškek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  2 790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3439190"/>
                  </a:ext>
                </a:extLst>
              </a:tr>
              <a:tr h="531581">
                <a:tc>
                  <a:txBody>
                    <a:bodyPr/>
                    <a:lstStyle/>
                    <a:p>
                      <a:r>
                        <a:rPr lang="cs-CZ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Tádžikistán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   143 100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cs-CZ" dirty="0"/>
                        <a:t>10 786 734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/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prezidentská </a:t>
                      </a:r>
                      <a:r>
                        <a:rPr lang="cs-CZ" dirty="0" err="1"/>
                        <a:t>rep</a:t>
                      </a:r>
                      <a:r>
                        <a:rPr lang="cs-CZ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Dušanbe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  1 644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1654571"/>
                  </a:ext>
                </a:extLst>
              </a:tr>
              <a:tr h="531581">
                <a:tc>
                  <a:txBody>
                    <a:bodyPr/>
                    <a:lstStyle/>
                    <a:p>
                      <a:r>
                        <a:rPr lang="cs-CZ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Turkmenistán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   488 100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  7 618 847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prezidentská </a:t>
                      </a:r>
                      <a:r>
                        <a:rPr lang="cs-CZ" dirty="0" err="1"/>
                        <a:t>rep</a:t>
                      </a:r>
                      <a:r>
                        <a:rPr lang="cs-CZ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Ašchabad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10 801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7935913"/>
                  </a:ext>
                </a:extLst>
              </a:tr>
              <a:tr h="531581">
                <a:tc>
                  <a:txBody>
                    <a:bodyPr/>
                    <a:lstStyle/>
                    <a:p>
                      <a:r>
                        <a:rPr lang="cs-CZ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Uzbekistán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   447 400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37 053 428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prezidentská </a:t>
                      </a:r>
                      <a:r>
                        <a:rPr lang="cs-CZ" dirty="0" err="1"/>
                        <a:t>rep</a:t>
                      </a:r>
                      <a:r>
                        <a:rPr lang="cs-CZ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Taškent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  3 647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5817429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Σ</a:t>
                      </a:r>
                      <a:r>
                        <a:rPr lang="cs-CZ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3 994 400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Σ</a:t>
                      </a:r>
                      <a:r>
                        <a:rPr lang="cs-CZ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83 597 797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/>
                        <a:t>20,9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9990262"/>
                  </a:ext>
                </a:extLst>
              </a:tr>
            </a:tbl>
          </a:graphicData>
        </a:graphic>
      </p:graphicFrame>
      <p:sp>
        <p:nvSpPr>
          <p:cNvPr id="3" name="Šestiúhelník 2"/>
          <p:cNvSpPr/>
          <p:nvPr/>
        </p:nvSpPr>
        <p:spPr>
          <a:xfrm>
            <a:off x="11602243" y="306396"/>
            <a:ext cx="360040" cy="369332"/>
          </a:xfrm>
          <a:prstGeom prst="hexagon">
            <a:avLst/>
          </a:prstGeom>
          <a:solidFill>
            <a:srgbClr val="FFC00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406400" y="306396"/>
            <a:ext cx="6596566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Doplň požadované údaje dle  </a:t>
            </a:r>
            <a:r>
              <a:rPr lang="cs-CZ" b="1" dirty="0">
                <a:solidFill>
                  <a:schemeClr val="bg1"/>
                </a:solidFill>
                <a:hlinkClick r:id="rId3"/>
              </a:rPr>
              <a:t>https://www.worldometers.info/cs/</a:t>
            </a:r>
            <a:r>
              <a:rPr lang="cs-CZ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" name="Obdélník 6"/>
          <p:cNvSpPr/>
          <p:nvPr/>
        </p:nvSpPr>
        <p:spPr>
          <a:xfrm>
            <a:off x="8555875" y="4898735"/>
            <a:ext cx="2340321" cy="36933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cs-CZ" dirty="0"/>
              <a:t>⭐⭐</a:t>
            </a:r>
            <a:r>
              <a:rPr lang="cs-CZ" sz="1400" i="1" dirty="0"/>
              <a:t>Do roku 2019 </a:t>
            </a:r>
            <a:r>
              <a:rPr lang="cs-CZ" sz="1400" i="1" dirty="0" err="1"/>
              <a:t>Astana</a:t>
            </a:r>
            <a:endParaRPr lang="cs-CZ" sz="1400" i="1" dirty="0"/>
          </a:p>
        </p:txBody>
      </p:sp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0908918"/>
              </p:ext>
            </p:extLst>
          </p:nvPr>
        </p:nvGraphicFramePr>
        <p:xfrm>
          <a:off x="1" y="913391"/>
          <a:ext cx="12191999" cy="38466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8763">
                  <a:extLst>
                    <a:ext uri="{9D8B030D-6E8A-4147-A177-3AD203B41FA5}">
                      <a16:colId xmlns:a16="http://schemas.microsoft.com/office/drawing/2014/main" val="3266518787"/>
                    </a:ext>
                  </a:extLst>
                </a:gridCol>
                <a:gridCol w="1862600">
                  <a:extLst>
                    <a:ext uri="{9D8B030D-6E8A-4147-A177-3AD203B41FA5}">
                      <a16:colId xmlns:a16="http://schemas.microsoft.com/office/drawing/2014/main" val="1483068290"/>
                    </a:ext>
                  </a:extLst>
                </a:gridCol>
                <a:gridCol w="1567542">
                  <a:extLst>
                    <a:ext uri="{9D8B030D-6E8A-4147-A177-3AD203B41FA5}">
                      <a16:colId xmlns:a16="http://schemas.microsoft.com/office/drawing/2014/main" val="2503988599"/>
                    </a:ext>
                  </a:extLst>
                </a:gridCol>
                <a:gridCol w="1390226">
                  <a:extLst>
                    <a:ext uri="{9D8B030D-6E8A-4147-A177-3AD203B41FA5}">
                      <a16:colId xmlns:a16="http://schemas.microsoft.com/office/drawing/2014/main" val="1691217546"/>
                    </a:ext>
                  </a:extLst>
                </a:gridCol>
                <a:gridCol w="1131911">
                  <a:extLst>
                    <a:ext uri="{9D8B030D-6E8A-4147-A177-3AD203B41FA5}">
                      <a16:colId xmlns:a16="http://schemas.microsoft.com/office/drawing/2014/main" val="2722769530"/>
                    </a:ext>
                  </a:extLst>
                </a:gridCol>
                <a:gridCol w="2079640">
                  <a:extLst>
                    <a:ext uri="{9D8B030D-6E8A-4147-A177-3AD203B41FA5}">
                      <a16:colId xmlns:a16="http://schemas.microsoft.com/office/drawing/2014/main" val="2672027226"/>
                    </a:ext>
                  </a:extLst>
                </a:gridCol>
                <a:gridCol w="2381157">
                  <a:extLst>
                    <a:ext uri="{9D8B030D-6E8A-4147-A177-3AD203B41FA5}">
                      <a16:colId xmlns:a16="http://schemas.microsoft.com/office/drawing/2014/main" val="3159262535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3615222747"/>
                    </a:ext>
                  </a:extLst>
                </a:gridCol>
              </a:tblGrid>
              <a:tr h="828196">
                <a:tc>
                  <a:txBody>
                    <a:bodyPr/>
                    <a:lstStyle/>
                    <a:p>
                      <a:r>
                        <a:rPr lang="cs-CZ" dirty="0"/>
                        <a:t>Č.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        Název státu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Rozloha / km</a:t>
                      </a:r>
                      <a:r>
                        <a:rPr lang="cs-CZ" sz="1600" baseline="30000" dirty="0"/>
                        <a:t>2</a:t>
                      </a:r>
                      <a:r>
                        <a:rPr lang="cs-CZ" sz="1600" baseline="0" dirty="0"/>
                        <a:t> /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Počet obyv.</a:t>
                      </a:r>
                    </a:p>
                    <a:p>
                      <a:r>
                        <a:rPr lang="cs-CZ" sz="1600" dirty="0"/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Hustota </a:t>
                      </a:r>
                    </a:p>
                    <a:p>
                      <a:r>
                        <a:rPr lang="cs-CZ" sz="1600" dirty="0"/>
                        <a:t>zalidnění</a:t>
                      </a:r>
                    </a:p>
                    <a:p>
                      <a:r>
                        <a:rPr lang="cs-CZ" sz="1600" dirty="0"/>
                        <a:t>obyv./</a:t>
                      </a:r>
                      <a:r>
                        <a:rPr lang="cs-CZ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km</a:t>
                      </a:r>
                      <a:r>
                        <a:rPr lang="cs-CZ" sz="1600" b="1" kern="1200" baseline="300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cs-CZ" sz="1600" b="1" kern="1200" baseline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Státní zřízení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Hlavní město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HDP              /obyv. v USD</a:t>
                      </a:r>
                    </a:p>
                    <a:p>
                      <a:r>
                        <a:rPr lang="cs-CZ" sz="1600" dirty="0"/>
                        <a:t>/ k r. 2025/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7012142"/>
                  </a:ext>
                </a:extLst>
              </a:tr>
              <a:tr h="541924"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3280029"/>
                  </a:ext>
                </a:extLst>
              </a:tr>
              <a:tr h="538663">
                <a:tc>
                  <a:txBody>
                    <a:bodyPr/>
                    <a:lstStyle/>
                    <a:p>
                      <a:r>
                        <a:rPr lang="cs-CZ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4097130"/>
                  </a:ext>
                </a:extLst>
              </a:tr>
              <a:tr h="538664">
                <a:tc>
                  <a:txBody>
                    <a:bodyPr/>
                    <a:lstStyle/>
                    <a:p>
                      <a:r>
                        <a:rPr lang="cs-CZ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3439190"/>
                  </a:ext>
                </a:extLst>
              </a:tr>
              <a:tr h="527441">
                <a:tc>
                  <a:txBody>
                    <a:bodyPr/>
                    <a:lstStyle/>
                    <a:p>
                      <a:r>
                        <a:rPr lang="cs-CZ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1654571"/>
                  </a:ext>
                </a:extLst>
              </a:tr>
              <a:tr h="503649">
                <a:tc>
                  <a:txBody>
                    <a:bodyPr/>
                    <a:lstStyle/>
                    <a:p>
                      <a:r>
                        <a:rPr lang="cs-CZ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7935913"/>
                  </a:ext>
                </a:extLst>
              </a:tr>
              <a:tr h="368087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Σ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Σ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40698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1534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entral Asia : free map, free blank map, free outline map, free base map : boundaries, hydrography, main cities, nam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"/>
          <a:stretch>
            <a:fillRect/>
          </a:stretch>
        </p:blipFill>
        <p:spPr bwMode="auto">
          <a:xfrm>
            <a:off x="1524000" y="127000"/>
            <a:ext cx="9124950" cy="673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 descr="Central Asia : free map, free blank map, free outline map, free base map : hydrography, states, main citi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"/>
          <a:stretch>
            <a:fillRect/>
          </a:stretch>
        </p:blipFill>
        <p:spPr bwMode="auto">
          <a:xfrm>
            <a:off x="1524000" y="101600"/>
            <a:ext cx="9144000" cy="67564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Šestiúhelník 3"/>
          <p:cNvSpPr/>
          <p:nvPr/>
        </p:nvSpPr>
        <p:spPr>
          <a:xfrm>
            <a:off x="9840914" y="260350"/>
            <a:ext cx="503237" cy="4318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7" name="Ovál 6"/>
          <p:cNvSpPr/>
          <p:nvPr/>
        </p:nvSpPr>
        <p:spPr>
          <a:xfrm>
            <a:off x="3935414" y="4292601"/>
            <a:ext cx="288925" cy="288925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8" name="Ovál 7"/>
          <p:cNvSpPr/>
          <p:nvPr/>
        </p:nvSpPr>
        <p:spPr>
          <a:xfrm>
            <a:off x="6888164" y="3068639"/>
            <a:ext cx="287337" cy="287337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9" name="Ovál 8"/>
          <p:cNvSpPr/>
          <p:nvPr/>
        </p:nvSpPr>
        <p:spPr>
          <a:xfrm>
            <a:off x="6816726" y="4076701"/>
            <a:ext cx="288925" cy="288925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1" name="Ovál 10"/>
          <p:cNvSpPr/>
          <p:nvPr/>
        </p:nvSpPr>
        <p:spPr>
          <a:xfrm>
            <a:off x="8328025" y="2565400"/>
            <a:ext cx="287338" cy="287338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2" name="Ovál 11"/>
          <p:cNvSpPr/>
          <p:nvPr/>
        </p:nvSpPr>
        <p:spPr>
          <a:xfrm>
            <a:off x="8975725" y="2420939"/>
            <a:ext cx="287338" cy="287337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4" name="Obdélníkový popisek 13"/>
          <p:cNvSpPr/>
          <p:nvPr/>
        </p:nvSpPr>
        <p:spPr>
          <a:xfrm>
            <a:off x="3143250" y="3141663"/>
            <a:ext cx="649288" cy="215900"/>
          </a:xfrm>
          <a:prstGeom prst="wedgeRectCallout">
            <a:avLst>
              <a:gd name="adj1" fmla="val -110259"/>
              <a:gd name="adj2" fmla="val -80582"/>
            </a:avLst>
          </a:prstGeom>
          <a:solidFill>
            <a:srgbClr val="FFFF00"/>
          </a:solidFill>
          <a:ln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sz="1200" dirty="0">
                <a:solidFill>
                  <a:srgbClr val="00B0F0"/>
                </a:solidFill>
              </a:rPr>
              <a:t>voda</a:t>
            </a:r>
          </a:p>
        </p:txBody>
      </p:sp>
      <p:sp>
        <p:nvSpPr>
          <p:cNvPr id="15" name="Obdélníkový popisek 14"/>
          <p:cNvSpPr/>
          <p:nvPr/>
        </p:nvSpPr>
        <p:spPr>
          <a:xfrm>
            <a:off x="4943475" y="1844675"/>
            <a:ext cx="647700" cy="215900"/>
          </a:xfrm>
          <a:prstGeom prst="wedgeRectCallout">
            <a:avLst>
              <a:gd name="adj1" fmla="val -110259"/>
              <a:gd name="adj2" fmla="val -80582"/>
            </a:avLst>
          </a:prstGeom>
          <a:solidFill>
            <a:srgbClr val="FFFF00"/>
          </a:solidFill>
          <a:ln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sz="1200" dirty="0">
                <a:solidFill>
                  <a:srgbClr val="00B0F0"/>
                </a:solidFill>
              </a:rPr>
              <a:t>voda</a:t>
            </a:r>
          </a:p>
        </p:txBody>
      </p:sp>
      <p:sp>
        <p:nvSpPr>
          <p:cNvPr id="16" name="Obdélníkový popisek 15"/>
          <p:cNvSpPr/>
          <p:nvPr/>
        </p:nvSpPr>
        <p:spPr>
          <a:xfrm>
            <a:off x="8832850" y="1484313"/>
            <a:ext cx="647700" cy="215900"/>
          </a:xfrm>
          <a:prstGeom prst="wedgeRectCallout">
            <a:avLst>
              <a:gd name="adj1" fmla="val -110259"/>
              <a:gd name="adj2" fmla="val -80582"/>
            </a:avLst>
          </a:prstGeom>
          <a:solidFill>
            <a:srgbClr val="FFFF00"/>
          </a:solidFill>
          <a:ln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sz="1200" dirty="0">
                <a:solidFill>
                  <a:srgbClr val="00B0F0"/>
                </a:solidFill>
              </a:rPr>
              <a:t>voda</a:t>
            </a:r>
          </a:p>
        </p:txBody>
      </p:sp>
      <p:sp>
        <p:nvSpPr>
          <p:cNvPr id="17" name="Obdélníkový popisek 16"/>
          <p:cNvSpPr/>
          <p:nvPr/>
        </p:nvSpPr>
        <p:spPr>
          <a:xfrm>
            <a:off x="9480550" y="2924175"/>
            <a:ext cx="647700" cy="217488"/>
          </a:xfrm>
          <a:prstGeom prst="wedgeRectCallout">
            <a:avLst>
              <a:gd name="adj1" fmla="val -110259"/>
              <a:gd name="adj2" fmla="val -80582"/>
            </a:avLst>
          </a:prstGeom>
          <a:solidFill>
            <a:srgbClr val="FFFF00"/>
          </a:solidFill>
          <a:ln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sz="1200" dirty="0">
                <a:solidFill>
                  <a:srgbClr val="00B0F0"/>
                </a:solidFill>
              </a:rPr>
              <a:t>voda</a:t>
            </a:r>
          </a:p>
        </p:txBody>
      </p:sp>
      <p:sp>
        <p:nvSpPr>
          <p:cNvPr id="18" name="Obdélníkový popisek 17"/>
          <p:cNvSpPr/>
          <p:nvPr/>
        </p:nvSpPr>
        <p:spPr>
          <a:xfrm>
            <a:off x="5016500" y="4581525"/>
            <a:ext cx="647700" cy="215900"/>
          </a:xfrm>
          <a:prstGeom prst="wedgeRectCallout">
            <a:avLst>
              <a:gd name="adj1" fmla="val 30836"/>
              <a:gd name="adj2" fmla="val -247121"/>
            </a:avLst>
          </a:prstGeom>
          <a:solidFill>
            <a:srgbClr val="FFFF00"/>
          </a:solidFill>
          <a:ln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sz="1200" dirty="0">
                <a:solidFill>
                  <a:srgbClr val="00B0F0"/>
                </a:solidFill>
              </a:rPr>
              <a:t>voda</a:t>
            </a:r>
          </a:p>
        </p:txBody>
      </p:sp>
      <p:sp>
        <p:nvSpPr>
          <p:cNvPr id="19" name="Obdélníkový popisek 18"/>
          <p:cNvSpPr/>
          <p:nvPr/>
        </p:nvSpPr>
        <p:spPr>
          <a:xfrm>
            <a:off x="6527800" y="2205038"/>
            <a:ext cx="647700" cy="215900"/>
          </a:xfrm>
          <a:prstGeom prst="wedgeRectCallout">
            <a:avLst>
              <a:gd name="adj1" fmla="val -110259"/>
              <a:gd name="adj2" fmla="val -80582"/>
            </a:avLst>
          </a:prstGeom>
          <a:solidFill>
            <a:srgbClr val="FFFF00"/>
          </a:solidFill>
          <a:ln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sz="1200" dirty="0">
                <a:solidFill>
                  <a:srgbClr val="00B0F0"/>
                </a:solidFill>
              </a:rPr>
              <a:t>voda</a:t>
            </a:r>
          </a:p>
        </p:txBody>
      </p:sp>
      <p:sp>
        <p:nvSpPr>
          <p:cNvPr id="20" name="Obdélníkový popisek 19"/>
          <p:cNvSpPr/>
          <p:nvPr/>
        </p:nvSpPr>
        <p:spPr>
          <a:xfrm>
            <a:off x="2351089" y="2133600"/>
            <a:ext cx="649287" cy="215900"/>
          </a:xfrm>
          <a:prstGeom prst="wedgeRectCallout">
            <a:avLst>
              <a:gd name="adj1" fmla="val -151894"/>
              <a:gd name="adj2" fmla="val 190044"/>
            </a:avLst>
          </a:prstGeom>
          <a:solidFill>
            <a:srgbClr val="FFFF00"/>
          </a:solidFill>
          <a:ln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sz="1200" dirty="0">
                <a:solidFill>
                  <a:srgbClr val="00B0F0"/>
                </a:solidFill>
              </a:rPr>
              <a:t>voda</a:t>
            </a:r>
          </a:p>
        </p:txBody>
      </p:sp>
      <p:sp>
        <p:nvSpPr>
          <p:cNvPr id="27669" name="TextovéPole 1"/>
          <p:cNvSpPr txBox="1">
            <a:spLocks noChangeArrowheads="1"/>
          </p:cNvSpPr>
          <p:nvPr/>
        </p:nvSpPr>
        <p:spPr bwMode="auto">
          <a:xfrm>
            <a:off x="2351089" y="115889"/>
            <a:ext cx="7418387" cy="3698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chemeClr val="bg1"/>
                </a:solidFill>
              </a:rPr>
              <a:t>Popiš vodní plochy, řeky a vyznačená města regionu Střední Asie.</a:t>
            </a:r>
          </a:p>
        </p:txBody>
      </p:sp>
      <p:sp>
        <p:nvSpPr>
          <p:cNvPr id="22" name="Obdélníkový popisek 21"/>
          <p:cNvSpPr/>
          <p:nvPr/>
        </p:nvSpPr>
        <p:spPr>
          <a:xfrm>
            <a:off x="2640013" y="836613"/>
            <a:ext cx="647700" cy="215900"/>
          </a:xfrm>
          <a:prstGeom prst="wedgeRectCallout">
            <a:avLst>
              <a:gd name="adj1" fmla="val -98694"/>
              <a:gd name="adj2" fmla="val -66703"/>
            </a:avLst>
          </a:prstGeom>
          <a:solidFill>
            <a:srgbClr val="FFFF00"/>
          </a:solidFill>
          <a:ln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sz="1200" dirty="0">
                <a:solidFill>
                  <a:srgbClr val="00B0F0"/>
                </a:solidFill>
              </a:rPr>
              <a:t>voda</a:t>
            </a:r>
          </a:p>
        </p:txBody>
      </p:sp>
    </p:spTree>
    <p:extLst>
      <p:ext uri="{BB962C8B-B14F-4D97-AF65-F5344CB8AC3E}">
        <p14:creationId xmlns:p14="http://schemas.microsoft.com/office/powerpoint/2010/main" val="181851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>
          <a:xfrm>
            <a:off x="1685925" y="187326"/>
            <a:ext cx="8820150" cy="11430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cs-CZ" altLang="cs-CZ" dirty="0"/>
              <a:t>Karakum, Kyzylkum, </a:t>
            </a:r>
            <a:r>
              <a:rPr lang="cs-CZ" altLang="cs-CZ" dirty="0" err="1"/>
              <a:t>Aralkum</a:t>
            </a:r>
            <a:endParaRPr lang="cs-CZ" altLang="cs-CZ" dirty="0"/>
          </a:p>
        </p:txBody>
      </p:sp>
      <p:pic>
        <p:nvPicPr>
          <p:cNvPr id="11267" name="Picture 5" descr="poušť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41438"/>
            <a:ext cx="9144000" cy="551656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Šestiúhelník 3"/>
          <p:cNvSpPr/>
          <p:nvPr/>
        </p:nvSpPr>
        <p:spPr>
          <a:xfrm>
            <a:off x="9840914" y="260350"/>
            <a:ext cx="503237" cy="4318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2" name="Obdélníkový popisek 1"/>
          <p:cNvSpPr/>
          <p:nvPr/>
        </p:nvSpPr>
        <p:spPr>
          <a:xfrm>
            <a:off x="3432176" y="2636838"/>
            <a:ext cx="2879725" cy="360362"/>
          </a:xfrm>
          <a:prstGeom prst="wedgeRectCallout">
            <a:avLst>
              <a:gd name="adj1" fmla="val -45801"/>
              <a:gd name="adj2" fmla="val 401455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dirty="0">
                <a:solidFill>
                  <a:schemeClr val="tx1"/>
                </a:solidFill>
              </a:rPr>
              <a:t>písečná duna s čeřinami</a:t>
            </a:r>
          </a:p>
        </p:txBody>
      </p:sp>
    </p:spTree>
    <p:extLst>
      <p:ext uri="{BB962C8B-B14F-4D97-AF65-F5344CB8AC3E}">
        <p14:creationId xmlns:p14="http://schemas.microsoft.com/office/powerpoint/2010/main" val="1179109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Karakumský kanál I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9" y="476251"/>
            <a:ext cx="4537075" cy="484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6" descr="karakumský kaná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301" y="363539"/>
            <a:ext cx="2670175" cy="496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Text Box 7"/>
          <p:cNvSpPr txBox="1">
            <a:spLocks noChangeArrowheads="1"/>
          </p:cNvSpPr>
          <p:nvPr/>
        </p:nvSpPr>
        <p:spPr bwMode="auto">
          <a:xfrm>
            <a:off x="3071813" y="134938"/>
            <a:ext cx="2800318" cy="40011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b="1">
                <a:latin typeface="Arial Black" panose="020B0A04020102020204" pitchFamily="34" charset="0"/>
              </a:rPr>
              <a:t>Karakumský kanál</a:t>
            </a:r>
          </a:p>
        </p:txBody>
      </p:sp>
      <p:sp>
        <p:nvSpPr>
          <p:cNvPr id="6" name="Šestiúhelník 5"/>
          <p:cNvSpPr/>
          <p:nvPr/>
        </p:nvSpPr>
        <p:spPr>
          <a:xfrm>
            <a:off x="9840914" y="260350"/>
            <a:ext cx="503237" cy="4318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12294" name="Obdélník 1"/>
          <p:cNvSpPr>
            <a:spLocks noChangeArrowheads="1"/>
          </p:cNvSpPr>
          <p:nvPr/>
        </p:nvSpPr>
        <p:spPr bwMode="auto">
          <a:xfrm>
            <a:off x="1703389" y="5589589"/>
            <a:ext cx="8816975" cy="116998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Obyvatelstvo je soustředěno většinou v </a:t>
            </a:r>
            <a:r>
              <a:rPr lang="cs-CZ" altLang="cs-CZ" sz="1400" b="1"/>
              <a:t>oázách</a:t>
            </a:r>
            <a:r>
              <a:rPr lang="cs-CZ" altLang="cs-CZ" sz="1400"/>
              <a:t>, které tvoří řeky </a:t>
            </a:r>
            <a:r>
              <a:rPr lang="cs-CZ" altLang="cs-CZ" sz="1400" b="1" i="1"/>
              <a:t>Amudarja, Tedžen a Mugrab </a:t>
            </a:r>
            <a:r>
              <a:rPr lang="cs-CZ" altLang="cs-CZ" sz="1400"/>
              <a:t>a malé řeky severního svahu Kopetdagu. V Karakumu jsou velké </a:t>
            </a:r>
            <a:r>
              <a:rPr lang="cs-CZ" altLang="cs-CZ" sz="1400" b="1" i="1"/>
              <a:t>dobytkářské farmy</a:t>
            </a:r>
            <a:r>
              <a:rPr lang="cs-CZ" altLang="cs-CZ" sz="1400"/>
              <a:t>, více </a:t>
            </a:r>
            <a:r>
              <a:rPr lang="cs-CZ" altLang="cs-CZ" sz="1400" b="1" i="1"/>
              <a:t>než 6000 studní</a:t>
            </a:r>
            <a:r>
              <a:rPr lang="cs-CZ" altLang="cs-CZ" sz="1400"/>
              <a:t>, vybudované silnice a na severovýchodním okraji – </a:t>
            </a:r>
            <a:r>
              <a:rPr lang="cs-CZ" altLang="cs-CZ" sz="1400" b="1" i="1"/>
              <a:t>železniční trať Čardžou – Kungrad</a:t>
            </a:r>
            <a:r>
              <a:rPr lang="cs-CZ" altLang="cs-CZ" sz="1400"/>
              <a:t>. V jižní části Karakumů byl postaven </a:t>
            </a:r>
            <a:r>
              <a:rPr lang="cs-CZ" altLang="cs-CZ" sz="1400" b="1"/>
              <a:t>Karakumský průplav</a:t>
            </a:r>
            <a:r>
              <a:rPr lang="cs-CZ" altLang="cs-CZ" sz="1400"/>
              <a:t>, který má velký význam pro zavlažování a lodní dopravu a přes Karakumy vede </a:t>
            </a:r>
            <a:r>
              <a:rPr lang="cs-CZ" altLang="cs-CZ" sz="1400" b="1" i="1"/>
              <a:t>plynovod</a:t>
            </a:r>
            <a:r>
              <a:rPr lang="cs-CZ" altLang="cs-CZ" sz="1400"/>
              <a:t> ze Střední Asie do Ruska. </a:t>
            </a:r>
          </a:p>
        </p:txBody>
      </p:sp>
    </p:spTree>
    <p:extLst>
      <p:ext uri="{BB962C8B-B14F-4D97-AF65-F5344CB8AC3E}">
        <p14:creationId xmlns:p14="http://schemas.microsoft.com/office/powerpoint/2010/main" val="3710174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ChangeArrowheads="1"/>
          </p:cNvSpPr>
          <p:nvPr/>
        </p:nvSpPr>
        <p:spPr bwMode="auto">
          <a:xfrm>
            <a:off x="-3132138" y="-33580383"/>
            <a:ext cx="65420410" cy="30300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/>
              <a:t>m</a:t>
            </a:r>
            <a:r>
              <a:rPr lang="cs-CZ" altLang="cs-CZ" sz="1800"/>
              <a:t>  (turkm. </a:t>
            </a:r>
            <a:r>
              <a:rPr lang="cs-CZ" altLang="cs-CZ" sz="1800" i="1"/>
              <a:t>Garagum, </a:t>
            </a:r>
            <a:r>
              <a:rPr lang="cs-CZ" altLang="cs-CZ" sz="1800"/>
              <a:t>doslovně -</a:t>
            </a:r>
            <a:r>
              <a:rPr lang="cs-CZ" altLang="cs-CZ" sz="1800" i="1"/>
              <a:t>  </a:t>
            </a:r>
            <a:r>
              <a:rPr lang="cs-CZ" altLang="cs-CZ" sz="1800"/>
              <a:t>černý písek) - písčitá poušť, leží na jihu střední Asie, přičemž její hlavní část se nachází na území Turkmenistánu. Plocha pouště je kolem 350 tis. km². Karakum se skládá ze severní vyvýšené části – zaunguzské Karakum, jižní nížinné, centrální a jihovýchodní.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  </a:t>
            </a:r>
            <a:r>
              <a:rPr lang="cs-CZ" altLang="cs-CZ" sz="22500"/>
              <a:t> </a:t>
            </a:r>
            <a:r>
              <a:rPr lang="cs-CZ" altLang="cs-CZ" sz="1800"/>
              <a:t>                                                                         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Poušť Karakum se rozprostírá mezí předhořími Kopetdagu, Karabilu a Vanchyze na jihu, Chorezmskou nížinou na severu, údolím Amudarji na východě a korytem západního Uzboje na západě. Rozloha Karakumu je kolem 800 km podle rovnoběžky a svojí rozlohou poušť převyšuje takové státy jako Velká Britanie, Itálie nebo Norsko.  </a:t>
            </a:r>
            <a:r>
              <a:rPr lang="cs-CZ" altLang="cs-CZ" sz="16200"/>
              <a:t> </a:t>
            </a:r>
            <a:r>
              <a:rPr lang="cs-CZ" altLang="cs-CZ" sz="1800"/>
              <a:t>                                                                         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Podnebí Karakumu je kontinentální s velmi horkým a dlouhým létem, mírným jarem s dešti, teplým suchým podzimem a mrazivou zimou. Průměrná teplota v lednu činí kolem -5°С na severu, kolem 3 °С na jihu,průměrna teplota v červenci - +28 a +34 °С . Jsou charakteristické vysoké denní výkyvy teploty vzduchu (až +50°С, u povrchu až +80°С).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  </a:t>
            </a:r>
            <a:r>
              <a:rPr lang="cs-CZ" altLang="cs-CZ" sz="22500"/>
              <a:t> </a:t>
            </a:r>
            <a:r>
              <a:rPr lang="cs-CZ" altLang="cs-CZ" sz="1800"/>
              <a:t>                                                                         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Roční množství srážek činí 60-150 mm (více na jihu),v období od listopadu do dubna obvykle vypadne do 70% srážek. Vegetační období trvá 200-270 dní. Na severovýchodní hranici Karakumů teče řeka Amudarja, Tendžen a Murgab se ztrácí v písku. Poušť je bohatá na spodní vody, které jsou v různých hloubkách: od 3-6 m blízko Amudarji (hlavního zdroje všech karakumských spodních vod)  a do 300 m na vrchovině Karabil.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  </a:t>
            </a:r>
            <a:r>
              <a:rPr lang="cs-CZ" altLang="cs-CZ" sz="22500"/>
              <a:t> </a:t>
            </a:r>
            <a:r>
              <a:rPr lang="cs-CZ" altLang="cs-CZ" sz="1800"/>
              <a:t>                                                                         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/>
              <a:t>Rostlinný svět</a:t>
            </a:r>
            <a:r>
              <a:rPr lang="cs-CZ" altLang="cs-CZ" sz="1800"/>
              <a:t> – na písčitých dunách je možné spatřit rostoucí keře - bílý a černý saxaul, kanduj, čerkes, amodendron, kozinec a v travnatém porostu  převládá ostřice. Semena pouštních rostlin často mají chmýří nebo zvláštní křidélky, které usnadňuji přenos větrem. Mnohé pouštní rostliny jsou přizpůsobené k rychlému zakořenění dokonce v pohyblivé půdě. Zvláštní místo zde mají tugaje – lužní lesy – houští topole, hlošiny, vrby bílé, tamaryšek aj. vodomilných rostlin podél Karakumského průplavu.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  </a:t>
            </a:r>
            <a:r>
              <a:rPr lang="cs-CZ" altLang="cs-CZ" sz="29600"/>
              <a:t> </a:t>
            </a:r>
            <a:r>
              <a:rPr lang="cs-CZ" altLang="cs-CZ" sz="1800"/>
              <a:t>                                                                         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Živočichové - živočichové jsou k životu v poušti dobře přizpůsobeni. Mnozí z nich vedou noční život, někteří se mohou po dlouhou dobu obejít bez vody a umějí rychle běhat na velké vzdálenosti. Ze savců se v Karakumu vyskytují například  džejran (perská gazela), šakal, vlk, pouštní kočka, kočka stepní, liška-korsak, syslové a tarbíky. Z plazů se tam vyskytují agamy, varani, zmije paví, zmije levantská, šípovec pruhovaný, kobra či želva stepní. Z ptáků -   strakule saxaulová, prinie křovinná, hýl pustinný, skřivanek, krkavec hnědokrký, vrabec saxaulový a vrabec pustinný. Z bezobratlovců – brouci, škorpióni,  snovačky jedovaté, solifugy.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/>
              <a:t>  </a:t>
            </a:r>
            <a:r>
              <a:rPr lang="cs-CZ" altLang="cs-CZ" sz="18900" b="1"/>
              <a:t> </a:t>
            </a:r>
            <a:r>
              <a:rPr lang="cs-CZ" altLang="cs-CZ" sz="1800" b="1"/>
              <a:t>                                                                          </a:t>
            </a:r>
            <a:endParaRPr lang="cs-CZ" altLang="cs-CZ" sz="1800"/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/>
              <a:t>V Karakumském průplavu, v řece Amudarja a ve vodojemech je možné nalézt více než 50 druhů ryb a také jsou rozšířeny nepůvodní býložravé ryby – amur bílý a tolstolobik.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/>
              <a:t>Větší část pouště se používá jako celoroční pastviny pro ovce a velbloudy. Země pouště je nicméně bohatá na nerosty zejména pak na síru, ropu a zemní plyn.  </a:t>
            </a:r>
            <a:r>
              <a:rPr lang="cs-CZ" altLang="cs-CZ" sz="7100" b="1"/>
              <a:t> </a:t>
            </a:r>
            <a:r>
              <a:rPr lang="cs-CZ" altLang="cs-CZ" sz="1800" b="1"/>
              <a:t>                                                                         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/>
              <a:t>Obyvatelstvo je soustředěno většinou v oázách, které tvoří řeky Amudarja, Tedžen a Mugrab a malé řeky severního svahu Kopetdagu. V Karakumu jsou velké dobytkářské farmy, více než 6000 studní, vybudované silnice a na severovýchodním okraji – železniční trať Čardžou – Kungrad. V jižní části Karakumů byl postaven Karakumský průplav, který má velký význam pro zavlažování a lodní dopravu a přes Karakumy vede plynovod ze Střední Asie do Ruska.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/>
              <a:t>  </a:t>
            </a:r>
            <a:r>
              <a:rPr lang="cs-CZ" altLang="cs-CZ" sz="30000" b="1"/>
              <a:t> </a:t>
            </a:r>
            <a:r>
              <a:rPr lang="cs-CZ" altLang="cs-CZ" sz="1800" b="1"/>
              <a:t>                                                                                                        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/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/>
              <a:t>Text: Maxim Kucer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/>
              <a:t>Foto: Panoramio.com</a:t>
            </a:r>
            <a:br>
              <a:rPr lang="cs-CZ" altLang="cs-CZ" sz="1800" b="1"/>
            </a:br>
            <a:endParaRPr lang="cs-CZ" altLang="cs-CZ" sz="1800" b="1"/>
          </a:p>
          <a:p>
            <a:pPr>
              <a:spcBef>
                <a:spcPct val="0"/>
              </a:spcBef>
              <a:buFontTx/>
              <a:buNone/>
            </a:pPr>
            <a:br>
              <a:rPr lang="cs-CZ" altLang="cs-CZ" sz="1800" b="1"/>
            </a:br>
            <a:br>
              <a:rPr lang="cs-CZ" altLang="cs-CZ" sz="1800" b="1"/>
            </a:br>
            <a:endParaRPr lang="cs-CZ" altLang="cs-CZ" sz="1800" b="1"/>
          </a:p>
        </p:txBody>
      </p:sp>
      <p:graphicFrame>
        <p:nvGraphicFramePr>
          <p:cNvPr id="7189" name="Group 21"/>
          <p:cNvGraphicFramePr>
            <a:graphicFrameLocks noGrp="1"/>
          </p:cNvGraphicFramePr>
          <p:nvPr/>
        </p:nvGraphicFramePr>
        <p:xfrm>
          <a:off x="-4656138" y="-1363663"/>
          <a:ext cx="1911350" cy="366713"/>
        </p:xfrm>
        <a:graphic>
          <a:graphicData uri="http://schemas.openxmlformats.org/drawingml/2006/table">
            <a:tbl>
              <a:tblPr/>
              <a:tblGrid>
                <a:gridCol w="1911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6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13" tooltip="Diskuze u článku"/>
                        </a:rPr>
                        <a:t>Diskuze u článku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5365" name="Rectangle 22"/>
          <p:cNvSpPr>
            <a:spLocks noChangeArrowheads="1"/>
          </p:cNvSpPr>
          <p:nvPr/>
        </p:nvSpPr>
        <p:spPr bwMode="auto">
          <a:xfrm>
            <a:off x="-4656138" y="-996950"/>
            <a:ext cx="2057400" cy="135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br>
              <a:rPr lang="cs-CZ" altLang="cs-CZ" sz="1800"/>
            </a:br>
            <a:br>
              <a:rPr lang="cs-CZ" altLang="cs-CZ" sz="1800"/>
            </a:br>
            <a:endParaRPr lang="cs-CZ" altLang="cs-CZ" sz="1800"/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« Zpět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Hledat:</a:t>
            </a:r>
            <a:endParaRPr lang="cs-CZ" altLang="cs-CZ" sz="1300" b="1"/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300" b="1"/>
              <a:t>Lokace: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100"/>
              <a:t>  </a:t>
            </a:r>
            <a:r>
              <a:rPr lang="cs-CZ" altLang="cs-CZ" sz="3000"/>
              <a:t> </a:t>
            </a:r>
            <a:r>
              <a:rPr lang="cs-CZ" altLang="cs-CZ" sz="1100"/>
              <a:t>                 </a:t>
            </a:r>
            <a:r>
              <a:rPr lang="cs-CZ" altLang="cs-CZ" sz="1800"/>
              <a:t> </a:t>
            </a:r>
            <a:endParaRPr lang="cs-CZ" altLang="cs-CZ" sz="800" b="1"/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800" b="1"/>
              <a:t>Česká republika</a:t>
            </a:r>
          </a:p>
          <a:p>
            <a:pPr>
              <a:spcBef>
                <a:spcPct val="0"/>
              </a:spcBef>
              <a:buFontTx/>
              <a:buNone/>
            </a:pPr>
            <a:br>
              <a:rPr lang="cs-CZ" altLang="cs-CZ" sz="1100"/>
            </a:br>
            <a:endParaRPr lang="cs-CZ" altLang="cs-CZ" sz="1300" b="1"/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300" b="1"/>
              <a:t>Partneři: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100">
                <a:hlinkClick r:id="rId14" tooltip="ROSSY service"/>
              </a:rPr>
              <a:t>  </a:t>
            </a:r>
            <a:r>
              <a:rPr lang="cs-CZ" altLang="cs-CZ" sz="4500"/>
              <a:t> </a:t>
            </a:r>
            <a:r>
              <a:rPr lang="cs-CZ" altLang="cs-CZ" sz="1100"/>
              <a:t>                                    </a:t>
            </a:r>
            <a:r>
              <a:rPr lang="cs-CZ" altLang="cs-CZ" sz="180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>
                <a:hlinkClick r:id="rId15" tooltip="OK-BE s.r.o."/>
              </a:rPr>
              <a:t>  </a:t>
            </a:r>
            <a:r>
              <a:rPr lang="cs-CZ" altLang="cs-CZ" sz="4400"/>
              <a:t> </a:t>
            </a:r>
            <a:r>
              <a:rPr lang="cs-CZ" altLang="cs-CZ" sz="1800"/>
              <a:t>                     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>
                <a:hlinkClick r:id="rId16" tooltip="Kozler-transport"/>
              </a:rPr>
              <a:t>  </a:t>
            </a:r>
            <a:r>
              <a:rPr lang="cs-CZ" altLang="cs-CZ" sz="4300"/>
              <a:t> </a:t>
            </a:r>
            <a:r>
              <a:rPr lang="cs-CZ" altLang="cs-CZ" sz="1800"/>
              <a:t>              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>
                <a:hlinkClick r:id="rId17" tooltip="Euro - Gastro"/>
              </a:rPr>
              <a:t>  </a:t>
            </a:r>
            <a:r>
              <a:rPr lang="cs-CZ" altLang="cs-CZ" sz="6500"/>
              <a:t> </a:t>
            </a:r>
            <a:r>
              <a:rPr lang="cs-CZ" altLang="cs-CZ" sz="1800"/>
              <a:t>                     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>
                <a:hlinkClick r:id="rId18" tooltip="Alca Family"/>
              </a:rPr>
              <a:t>  </a:t>
            </a:r>
            <a:r>
              <a:rPr lang="cs-CZ" altLang="cs-CZ" sz="7200"/>
              <a:t> </a:t>
            </a:r>
            <a:r>
              <a:rPr lang="cs-CZ" altLang="cs-CZ" sz="1800"/>
              <a:t>                     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>
                <a:hlinkClick r:id="rId19" tooltip="Alca Travel"/>
              </a:rPr>
              <a:t>  </a:t>
            </a:r>
            <a:r>
              <a:rPr lang="cs-CZ" altLang="cs-CZ" sz="9000"/>
              <a:t> </a:t>
            </a:r>
            <a:r>
              <a:rPr lang="cs-CZ" altLang="cs-CZ" sz="1800"/>
              <a:t>                     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>
                <a:hlinkClick r:id="rId20" tooltip="Odevyshop"/>
              </a:rPr>
              <a:t>  </a:t>
            </a:r>
            <a:r>
              <a:rPr lang="cs-CZ" altLang="cs-CZ" sz="6500"/>
              <a:t> </a:t>
            </a:r>
            <a:r>
              <a:rPr lang="cs-CZ" altLang="cs-CZ" sz="1800"/>
              <a:t>                     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>
                <a:hlinkClick r:id="rId21" tooltip="Klinika Jaggy"/>
              </a:rPr>
              <a:t>  </a:t>
            </a:r>
            <a:r>
              <a:rPr lang="cs-CZ" altLang="cs-CZ" sz="6500"/>
              <a:t> </a:t>
            </a:r>
            <a:r>
              <a:rPr lang="cs-CZ" altLang="cs-CZ" sz="1800"/>
              <a:t>                     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>
                <a:hlinkClick r:id="rId22" tooltip="Look"/>
              </a:rPr>
              <a:t>  </a:t>
            </a:r>
            <a:r>
              <a:rPr lang="cs-CZ" altLang="cs-CZ" sz="9000"/>
              <a:t> </a:t>
            </a:r>
            <a:r>
              <a:rPr lang="cs-CZ" altLang="cs-CZ" sz="1800"/>
              <a:t>                     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>
                <a:hlinkClick r:id="rId23" tooltip="Repmax s.r.o."/>
              </a:rPr>
              <a:t>  </a:t>
            </a:r>
            <a:r>
              <a:rPr lang="cs-CZ" altLang="cs-CZ" sz="2500"/>
              <a:t> </a:t>
            </a:r>
            <a:r>
              <a:rPr lang="cs-CZ" altLang="cs-CZ" sz="1800"/>
              <a:t>                     </a:t>
            </a:r>
            <a:endParaRPr lang="cs-CZ" altLang="cs-CZ" sz="1300" b="1"/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300" b="1"/>
              <a:t>Levné letenky online: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1300" b="1"/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300" b="1"/>
              <a:t>Rezervace letenek: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100">
                <a:hlinkClick r:id="rId24" tooltip="Královna.cz - on-line rezervace letenek"/>
              </a:rPr>
              <a:t>  </a:t>
            </a:r>
            <a:r>
              <a:rPr lang="cs-CZ" altLang="cs-CZ" sz="3400"/>
              <a:t> </a:t>
            </a:r>
            <a:r>
              <a:rPr lang="cs-CZ" altLang="cs-CZ" sz="1100"/>
              <a:t>                                            </a:t>
            </a:r>
            <a:endParaRPr lang="cs-CZ" altLang="cs-CZ" sz="1300" b="1"/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300" b="1"/>
              <a:t>Přihlášení: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graphicFrame>
        <p:nvGraphicFramePr>
          <p:cNvPr id="7237" name="Group 69"/>
          <p:cNvGraphicFramePr>
            <a:graphicFrameLocks noGrp="1"/>
          </p:cNvGraphicFramePr>
          <p:nvPr/>
        </p:nvGraphicFramePr>
        <p:xfrm>
          <a:off x="-4656138" y="12601575"/>
          <a:ext cx="1077913" cy="1554210"/>
        </p:xfrm>
        <a:graphic>
          <a:graphicData uri="http://schemas.openxmlformats.org/drawingml/2006/table">
            <a:tbl>
              <a:tblPr/>
              <a:tblGrid>
                <a:gridCol w="8696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80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Jméno</a:t>
                      </a:r>
                    </a:p>
                  </a:txBody>
                  <a:tcPr marL="91412" marR="91412" marT="45675" marB="45675" anchor="ctr" horzOverflow="overflow">
                    <a:lnL cap="flat">
                      <a:noFill/>
                    </a:lnL>
                    <a:lnR w="0" cap="flat" cmpd="sng" algn="ctr">
                      <a:solidFill>
                        <a:srgbClr val="004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0" cap="flat" cmpd="sng" algn="ctr">
                      <a:solidFill>
                        <a:srgbClr val="004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12" marR="91412" marT="45675" marB="45675" anchor="ctr" horzOverflow="overflow">
                    <a:lnL w="0" cap="flat" cmpd="sng" algn="ctr">
                      <a:solidFill>
                        <a:srgbClr val="004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4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0" cap="flat" cmpd="sng" algn="ctr">
                      <a:solidFill>
                        <a:srgbClr val="004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0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Heslo</a:t>
                      </a:r>
                    </a:p>
                  </a:txBody>
                  <a:tcPr marL="91412" marR="91412" marT="45675" marB="45675" anchor="ctr" horzOverflow="overflow">
                    <a:lnL cap="flat">
                      <a:noFill/>
                    </a:lnL>
                    <a:lnR w="0" cap="flat" cmpd="sng" algn="ctr">
                      <a:solidFill>
                        <a:srgbClr val="004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4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4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12" marR="91412" marT="45675" marB="45675" anchor="ctr" horzOverflow="overflow">
                    <a:lnL w="0" cap="flat" cmpd="sng" algn="ctr">
                      <a:solidFill>
                        <a:srgbClr val="004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4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4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4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05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12" marR="91412" marT="45675" marB="45675" anchor="ctr" horzOverflow="overflow">
                    <a:lnL cap="flat">
                      <a:noFill/>
                    </a:lnL>
                    <a:lnR w="0" cap="flat" cmpd="sng" algn="ctr">
                      <a:solidFill>
                        <a:srgbClr val="004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4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4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7456" name="Group 288"/>
          <p:cNvGraphicFramePr>
            <a:graphicFrameLocks noGrp="1"/>
          </p:cNvGraphicFramePr>
          <p:nvPr/>
        </p:nvGraphicFramePr>
        <p:xfrm>
          <a:off x="-4656138" y="40065325"/>
          <a:ext cx="2679700" cy="733426"/>
        </p:xfrm>
        <a:graphic>
          <a:graphicData uri="http://schemas.openxmlformats.org/drawingml/2006/table">
            <a:tbl>
              <a:tblPr/>
              <a:tblGrid>
                <a:gridCol w="908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1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6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dnes: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úterý 5. 1. 2010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svátek: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Dalimil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479" name="Group 311"/>
          <p:cNvGraphicFramePr>
            <a:graphicFrameLocks noGrp="1"/>
          </p:cNvGraphicFramePr>
          <p:nvPr/>
        </p:nvGraphicFramePr>
        <p:xfrm>
          <a:off x="-4656138" y="40798750"/>
          <a:ext cx="3530600" cy="915988"/>
        </p:xfrm>
        <a:graphic>
          <a:graphicData uri="http://schemas.openxmlformats.org/drawingml/2006/table">
            <a:tbl>
              <a:tblPr/>
              <a:tblGrid>
                <a:gridCol w="56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5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36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5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</a:t>
                      </a:r>
                      <a:r>
                        <a:rPr kumimoji="0" lang="cs-CZ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</a:t>
                      </a: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  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0" cap="flat" cmpd="sng" algn="ctr">
                      <a:solidFill>
                        <a:srgbClr val="004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0" cap="flat" cmpd="sng" algn="ctr">
                      <a:solidFill>
                        <a:srgbClr val="004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dnes:</a:t>
                      </a:r>
                      <a:b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úterý 5.1.</a:t>
                      </a:r>
                      <a:b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 °C</a:t>
                      </a:r>
                    </a:p>
                  </a:txBody>
                  <a:tcPr anchor="ctr" horzOverflow="overflow">
                    <a:lnL w="0" cap="flat" cmpd="sng" algn="ctr">
                      <a:solidFill>
                        <a:srgbClr val="004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4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0" cap="flat" cmpd="sng" algn="ctr">
                      <a:solidFill>
                        <a:srgbClr val="004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</a:t>
                      </a:r>
                      <a:r>
                        <a:rPr kumimoji="0" lang="cs-CZ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</a:t>
                      </a: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  </a:t>
                      </a:r>
                    </a:p>
                  </a:txBody>
                  <a:tcPr anchor="ctr" horzOverflow="overflow">
                    <a:lnL w="0" cap="flat" cmpd="sng" algn="ctr">
                      <a:solidFill>
                        <a:srgbClr val="004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4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0" cap="flat" cmpd="sng" algn="ctr">
                      <a:solidFill>
                        <a:srgbClr val="004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zítra:</a:t>
                      </a:r>
                      <a:b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středa 6.1.</a:t>
                      </a:r>
                      <a:b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 °C</a:t>
                      </a:r>
                    </a:p>
                  </a:txBody>
                  <a:tcPr anchor="ctr" horzOverflow="overflow">
                    <a:lnL w="0" cap="flat" cmpd="sng" algn="ctr">
                      <a:solidFill>
                        <a:srgbClr val="004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4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0" cap="flat" cmpd="sng" algn="ctr">
                      <a:solidFill>
                        <a:srgbClr val="004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5392" name="Rectangle 312"/>
          <p:cNvSpPr>
            <a:spLocks noChangeArrowheads="1"/>
          </p:cNvSpPr>
          <p:nvPr/>
        </p:nvSpPr>
        <p:spPr bwMode="auto">
          <a:xfrm>
            <a:off x="-3132138" y="41714738"/>
            <a:ext cx="9144001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hlinkClick r:id="rId25" tooltip="Diskuzní fórum"/>
              </a:rPr>
              <a:t>Diskuzní fórum</a:t>
            </a:r>
            <a:r>
              <a:rPr lang="cs-CZ" altLang="cs-CZ" sz="1800"/>
              <a:t> </a:t>
            </a:r>
            <a:r>
              <a:rPr lang="cs-CZ" altLang="cs-CZ" sz="1800">
                <a:hlinkClick r:id="rId26" tooltip="Inzerce"/>
              </a:rPr>
              <a:t>Inzerce</a:t>
            </a:r>
            <a:r>
              <a:rPr lang="cs-CZ" altLang="cs-CZ" sz="1800"/>
              <a:t> </a:t>
            </a:r>
            <a:r>
              <a:rPr lang="cs-CZ" altLang="cs-CZ" sz="1800">
                <a:hlinkClick r:id="rId27" tooltip="Fotogalerie"/>
              </a:rPr>
              <a:t>Fotogalerie</a:t>
            </a:r>
            <a:r>
              <a:rPr lang="cs-CZ" altLang="cs-CZ" sz="1800"/>
              <a:t> </a:t>
            </a:r>
            <a:r>
              <a:rPr lang="cs-CZ" altLang="cs-CZ" sz="1800">
                <a:hlinkClick r:id="rId28" tooltip="Převodník měn"/>
              </a:rPr>
              <a:t>Převodník měn</a:t>
            </a:r>
            <a:r>
              <a:rPr lang="cs-CZ" altLang="cs-CZ" sz="180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pic>
        <p:nvPicPr>
          <p:cNvPr id="15393" name="Picture 5" descr="Karakum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13100" y="-32575500"/>
            <a:ext cx="4762500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94" name="Picture 7" descr="Karakum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76563" y="-27630438"/>
            <a:ext cx="4762501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95" name="Picture 8" descr="Karakum"/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76563" y="-23377525"/>
            <a:ext cx="4762501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96" name="Picture 9" descr="Flora"/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76563" y="-19124613"/>
            <a:ext cx="4762501" cy="470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97" name="Picture 28" descr="000160_53_000788"/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25963" y="620713"/>
            <a:ext cx="71437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98" name="Picture 29" descr="004326_03_023065">
            <a:hlinkClick r:id="rId14" tooltip="ROSSY service"/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25963" y="1765301"/>
            <a:ext cx="14287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99" name="Picture 30" descr="017442_03_093888">
            <a:hlinkClick r:id="rId15" tooltip="OK-BE s.r.o."/>
          </p:cNvPr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00563" y="2451100"/>
            <a:ext cx="14287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00" name="Picture 31" descr="016505_03_089005">
            <a:hlinkClick r:id="rId16" tooltip="Kozler-transport"/>
          </p:cNvPr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00563" y="3121026"/>
            <a:ext cx="952500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01" name="Picture 32" descr="001950_03_009902">
            <a:hlinkClick r:id="rId17" tooltip="Euro - Gastro"/>
          </p:cNvPr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00563" y="3776664"/>
            <a:ext cx="1428750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02" name="Picture 33" descr="028303_03_150326">
            <a:hlinkClick r:id="rId18" tooltip="Alca Family"/>
          </p:cNvPr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00563" y="4767263"/>
            <a:ext cx="14287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03" name="Picture 34" descr="028304_03_150332">
            <a:hlinkClick r:id="rId19" tooltip="Alca Travel"/>
          </p:cNvPr>
          <p:cNvPicPr>
            <a:picLocks noChangeAspect="1"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00563" y="5864225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04" name="Picture 35" descr="027132_03_144456">
            <a:hlinkClick r:id="rId20" tooltip="Odevyshop"/>
          </p:cNvPr>
          <p:cNvPicPr>
            <a:picLocks noChangeAspect="1"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00563" y="7235825"/>
            <a:ext cx="1428750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05" name="Picture 36" descr="007481_03_040723">
            <a:hlinkClick r:id="rId21" tooltip="Klinika Jaggy"/>
          </p:cNvPr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00563" y="8226425"/>
            <a:ext cx="1428750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06" name="Picture 37" descr="027524_03_146372">
            <a:hlinkClick r:id="rId22" tooltip="Look"/>
          </p:cNvPr>
          <p:cNvPicPr>
            <a:picLocks noChangeAspect="1" noChangeArrowheads="1" noCrop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00563" y="9217025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07" name="Picture 38" descr="013269_03_072362">
            <a:hlinkClick r:id="rId23" tooltip="Repmax s.r.o."/>
          </p:cNvPr>
          <p:cNvPicPr>
            <a:picLocks noChangeAspect="1" noChangeArrowheads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00563" y="10588625"/>
            <a:ext cx="1428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08" name="Picture 39" descr="kralovna.cz">
            <a:hlinkClick r:id="rId24" tooltip="Královna.cz - on-line rezervace letenek"/>
          </p:cNvPr>
          <p:cNvPicPr>
            <a:picLocks noChangeAspect="1" noChangeArrowheads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25963" y="11564938"/>
            <a:ext cx="171450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09" name="Picture 273" descr="000160_55_083365"/>
          <p:cNvPicPr>
            <a:picLocks noChangeAspect="1" noChangeArrowheads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00563" y="39744650"/>
            <a:ext cx="4191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10" name="Picture 290" descr="34"/>
          <p:cNvPicPr>
            <a:picLocks noChangeAspect="1" noChangeArrowheads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00563" y="4097496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11" name="Picture 293" descr="14"/>
          <p:cNvPicPr>
            <a:picLocks noChangeAspect="1" noChangeArrowheads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8763" y="4097496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412" name="Rectangle 313"/>
          <p:cNvSpPr>
            <a:spLocks noChangeArrowheads="1"/>
          </p:cNvSpPr>
          <p:nvPr/>
        </p:nvSpPr>
        <p:spPr bwMode="auto">
          <a:xfrm>
            <a:off x="1774825" y="5297488"/>
            <a:ext cx="8713788" cy="146526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Poušť Karakum se rozprostírá mezí předhořími Kopetdagu, Karabilu a Vanchyze na jihu, Chorezmskou nížinou na severu, údolím Amudarji na východě a korytem západního Uzboje na západě. Rozloha Karakumu je kolem 800 km podle rovnoběžky a svojí rozlohou poušť převyšuje takové státy jako Velká Britanie, Itálie nebo Norsko .</a:t>
            </a:r>
          </a:p>
        </p:txBody>
      </p:sp>
      <p:pic>
        <p:nvPicPr>
          <p:cNvPr id="15413" name="Picture 314" descr="Karakum III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1395413"/>
            <a:ext cx="6407150" cy="383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Šestiúhelník 38"/>
          <p:cNvSpPr/>
          <p:nvPr/>
        </p:nvSpPr>
        <p:spPr>
          <a:xfrm>
            <a:off x="9840914" y="260350"/>
            <a:ext cx="503237" cy="4318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15415" name="Obdélník 2"/>
          <p:cNvSpPr>
            <a:spLocks noChangeArrowheads="1"/>
          </p:cNvSpPr>
          <p:nvPr/>
        </p:nvSpPr>
        <p:spPr bwMode="auto">
          <a:xfrm>
            <a:off x="1800226" y="736600"/>
            <a:ext cx="8424863" cy="73818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 b="1"/>
              <a:t>Karakum</a:t>
            </a:r>
            <a:r>
              <a:rPr lang="cs-CZ" altLang="cs-CZ" sz="1400"/>
              <a:t>  (turkm. </a:t>
            </a:r>
            <a:r>
              <a:rPr lang="cs-CZ" altLang="cs-CZ" sz="1400" i="1"/>
              <a:t>Garagum, </a:t>
            </a:r>
            <a:r>
              <a:rPr lang="cs-CZ" altLang="cs-CZ" sz="1400"/>
              <a:t>doslovně -</a:t>
            </a:r>
            <a:r>
              <a:rPr lang="cs-CZ" altLang="cs-CZ" sz="1400" i="1"/>
              <a:t>  </a:t>
            </a:r>
            <a:r>
              <a:rPr lang="cs-CZ" altLang="cs-CZ" sz="1400" b="1"/>
              <a:t>černý písek</a:t>
            </a:r>
            <a:r>
              <a:rPr lang="cs-CZ" altLang="cs-CZ" sz="1400"/>
              <a:t>) - písčitá poušť, leží na jihu střední Asie, přičemž její hlavní část se nachází na území Turkmenistánu. Plocha pouště je kolem 350 tis. km². Karakum se skládá ze severní vyvýšené části – zaunguzské Karakum, jižní nížinné, centrální a jihovýchodní.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256" r:id="rId2" imgW="0" imgH="0"/>
        </mc:Choice>
        <mc:Fallback>
          <p:control r:id="rId2" imgW="0" imgH="0">
            <p:pic>
              <p:nvPicPr>
                <p:cNvPr id="15416" name="Control 23"/>
                <p:cNvPicPr preferRelativeResize="0">
                  <a:picLocks noChangeArrowheads="1" noChangeShapeType="1"/>
                </p:cNvPicPr>
                <p:nvPr/>
              </p:nvPicPr>
              <p:blipFill>
                <a:blip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-4656138" y="-35496500"/>
                  <a:ext cx="914400" cy="9144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57" name="DefaultOcx" r:id="rId3" imgW="266760" imgH="361800"/>
        </mc:Choice>
        <mc:Fallback>
          <p:control name="DefaultOcx" r:id="rId3" imgW="266760" imgH="361800">
            <p:pic>
              <p:nvPicPr>
                <p:cNvPr id="15417" name="DefaultOcx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48"/>
                <a:srcRect/>
                <a:stretch>
                  <a:fillRect/>
                </a:stretch>
              </p:blipFill>
              <p:spPr bwMode="auto">
                <a:xfrm>
                  <a:off x="-4656138" y="-35496500"/>
                  <a:ext cx="914400" cy="304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58" r:id="rId4" imgW="0" imgH="0"/>
        </mc:Choice>
        <mc:Fallback>
          <p:control r:id="rId4" imgW="0" imgH="0">
            <p:pic>
              <p:nvPicPr>
                <p:cNvPr id="15418" name="Control 25"/>
                <p:cNvPicPr preferRelativeResize="0">
                  <a:picLocks noChangeArrowheads="1" noChangeShapeType="1"/>
                </p:cNvPicPr>
                <p:nvPr/>
              </p:nvPicPr>
              <p:blipFill>
                <a:blip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-4656138" y="-35496500"/>
                  <a:ext cx="914400" cy="9144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59" r:id="rId5" imgW="0" imgH="0"/>
        </mc:Choice>
        <mc:Fallback>
          <p:control r:id="rId5" imgW="0" imgH="0">
            <p:pic>
              <p:nvPicPr>
                <p:cNvPr id="15419" name="Control 26"/>
                <p:cNvPicPr preferRelativeResize="0">
                  <a:picLocks noChangeArrowheads="1" noChangeShapeType="1"/>
                </p:cNvPicPr>
                <p:nvPr/>
              </p:nvPicPr>
              <p:blipFill>
                <a:blip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-4656138" y="-35496500"/>
                  <a:ext cx="914400" cy="9144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60" name="HTMLSubmit1" r:id="rId6" imgW="266760" imgH="361800"/>
        </mc:Choice>
        <mc:Fallback>
          <p:control name="HTMLSubmit1" r:id="rId6" imgW="266760" imgH="361800">
            <p:pic>
              <p:nvPicPr>
                <p:cNvPr id="15420" name="HTMLSubmit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49"/>
                <a:srcRect/>
                <a:stretch>
                  <a:fillRect/>
                </a:stretch>
              </p:blipFill>
              <p:spPr bwMode="auto">
                <a:xfrm>
                  <a:off x="-4656138" y="-35496500"/>
                  <a:ext cx="914400" cy="304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61" r:id="rId7" imgW="0" imgH="0"/>
        </mc:Choice>
        <mc:Fallback>
          <p:control r:id="rId7" imgW="0" imgH="0">
            <p:pic>
              <p:nvPicPr>
                <p:cNvPr id="15421" name="Control 41"/>
                <p:cNvPicPr preferRelativeResize="0">
                  <a:picLocks noChangeArrowheads="1" noChangeShapeType="1"/>
                </p:cNvPicPr>
                <p:nvPr/>
              </p:nvPicPr>
              <p:blipFill>
                <a:blip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-4656138" y="-35496500"/>
                  <a:ext cx="914400" cy="9144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62" r:id="rId8" imgW="0" imgH="0"/>
        </mc:Choice>
        <mc:Fallback>
          <p:control r:id="rId8" imgW="0" imgH="0">
            <p:pic>
              <p:nvPicPr>
                <p:cNvPr id="15422" name="Control 44"/>
                <p:cNvPicPr preferRelativeResize="0">
                  <a:picLocks noChangeArrowheads="1" noChangeShapeType="1"/>
                </p:cNvPicPr>
                <p:nvPr/>
              </p:nvPicPr>
              <p:blipFill>
                <a:blip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-4656138" y="-35496500"/>
                  <a:ext cx="914400" cy="9144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63" name="HTMLSubmit2" r:id="rId9" imgW="790560" imgH="361800"/>
        </mc:Choice>
        <mc:Fallback>
          <p:control name="HTMLSubmit2" r:id="rId9" imgW="790560" imgH="361800">
            <p:pic>
              <p:nvPicPr>
                <p:cNvPr id="15423" name="HTMLSubmit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0"/>
                <a:srcRect/>
                <a:stretch>
                  <a:fillRect/>
                </a:stretch>
              </p:blipFill>
              <p:spPr bwMode="auto">
                <a:xfrm>
                  <a:off x="-4656138" y="-35496500"/>
                  <a:ext cx="914400" cy="304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64" r:id="rId10" imgW="0" imgH="0"/>
        </mc:Choice>
        <mc:Fallback>
          <p:control r:id="rId10" imgW="0" imgH="0">
            <p:pic>
              <p:nvPicPr>
                <p:cNvPr id="15424" name="Control 72"/>
                <p:cNvPicPr preferRelativeResize="0">
                  <a:picLocks noChangeArrowheads="1" noChangeShapeType="1"/>
                </p:cNvPicPr>
                <p:nvPr/>
              </p:nvPicPr>
              <p:blipFill>
                <a:blip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-4656138" y="-35496500"/>
                  <a:ext cx="914400" cy="9144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65" name="HTMLSubmit3" r:id="rId11" imgW="647640" imgH="361800"/>
        </mc:Choice>
        <mc:Fallback>
          <p:control name="HTMLSubmit3" r:id="rId11" imgW="647640" imgH="361800">
            <p:pic>
              <p:nvPicPr>
                <p:cNvPr id="15425" name="HTMLSubmit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1"/>
                <a:srcRect/>
                <a:stretch>
                  <a:fillRect/>
                </a:stretch>
              </p:blipFill>
              <p:spPr bwMode="auto">
                <a:xfrm>
                  <a:off x="-4656138" y="-35496500"/>
                  <a:ext cx="914400" cy="304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613297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ChangeArrowheads="1"/>
          </p:cNvSpPr>
          <p:nvPr/>
        </p:nvSpPr>
        <p:spPr bwMode="auto">
          <a:xfrm>
            <a:off x="1524000" y="5524500"/>
            <a:ext cx="9144000" cy="1201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V Karakumském průplavu, v řece Amudarja a ve vodojemech je možné nalézt více než 50 druhů ryb a také jsou rozšířeny nepůvodní býložravé ryby – amur bílý a tolstolobik.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Větší část pouště se používá jako celoroční pastviny pro ovce a velbloudy. Země pouště je nicméně bohatá na nerosty zejména pak na síru, ropu a zemní plyn.</a:t>
            </a:r>
          </a:p>
        </p:txBody>
      </p:sp>
      <p:pic>
        <p:nvPicPr>
          <p:cNvPr id="16387" name="Picture 5" descr="Karakum V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75" y="2133600"/>
            <a:ext cx="914400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Text Box 6"/>
          <p:cNvSpPr txBox="1">
            <a:spLocks noChangeArrowheads="1"/>
          </p:cNvSpPr>
          <p:nvPr/>
        </p:nvSpPr>
        <p:spPr bwMode="auto">
          <a:xfrm>
            <a:off x="1550988" y="765176"/>
            <a:ext cx="9117012" cy="119062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Podnebí Karakumu je kontinentální s velmi horkým a dlouhým létem, mírným jarem s dešti, teplým suchým podzimem a mrazivou zimou. Průměrná teplota v lednu činí kolem -5°С na severu, kolem 3 °С na jihu,průměrna teplota v červenci - +28 a +34 °С . Jsou charakteristické vysoké denní výkyvy teploty vzduchu (až +50°С, u povrchu až +80°С </a:t>
            </a:r>
          </a:p>
        </p:txBody>
      </p:sp>
      <p:sp>
        <p:nvSpPr>
          <p:cNvPr id="5" name="Šestiúhelník 4"/>
          <p:cNvSpPr/>
          <p:nvPr/>
        </p:nvSpPr>
        <p:spPr>
          <a:xfrm>
            <a:off x="9840914" y="260350"/>
            <a:ext cx="503237" cy="4318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9443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délník 2"/>
          <p:cNvSpPr>
            <a:spLocks noChangeArrowheads="1"/>
          </p:cNvSpPr>
          <p:nvPr/>
        </p:nvSpPr>
        <p:spPr bwMode="auto">
          <a:xfrm>
            <a:off x="1703389" y="620714"/>
            <a:ext cx="8497887" cy="1601787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Živočichové - živočichové jsou k životu v poušti dobře přizpůsobeni. Mnozí z nich vedou noční život, někteří se mohou po dlouhou dobu obejít bez vody a umějí rychle běhat na velké vzdálenosti. Ze savců se v Karakumu vyskytují například  džejran (perská gazela), šakal, vlk, pouštní kočka, kočka stepní, liška-korsak, syslové a tarbíky. Z plazů se tam vyskytují agamy, varani, zmije paví, zmije levantská, šípovec pruhovaný, kobra či želva stepní. Z ptáků -   strakule saxaulová, prinie křovinná, hýl pustinný, skřivanek, krkavec hnědokrký, vrabec saxaulový a vrabec pustinný. Z bezobratlovců – brouci, škorpióni,  snovačky jedovaté, solifugy. </a:t>
            </a:r>
          </a:p>
        </p:txBody>
      </p:sp>
      <p:sp>
        <p:nvSpPr>
          <p:cNvPr id="4" name="Šestiúhelník 3"/>
          <p:cNvSpPr/>
          <p:nvPr/>
        </p:nvSpPr>
        <p:spPr>
          <a:xfrm>
            <a:off x="10091739" y="188913"/>
            <a:ext cx="503237" cy="4318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pic>
        <p:nvPicPr>
          <p:cNvPr id="18436" name="Picture 6" descr="http://www.sevcikphoto.com/images/dzejran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40"/>
          <a:stretch>
            <a:fillRect/>
          </a:stretch>
        </p:blipFill>
        <p:spPr bwMode="auto">
          <a:xfrm>
            <a:off x="1703389" y="2222501"/>
            <a:ext cx="8751887" cy="456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Obdélník 1"/>
          <p:cNvSpPr>
            <a:spLocks noChangeArrowheads="1"/>
          </p:cNvSpPr>
          <p:nvPr/>
        </p:nvSpPr>
        <p:spPr bwMode="auto">
          <a:xfrm>
            <a:off x="1847851" y="3595689"/>
            <a:ext cx="2505075" cy="36988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džejran, gazela perská</a:t>
            </a:r>
          </a:p>
        </p:txBody>
      </p:sp>
      <p:sp>
        <p:nvSpPr>
          <p:cNvPr id="18438" name="TextovéPole 2"/>
          <p:cNvSpPr txBox="1">
            <a:spLocks noChangeArrowheads="1"/>
          </p:cNvSpPr>
          <p:nvPr/>
        </p:nvSpPr>
        <p:spPr bwMode="auto">
          <a:xfrm>
            <a:off x="1847851" y="188913"/>
            <a:ext cx="7510463" cy="3683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chemeClr val="bg1"/>
                </a:solidFill>
              </a:rPr>
              <a:t>Vyhledej obrázky a informace o dalších v textu uvedených druzích.</a:t>
            </a:r>
          </a:p>
        </p:txBody>
      </p:sp>
    </p:spTree>
    <p:extLst>
      <p:ext uri="{BB962C8B-B14F-4D97-AF65-F5344CB8AC3E}">
        <p14:creationId xmlns:p14="http://schemas.microsoft.com/office/powerpoint/2010/main" val="228860666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42228</TotalTime>
  <Words>2063</Words>
  <Application>Microsoft Office PowerPoint</Application>
  <PresentationFormat>Širokoúhlá obrazovka</PresentationFormat>
  <Paragraphs>224</Paragraphs>
  <Slides>16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3" baseType="lpstr">
      <vt:lpstr>Arial</vt:lpstr>
      <vt:lpstr>Arial Black</vt:lpstr>
      <vt:lpstr>Arial Unicode MS</vt:lpstr>
      <vt:lpstr>Calibri</vt:lpstr>
      <vt:lpstr>Calibri Light</vt:lpstr>
      <vt:lpstr>Verdana</vt:lpstr>
      <vt:lpstr>Motiv Office</vt:lpstr>
      <vt:lpstr>                         Střední Asie 2025 - sekundy</vt:lpstr>
      <vt:lpstr>Prezentace aplikace PowerPoint</vt:lpstr>
      <vt:lpstr>Prezentace aplikace PowerPoint</vt:lpstr>
      <vt:lpstr>Prezentace aplikace PowerPoint</vt:lpstr>
      <vt:lpstr>Karakum, Kyzylkum, Aralkum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cap</dc:creator>
  <cp:lastModifiedBy>Jaroslav Cap</cp:lastModifiedBy>
  <cp:revision>77</cp:revision>
  <dcterms:created xsi:type="dcterms:W3CDTF">2022-08-22T21:15:23Z</dcterms:created>
  <dcterms:modified xsi:type="dcterms:W3CDTF">2026-01-05T07:46:17Z</dcterms:modified>
</cp:coreProperties>
</file>