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7" r:id="rId3"/>
    <p:sldId id="258" r:id="rId4"/>
    <p:sldId id="261" r:id="rId5"/>
    <p:sldId id="269" r:id="rId6"/>
    <p:sldId id="270" r:id="rId7"/>
    <p:sldId id="271" r:id="rId8"/>
    <p:sldId id="272" r:id="rId9"/>
    <p:sldId id="273" r:id="rId10"/>
    <p:sldId id="262" r:id="rId11"/>
    <p:sldId id="268" r:id="rId12"/>
    <p:sldId id="260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8" autoAdjust="0"/>
    <p:restoredTop sz="85354" autoAdjust="0"/>
  </p:normalViewPr>
  <p:slideViewPr>
    <p:cSldViewPr snapToGrid="0">
      <p:cViewPr varScale="1">
        <p:scale>
          <a:sx n="101" d="100"/>
          <a:sy n="101" d="100"/>
        </p:scale>
        <p:origin x="15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22-5CC6-11CF-8D67-00AA00BDCE1D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5512D11E-5CC6-11CF-8D67-00AA00BDCE1D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22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D512E-1341-4649-808E-73DC332D5CCA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96A4E-7496-4E70-9293-33096CB690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86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96A4E-7496-4E70-9293-33096CB690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97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96A4E-7496-4E70-9293-33096CB6900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71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1.Almaty, 2.Biškek, 3.Taškent, 4.Dušanbe, 5. Ašchabad</a:t>
            </a:r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B006B0-39D3-44F6-B085-8710D43A5ADE}" type="slidenum">
              <a:rPr lang="cs-CZ" altLang="cs-CZ" smtClean="0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37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8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68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8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88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0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62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26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80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61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59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BAB"/>
            </a:gs>
            <a:gs pos="97000">
              <a:schemeClr val="accent2"/>
            </a:gs>
            <a:gs pos="60000">
              <a:srgbClr val="FFC000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A1F73-32A2-46B4-9C37-C960443479E4}" type="datetimeFigureOut">
              <a:rPr lang="cs-CZ" smtClean="0"/>
              <a:t>05.01.2026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B938-99FA-449D-8406-C28779D5E5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Z-b-fV4Uhe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cs.wikipedia.org/wiki/Chan_Tengr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infoglobe.cz/cestovatelsky-pruvodce/poust-karakum/?isDiscussion=1" TargetMode="External"/><Relationship Id="rId18" Type="http://schemas.openxmlformats.org/officeDocument/2006/relationships/hyperlink" Target="http://www.infoglobe.cz/index.php?cmd=partner&amp;id=82" TargetMode="External"/><Relationship Id="rId26" Type="http://schemas.openxmlformats.org/officeDocument/2006/relationships/hyperlink" Target="http://www.infoglobe.cz/inzerce/" TargetMode="External"/><Relationship Id="rId39" Type="http://schemas.openxmlformats.org/officeDocument/2006/relationships/image" Target="../media/image22.jpeg"/><Relationship Id="rId21" Type="http://schemas.openxmlformats.org/officeDocument/2006/relationships/hyperlink" Target="http://www.infoglobe.cz/index.php?cmd=partner&amp;id=28" TargetMode="External"/><Relationship Id="rId34" Type="http://schemas.openxmlformats.org/officeDocument/2006/relationships/image" Target="../media/image17.jpeg"/><Relationship Id="rId42" Type="http://schemas.openxmlformats.org/officeDocument/2006/relationships/image" Target="../media/image25.gif"/><Relationship Id="rId47" Type="http://schemas.openxmlformats.org/officeDocument/2006/relationships/image" Target="../media/image30.png"/><Relationship Id="rId50" Type="http://schemas.openxmlformats.org/officeDocument/2006/relationships/image" Target="../media/image10.wmf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6" Type="http://schemas.openxmlformats.org/officeDocument/2006/relationships/hyperlink" Target="http://www.infoglobe.cz/index.php?cmd=partner&amp;id=70" TargetMode="External"/><Relationship Id="rId29" Type="http://schemas.openxmlformats.org/officeDocument/2006/relationships/image" Target="../media/image12.jpeg"/><Relationship Id="rId11" Type="http://schemas.openxmlformats.org/officeDocument/2006/relationships/control" Target="../activeX/activeX10.xml"/><Relationship Id="rId24" Type="http://schemas.openxmlformats.org/officeDocument/2006/relationships/hyperlink" Target="http://www.infoglobe.cz/kralovna-cz-rezervace-letenek/" TargetMode="External"/><Relationship Id="rId32" Type="http://schemas.openxmlformats.org/officeDocument/2006/relationships/image" Target="../media/image15.jpeg"/><Relationship Id="rId37" Type="http://schemas.openxmlformats.org/officeDocument/2006/relationships/image" Target="../media/image20.jpeg"/><Relationship Id="rId40" Type="http://schemas.openxmlformats.org/officeDocument/2006/relationships/image" Target="../media/image23.jpeg"/><Relationship Id="rId45" Type="http://schemas.openxmlformats.org/officeDocument/2006/relationships/image" Target="../media/image28.jpeg"/><Relationship Id="rId5" Type="http://schemas.openxmlformats.org/officeDocument/2006/relationships/control" Target="../activeX/activeX4.xml"/><Relationship Id="rId15" Type="http://schemas.openxmlformats.org/officeDocument/2006/relationships/hyperlink" Target="http://www.infoglobe.cz/index.php?cmd=partner&amp;id=73" TargetMode="External"/><Relationship Id="rId23" Type="http://schemas.openxmlformats.org/officeDocument/2006/relationships/hyperlink" Target="http://www.infoglobe.cz/index.php?cmd=partner&amp;id=54" TargetMode="External"/><Relationship Id="rId28" Type="http://schemas.openxmlformats.org/officeDocument/2006/relationships/hyperlink" Target="http://www.infoglobe.cz/prevodnik-men/" TargetMode="External"/><Relationship Id="rId36" Type="http://schemas.openxmlformats.org/officeDocument/2006/relationships/image" Target="../media/image19.jpeg"/><Relationship Id="rId49" Type="http://schemas.openxmlformats.org/officeDocument/2006/relationships/image" Target="../media/image9.wmf"/><Relationship Id="rId10" Type="http://schemas.openxmlformats.org/officeDocument/2006/relationships/control" Target="../activeX/activeX9.xml"/><Relationship Id="rId19" Type="http://schemas.openxmlformats.org/officeDocument/2006/relationships/hyperlink" Target="http://www.infoglobe.cz/index.php?cmd=partner&amp;id=83" TargetMode="External"/><Relationship Id="rId31" Type="http://schemas.openxmlformats.org/officeDocument/2006/relationships/image" Target="../media/image14.jpeg"/><Relationship Id="rId44" Type="http://schemas.openxmlformats.org/officeDocument/2006/relationships/image" Target="../media/image27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hyperlink" Target="http://www.infoglobe.cz/index.php?cmd=partner&amp;id=5" TargetMode="External"/><Relationship Id="rId22" Type="http://schemas.openxmlformats.org/officeDocument/2006/relationships/hyperlink" Target="http://www.infoglobe.cz/index.php?cmd=partner&amp;id=81" TargetMode="External"/><Relationship Id="rId27" Type="http://schemas.openxmlformats.org/officeDocument/2006/relationships/hyperlink" Target="http://www.infoglobe.cz/fotogalerie/" TargetMode="External"/><Relationship Id="rId30" Type="http://schemas.openxmlformats.org/officeDocument/2006/relationships/image" Target="../media/image13.jpeg"/><Relationship Id="rId35" Type="http://schemas.openxmlformats.org/officeDocument/2006/relationships/image" Target="../media/image18.jpeg"/><Relationship Id="rId43" Type="http://schemas.openxmlformats.org/officeDocument/2006/relationships/image" Target="../media/image26.png"/><Relationship Id="rId48" Type="http://schemas.openxmlformats.org/officeDocument/2006/relationships/image" Target="../media/image8.wmf"/><Relationship Id="rId8" Type="http://schemas.openxmlformats.org/officeDocument/2006/relationships/control" Target="../activeX/activeX7.xml"/><Relationship Id="rId51" Type="http://schemas.openxmlformats.org/officeDocument/2006/relationships/image" Target="../media/image11.wmf"/><Relationship Id="rId3" Type="http://schemas.openxmlformats.org/officeDocument/2006/relationships/control" Target="../activeX/activeX2.xml"/><Relationship Id="rId12" Type="http://schemas.openxmlformats.org/officeDocument/2006/relationships/slideLayout" Target="../slideLayouts/slideLayout7.xml"/><Relationship Id="rId17" Type="http://schemas.openxmlformats.org/officeDocument/2006/relationships/hyperlink" Target="http://www.infoglobe.cz/index.php?cmd=partner&amp;id=6" TargetMode="External"/><Relationship Id="rId25" Type="http://schemas.openxmlformats.org/officeDocument/2006/relationships/hyperlink" Target="http://www.infoglobe.cz/diskuzni-forum/" TargetMode="External"/><Relationship Id="rId33" Type="http://schemas.openxmlformats.org/officeDocument/2006/relationships/image" Target="../media/image16.jpeg"/><Relationship Id="rId38" Type="http://schemas.openxmlformats.org/officeDocument/2006/relationships/image" Target="../media/image21.jpeg"/><Relationship Id="rId46" Type="http://schemas.openxmlformats.org/officeDocument/2006/relationships/image" Target="../media/image29.png"/><Relationship Id="rId20" Type="http://schemas.openxmlformats.org/officeDocument/2006/relationships/hyperlink" Target="http://www.infoglobe.cz/index.php?cmd=partner&amp;id=80" TargetMode="External"/><Relationship Id="rId41" Type="http://schemas.openxmlformats.org/officeDocument/2006/relationships/image" Target="../media/image24.jpeg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Aralské jez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224587"/>
            <a:ext cx="8353623" cy="54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043113" y="1489076"/>
            <a:ext cx="63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 Black" panose="020B0A04020102020204" pitchFamily="34" charset="0"/>
              </a:rPr>
              <a:t>A…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016500" y="6310313"/>
            <a:ext cx="3022600" cy="2460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>
                <a:latin typeface="Arial Unicode MS"/>
              </a:rPr>
              <a:t>Znovuzrozen</a:t>
            </a:r>
            <a:r>
              <a:rPr lang="cs-CZ" altLang="cs-CZ" sz="1000"/>
              <a:t>í</a:t>
            </a:r>
            <a:r>
              <a:rPr lang="cs-CZ" altLang="cs-CZ" sz="1000">
                <a:latin typeface="Arial Unicode MS"/>
              </a:rPr>
              <a:t> Aralsk</a:t>
            </a:r>
            <a:r>
              <a:rPr lang="cs-CZ" altLang="cs-CZ" sz="1000"/>
              <a:t>é</a:t>
            </a:r>
            <a:r>
              <a:rPr lang="cs-CZ" altLang="cs-CZ" sz="1000">
                <a:latin typeface="Arial Unicode MS"/>
              </a:rPr>
              <a:t>ho jezera - vznik země, angl.</a:t>
            </a:r>
            <a:r>
              <a:rPr lang="cs-CZ" altLang="cs-CZ" sz="700"/>
              <a:t> </a:t>
            </a:r>
            <a:endParaRPr lang="cs-CZ" altLang="cs-CZ" sz="180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462"/>
          </a:xfrm>
        </p:spPr>
        <p:txBody>
          <a:bodyPr/>
          <a:lstStyle/>
          <a:p>
            <a:r>
              <a:rPr lang="cs-CZ" b="1" dirty="0"/>
              <a:t>                         Střední Asie 2025 - sekundy</a:t>
            </a:r>
          </a:p>
        </p:txBody>
      </p:sp>
      <p:sp>
        <p:nvSpPr>
          <p:cNvPr id="10" name="Šestiúhelník 9"/>
          <p:cNvSpPr/>
          <p:nvPr/>
        </p:nvSpPr>
        <p:spPr>
          <a:xfrm>
            <a:off x="11353800" y="365126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890004F-0A82-4587-B3C9-5682F9FA2E89}"/>
              </a:ext>
            </a:extLst>
          </p:cNvPr>
          <p:cNvSpPr txBox="1"/>
          <p:nvPr/>
        </p:nvSpPr>
        <p:spPr>
          <a:xfrm>
            <a:off x="9909544" y="5368924"/>
            <a:ext cx="208409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Učebnice str. 66 - 67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D15985-5435-44B2-BD9E-3FD6A315ABB3}"/>
              </a:ext>
            </a:extLst>
          </p:cNvPr>
          <p:cNvSpPr txBox="1"/>
          <p:nvPr/>
        </p:nvSpPr>
        <p:spPr>
          <a:xfrm>
            <a:off x="5441364" y="5859054"/>
            <a:ext cx="60924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https://www.youtube.com/watch?v=Z-b-fV4Uheo</a:t>
            </a:r>
            <a:r>
              <a:rPr lang="cs-CZ" dirty="0"/>
              <a:t>  16. min.</a:t>
            </a:r>
          </a:p>
        </p:txBody>
      </p:sp>
    </p:spTree>
    <p:extLst>
      <p:ext uri="{BB962C8B-B14F-4D97-AF65-F5344CB8AC3E}">
        <p14:creationId xmlns:p14="http://schemas.microsoft.com/office/powerpoint/2010/main" val="3580640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0754"/>
              </p:ext>
            </p:extLst>
          </p:nvPr>
        </p:nvGraphicFramePr>
        <p:xfrm>
          <a:off x="8099227" y="3535175"/>
          <a:ext cx="3904088" cy="310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382">
                  <a:extLst>
                    <a:ext uri="{9D8B030D-6E8A-4147-A177-3AD203B41FA5}">
                      <a16:colId xmlns:a16="http://schemas.microsoft.com/office/drawing/2014/main" val="2715640847"/>
                    </a:ext>
                  </a:extLst>
                </a:gridCol>
                <a:gridCol w="2404706">
                  <a:extLst>
                    <a:ext uri="{9D8B030D-6E8A-4147-A177-3AD203B41FA5}">
                      <a16:colId xmlns:a16="http://schemas.microsoft.com/office/drawing/2014/main" val="2003480771"/>
                    </a:ext>
                  </a:extLst>
                </a:gridCol>
              </a:tblGrid>
              <a:tr h="509842">
                <a:tc gridSpan="2">
                  <a:txBody>
                    <a:bodyPr/>
                    <a:lstStyle/>
                    <a:p>
                      <a:r>
                        <a:rPr lang="cs-CZ" dirty="0"/>
                        <a:t>                        </a:t>
                      </a:r>
                      <a:r>
                        <a:rPr lang="cs-CZ" sz="2400" dirty="0"/>
                        <a:t>Kazachstán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0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Rozloha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2 717 300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cs-CZ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 </a:t>
                      </a:r>
                      <a:r>
                        <a:rPr lang="cs-CZ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Počet obyvatel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18,5 mil.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obyv. </a:t>
                      </a:r>
                      <a:r>
                        <a:rPr lang="cs-CZ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( 24 )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7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Hustota zalidnění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7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obyv./km</a:t>
                      </a:r>
                      <a:r>
                        <a:rPr lang="cs-CZ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30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Státní zřízení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prezidentská republika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2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Hlavní 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Nur- </a:t>
                      </a:r>
                      <a:r>
                        <a:rPr lang="cs-CZ" sz="1400" dirty="0" err="1"/>
                        <a:t>Sultan</a:t>
                      </a:r>
                      <a:r>
                        <a:rPr lang="cs-CZ" sz="1400" dirty="0"/>
                        <a:t>  (1 mil. 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obyv.)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47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HDP/obyv.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27 830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73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Úřední jazyky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kazaština, ruština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14872"/>
                  </a:ext>
                </a:extLst>
              </a:tr>
            </a:tbl>
          </a:graphicData>
        </a:graphic>
      </p:graphicFrame>
      <p:pic>
        <p:nvPicPr>
          <p:cNvPr id="6" name="Picture 4" descr="celiny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4031" r="3542" b="10381"/>
          <a:stretch>
            <a:fillRect/>
          </a:stretch>
        </p:blipFill>
        <p:spPr bwMode="auto">
          <a:xfrm>
            <a:off x="131082" y="2202927"/>
            <a:ext cx="7726557" cy="443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1206" y="2414588"/>
            <a:ext cx="25082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Kazašské stepi - celiny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1206" y="436418"/>
            <a:ext cx="596945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/>
              <a:t>Kazachstán – největší vnitrozemský stát světa !</a:t>
            </a:r>
          </a:p>
        </p:txBody>
      </p:sp>
      <p:pic>
        <p:nvPicPr>
          <p:cNvPr id="10242" name="Picture 2" descr="Republic of Kazakhstan - Vector Map Stock Vector - Illustration of travel,  kazakhstan: 147305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237" y="436418"/>
            <a:ext cx="5403078" cy="27420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estiúhelník 9"/>
          <p:cNvSpPr/>
          <p:nvPr/>
        </p:nvSpPr>
        <p:spPr>
          <a:xfrm>
            <a:off x="11643275" y="297918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36726"/>
              </p:ext>
            </p:extLst>
          </p:nvPr>
        </p:nvGraphicFramePr>
        <p:xfrm>
          <a:off x="8099227" y="3535175"/>
          <a:ext cx="3904088" cy="310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382">
                  <a:extLst>
                    <a:ext uri="{9D8B030D-6E8A-4147-A177-3AD203B41FA5}">
                      <a16:colId xmlns:a16="http://schemas.microsoft.com/office/drawing/2014/main" val="2715640847"/>
                    </a:ext>
                  </a:extLst>
                </a:gridCol>
                <a:gridCol w="2404706">
                  <a:extLst>
                    <a:ext uri="{9D8B030D-6E8A-4147-A177-3AD203B41FA5}">
                      <a16:colId xmlns:a16="http://schemas.microsoft.com/office/drawing/2014/main" val="2003480771"/>
                    </a:ext>
                  </a:extLst>
                </a:gridCol>
              </a:tblGrid>
              <a:tr h="509842">
                <a:tc gridSpan="2">
                  <a:txBody>
                    <a:bodyPr/>
                    <a:lstStyle/>
                    <a:p>
                      <a:r>
                        <a:rPr lang="cs-CZ" dirty="0"/>
                        <a:t>                        </a:t>
                      </a:r>
                      <a:r>
                        <a:rPr lang="cs-CZ" sz="2400" dirty="0"/>
                        <a:t>Kazachstán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0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Rozloha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Počet obyvatel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7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Hustota zalidnění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30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Státní zřízení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2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Hlavní 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47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HDP/obyv.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73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Úřední jazyky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1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9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2385" y="573408"/>
            <a:ext cx="11538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Většinu území Kazachstánu pokrývají roviny a nížiny. </a:t>
            </a:r>
            <a:r>
              <a:rPr lang="cs-CZ" b="1" dirty="0" err="1">
                <a:solidFill>
                  <a:srgbClr val="646464"/>
                </a:solidFill>
                <a:latin typeface="Verdana" panose="020B0604030504040204" pitchFamily="34" charset="0"/>
              </a:rPr>
              <a:t>Přikaspická</a:t>
            </a:r>
            <a:r>
              <a:rPr lang="cs-CZ" b="1" dirty="0">
                <a:solidFill>
                  <a:srgbClr val="646464"/>
                </a:solidFill>
                <a:latin typeface="Verdana" panose="020B0604030504040204" pitchFamily="34" charset="0"/>
              </a:rPr>
              <a:t> nížina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 vyplňuje západ země a </a:t>
            </a:r>
            <a:r>
              <a:rPr lang="cs-CZ" b="1" dirty="0" err="1">
                <a:solidFill>
                  <a:srgbClr val="646464"/>
                </a:solidFill>
                <a:latin typeface="Verdana" panose="020B0604030504040204" pitchFamily="34" charset="0"/>
              </a:rPr>
              <a:t>Turanská</a:t>
            </a:r>
            <a:r>
              <a:rPr lang="cs-CZ" b="1" dirty="0">
                <a:solidFill>
                  <a:srgbClr val="646464"/>
                </a:solidFill>
                <a:latin typeface="Verdana" panose="020B0604030504040204" pitchFamily="34" charset="0"/>
              </a:rPr>
              <a:t> nížina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 střed. Směrem na východ se území zvedá do </a:t>
            </a:r>
            <a:r>
              <a:rPr lang="cs-CZ" b="1" dirty="0">
                <a:solidFill>
                  <a:srgbClr val="646464"/>
                </a:solidFill>
                <a:latin typeface="Verdana" panose="020B0604030504040204" pitchFamily="34" charset="0"/>
              </a:rPr>
              <a:t>Kazašské plošiny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 na severu do </a:t>
            </a:r>
            <a:r>
              <a:rPr lang="cs-CZ" dirty="0" err="1">
                <a:solidFill>
                  <a:srgbClr val="646464"/>
                </a:solidFill>
                <a:latin typeface="Verdana" panose="020B0604030504040204" pitchFamily="34" charset="0"/>
              </a:rPr>
              <a:t>Turgajská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 plošiny. </a:t>
            </a:r>
            <a:r>
              <a:rPr lang="cs-CZ" b="1" dirty="0">
                <a:solidFill>
                  <a:srgbClr val="646464"/>
                </a:solidFill>
                <a:latin typeface="Verdana" panose="020B0604030504040204" pitchFamily="34" charset="0"/>
              </a:rPr>
              <a:t>Pouště Kyzylkum a </a:t>
            </a:r>
            <a:r>
              <a:rPr lang="cs-CZ" b="1" dirty="0" err="1">
                <a:solidFill>
                  <a:srgbClr val="646464"/>
                </a:solidFill>
                <a:latin typeface="Verdana" panose="020B0604030504040204" pitchFamily="34" charset="0"/>
              </a:rPr>
              <a:t>Mojynkum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 se rozkládají na jihozápadě země.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2385" y="5560906"/>
            <a:ext cx="11355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Horské systémy zasahují na území Kazachstánu na jihu a východě. </a:t>
            </a:r>
            <a:r>
              <a:rPr lang="cs-CZ" b="1" dirty="0">
                <a:solidFill>
                  <a:srgbClr val="646464"/>
                </a:solidFill>
                <a:latin typeface="Verdana" panose="020B0604030504040204" pitchFamily="34" charset="0"/>
              </a:rPr>
              <a:t>Velehory </a:t>
            </a:r>
            <a:r>
              <a:rPr lang="cs-CZ" b="1" dirty="0" err="1">
                <a:solidFill>
                  <a:srgbClr val="646464"/>
                </a:solidFill>
                <a:latin typeface="Verdana" panose="020B0604030504040204" pitchFamily="34" charset="0"/>
              </a:rPr>
              <a:t>Ťan</a:t>
            </a:r>
            <a:r>
              <a:rPr lang="cs-CZ" b="1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s-CZ" b="1" dirty="0" err="1">
                <a:solidFill>
                  <a:srgbClr val="646464"/>
                </a:solidFill>
                <a:latin typeface="Verdana" panose="020B0604030504040204" pitchFamily="34" charset="0"/>
              </a:rPr>
              <a:t>Šan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, s nejvyšší horou na území Kazachstánu - </a:t>
            </a:r>
            <a:r>
              <a:rPr lang="cs-CZ" b="1" u="sng" dirty="0" err="1">
                <a:solidFill>
                  <a:srgbClr val="0000FF"/>
                </a:solidFill>
                <a:latin typeface="Verdana" panose="020B0604030504040204" pitchFamily="34" charset="0"/>
                <a:hlinkClick r:id="rId2"/>
              </a:rPr>
              <a:t>Chan</a:t>
            </a:r>
            <a:r>
              <a:rPr lang="cs-CZ" b="1" u="sng" dirty="0">
                <a:solidFill>
                  <a:srgbClr val="0000FF"/>
                </a:solidFill>
                <a:latin typeface="Verdana" panose="020B0604030504040204" pitchFamily="34" charset="0"/>
                <a:hlinkClick r:id="rId2"/>
              </a:rPr>
              <a:t> </a:t>
            </a:r>
            <a:r>
              <a:rPr lang="cs-CZ" b="1" u="sng" dirty="0" err="1">
                <a:solidFill>
                  <a:srgbClr val="0000FF"/>
                </a:solidFill>
                <a:latin typeface="Verdana" panose="020B0604030504040204" pitchFamily="34" charset="0"/>
                <a:hlinkClick r:id="rId2"/>
              </a:rPr>
              <a:t>Tengri</a:t>
            </a:r>
            <a:r>
              <a:rPr lang="cs-CZ" b="1" dirty="0">
                <a:solidFill>
                  <a:srgbClr val="646464"/>
                </a:solidFill>
                <a:latin typeface="Verdana" panose="020B0604030504040204" pitchFamily="34" charset="0"/>
              </a:rPr>
              <a:t> s 7010 m n. m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., přecházejí z Číny. Dále zde zasahují </a:t>
            </a:r>
            <a:r>
              <a:rPr lang="cs-CZ" dirty="0" err="1">
                <a:solidFill>
                  <a:srgbClr val="646464"/>
                </a:solidFill>
                <a:latin typeface="Verdana" panose="020B0604030504040204" pitchFamily="34" charset="0"/>
              </a:rPr>
              <a:t>např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: horská pásma </a:t>
            </a:r>
            <a:r>
              <a:rPr lang="cs-CZ" b="1" dirty="0">
                <a:solidFill>
                  <a:srgbClr val="646464"/>
                </a:solidFill>
                <a:latin typeface="Verdana" panose="020B0604030504040204" pitchFamily="34" charset="0"/>
              </a:rPr>
              <a:t>Altaje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 nebo </a:t>
            </a:r>
            <a:r>
              <a:rPr lang="cs-CZ" b="1" dirty="0" err="1">
                <a:solidFill>
                  <a:srgbClr val="646464"/>
                </a:solidFill>
                <a:latin typeface="Verdana" panose="020B0604030504040204" pitchFamily="34" charset="0"/>
              </a:rPr>
              <a:t>Alatau</a:t>
            </a:r>
            <a:r>
              <a:rPr lang="cs-CZ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endParaRPr lang="cs-CZ" dirty="0"/>
          </a:p>
        </p:txBody>
      </p:sp>
      <p:pic>
        <p:nvPicPr>
          <p:cNvPr id="13314" name="Picture 2" descr="https://ostrava.educanet.cz/www/zemepis/obrazky/vyuka/sexta/asie/stredn_asie/Kazachstan/Kaz_topograf_ma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" y="1652094"/>
            <a:ext cx="6278925" cy="37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estiúhelník 4"/>
          <p:cNvSpPr/>
          <p:nvPr/>
        </p:nvSpPr>
        <p:spPr>
          <a:xfrm>
            <a:off x="11557551" y="233386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316" name="Picture 4" descr="Chan Tengri – Wikiped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007" y="1659301"/>
            <a:ext cx="4994994" cy="37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4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azakhstan : free map, free blank map, free outline map, free base map : outline, hydrography, main cities, n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" y="0"/>
            <a:ext cx="12150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azakhstan : free map, free blank map, free outline map, free base map : outline, hydrography, main c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" y="0"/>
            <a:ext cx="12150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>
            <a:off x="7601492" y="2626809"/>
            <a:ext cx="360254" cy="40271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ál 8"/>
          <p:cNvSpPr/>
          <p:nvPr/>
        </p:nvSpPr>
        <p:spPr>
          <a:xfrm>
            <a:off x="7052852" y="2142804"/>
            <a:ext cx="360254" cy="40271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ál 9"/>
          <p:cNvSpPr/>
          <p:nvPr/>
        </p:nvSpPr>
        <p:spPr>
          <a:xfrm>
            <a:off x="8599019" y="5403260"/>
            <a:ext cx="360254" cy="40271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ál 10"/>
          <p:cNvSpPr/>
          <p:nvPr/>
        </p:nvSpPr>
        <p:spPr>
          <a:xfrm>
            <a:off x="8779146" y="1740086"/>
            <a:ext cx="360254" cy="40271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Šestiúhelník 11"/>
          <p:cNvSpPr/>
          <p:nvPr/>
        </p:nvSpPr>
        <p:spPr>
          <a:xfrm>
            <a:off x="11602243" y="306396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5772" y="129801"/>
            <a:ext cx="606697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I. Vyhledej a zapiš české názvy vyznačených řek, jezer a sídel.</a:t>
            </a:r>
          </a:p>
        </p:txBody>
      </p:sp>
      <p:sp>
        <p:nvSpPr>
          <p:cNvPr id="15" name="Obdélníkový popisek 17"/>
          <p:cNvSpPr/>
          <p:nvPr/>
        </p:nvSpPr>
        <p:spPr>
          <a:xfrm>
            <a:off x="5593598" y="4561812"/>
            <a:ext cx="504056" cy="216024"/>
          </a:xfrm>
          <a:prstGeom prst="wedgeRectCallout">
            <a:avLst>
              <a:gd name="adj1" fmla="val -113138"/>
              <a:gd name="adj2" fmla="val 13482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B0F0"/>
                </a:solidFill>
              </a:rPr>
              <a:t>řeka</a:t>
            </a:r>
          </a:p>
        </p:txBody>
      </p:sp>
      <p:sp>
        <p:nvSpPr>
          <p:cNvPr id="16" name="Obdélníkový popisek 17"/>
          <p:cNvSpPr/>
          <p:nvPr/>
        </p:nvSpPr>
        <p:spPr>
          <a:xfrm>
            <a:off x="4629763" y="3879641"/>
            <a:ext cx="624408" cy="255302"/>
          </a:xfrm>
          <a:prstGeom prst="wedgeRectCallout">
            <a:avLst>
              <a:gd name="adj1" fmla="val -91663"/>
              <a:gd name="adj2" fmla="val 124083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B0F0"/>
                </a:solidFill>
              </a:rPr>
              <a:t>jezero</a:t>
            </a:r>
          </a:p>
        </p:txBody>
      </p:sp>
      <p:sp>
        <p:nvSpPr>
          <p:cNvPr id="17" name="Obdélníkový popisek 17"/>
          <p:cNvSpPr/>
          <p:nvPr/>
        </p:nvSpPr>
        <p:spPr>
          <a:xfrm>
            <a:off x="8779146" y="3751990"/>
            <a:ext cx="624408" cy="255302"/>
          </a:xfrm>
          <a:prstGeom prst="wedgeRectCallout">
            <a:avLst>
              <a:gd name="adj1" fmla="val -91663"/>
              <a:gd name="adj2" fmla="val 124083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0B0F0"/>
                </a:solidFill>
              </a:rPr>
              <a:t>jezero</a:t>
            </a:r>
          </a:p>
        </p:txBody>
      </p:sp>
    </p:spTree>
    <p:extLst>
      <p:ext uri="{BB962C8B-B14F-4D97-AF65-F5344CB8AC3E}">
        <p14:creationId xmlns:p14="http://schemas.microsoft.com/office/powerpoint/2010/main" val="1744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703389" y="1306513"/>
            <a:ext cx="8785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587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 roce 1955 byla zahájena stavba kosmodromu Bajkonur, prvního a nejvýznamnějšího kosmodromu na světě. Stavba byla dokončena v dubnu 1957.</a:t>
            </a:r>
            <a:br>
              <a:rPr lang="cs-CZ" altLang="cs-CZ" sz="1800"/>
            </a:br>
            <a:r>
              <a:rPr lang="cs-CZ" altLang="cs-CZ" sz="1800"/>
              <a:t>Název získal kosmodrom podle asi 300 km vzdáleného sídla. Jedná se o místo v poušti na jihu Kazachstánu nedaleko Aralského jezera. Umístění bylo vybráno neobyčejně pečlivě. Byla brána v úvahu velká vzdálenost od obydlených oblastí, velký volný prostor v okolí, vhodné klimatické podmínky jako je mnoho slunečných dnů v roce a nízká vlhkost. Navíc zde již bylo vybudované železniční a silniční spojení. </a:t>
            </a:r>
            <a:br>
              <a:rPr lang="cs-CZ" altLang="cs-CZ" sz="1800"/>
            </a:br>
            <a:r>
              <a:rPr lang="cs-CZ" altLang="cs-CZ" sz="1800"/>
              <a:t>V okolí kosmodromu bylo vybudováno město Leninsk. Na konci roku 1956 zde již pracovalo 3600 lidí. V době největšího rozkvětu kosmodromu zde žilo asi 100 000 lidí. Po majetkovém převratu v 90. letech došlo ke vzniku nového státu Republika Kazachstán. Bajkonur byl Ruské federaci pronajat za 115 milionů dolarů ročně a podle dohody má tomu tak být minimálně do roku 2050. </a:t>
            </a:r>
            <a:br>
              <a:rPr lang="cs-CZ" altLang="cs-CZ" sz="1800"/>
            </a:br>
            <a:r>
              <a:rPr lang="cs-CZ" altLang="cs-CZ" sz="1800"/>
              <a:t>V současnosti se usiluje o to, aby provoz kosmodromu byl šetrnější k životnímu prostředí. </a:t>
            </a:r>
          </a:p>
        </p:txBody>
      </p:sp>
      <p:sp>
        <p:nvSpPr>
          <p:cNvPr id="22532" name="Obdélník 1"/>
          <p:cNvSpPr>
            <a:spLocks noChangeArrowheads="1"/>
          </p:cNvSpPr>
          <p:nvPr/>
        </p:nvSpPr>
        <p:spPr bwMode="auto">
          <a:xfrm>
            <a:off x="1992313" y="692150"/>
            <a:ext cx="2608262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Kosmodrom Bajkonur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11494577" y="308386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2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jkonur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8914"/>
            <a:ext cx="3240087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bajkonur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45" y="188914"/>
            <a:ext cx="3816350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774825" y="5229226"/>
            <a:ext cx="8642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Nyní je kosmodrom Bajkonur obrovským komplexem odpalovacích ramp a má rozlohu 6717 kilometrů čtverečních. Nachází se zde 15 ramp 9 typů pro vypouštění kosmických nosičů, 4 rampy pro vypouštění mezikontinentálních balistických raket, 11 montážních budov MIK se 34 halami pro přípravu nosných raket a družic a sond, 3 tankovací stanice pro plnění nádrží. 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11453013" y="188914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4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847851" y="476250"/>
            <a:ext cx="83534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Za celou existenci kosmodromu zde bylo vypuštěno asi 2500 kosmických raket a více než 3000 aparátů a družic.</a:t>
            </a:r>
            <a:br>
              <a:rPr lang="cs-CZ" altLang="cs-CZ" sz="1800"/>
            </a:br>
            <a:r>
              <a:rPr lang="cs-CZ" altLang="cs-CZ" sz="1800"/>
              <a:t>První start nosné rakety se uskutečnil 4. října 1957, kdy byla dopravena na oběžnou dráhu umělá družice Sputnik 1 o hmotnosti 83,6 kg. Jednalo se o první těleso, které bylo vysláno člověkem do vesmíru.</a:t>
            </a:r>
            <a:br>
              <a:rPr lang="cs-CZ" altLang="cs-CZ" sz="1800"/>
            </a:br>
            <a:endParaRPr lang="cs-CZ" altLang="cs-CZ" sz="1800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847850" y="2060575"/>
            <a:ext cx="8496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Nepochybně nejvýznamnější událostí světové kosmonautiky se stalo </a:t>
            </a:r>
            <a:r>
              <a:rPr lang="cs-CZ" altLang="cs-CZ" sz="1800" b="1"/>
              <a:t>vyslání prvního člověka do vesmíru Jurije Alexejeviče Gagarina </a:t>
            </a:r>
            <a:r>
              <a:rPr lang="cs-CZ" altLang="cs-CZ" sz="1800"/>
              <a:t>na kosmické lodi Vostok 1. Stalo se tak </a:t>
            </a:r>
            <a:r>
              <a:rPr lang="cs-CZ" altLang="cs-CZ" sz="1800" b="1"/>
              <a:t>12. dubna 1961 </a:t>
            </a:r>
            <a:r>
              <a:rPr lang="cs-CZ" altLang="cs-CZ" sz="1800"/>
              <a:t>právě z kosmodromu </a:t>
            </a:r>
            <a:r>
              <a:rPr lang="cs-CZ" altLang="cs-CZ" sz="1800" b="1"/>
              <a:t>Bajkonur</a:t>
            </a:r>
            <a:r>
              <a:rPr lang="cs-CZ" altLang="cs-CZ" sz="1800"/>
              <a:t>. Jurij Alexejevič Gagarin jako první člověk v dějinách třikrát oblétl Zemi a vrátil se úspěšně na rodnou planetu.</a:t>
            </a:r>
            <a:br>
              <a:rPr lang="cs-CZ" altLang="cs-CZ" sz="1800"/>
            </a:br>
            <a:endParaRPr lang="cs-CZ" altLang="cs-CZ" sz="1800"/>
          </a:p>
        </p:txBody>
      </p:sp>
      <p:pic>
        <p:nvPicPr>
          <p:cNvPr id="21508" name="Picture 6" descr="gagarin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644900"/>
            <a:ext cx="23034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Gagarin 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638550"/>
            <a:ext cx="5715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estiúhelník 6"/>
          <p:cNvSpPr/>
          <p:nvPr/>
        </p:nvSpPr>
        <p:spPr>
          <a:xfrm>
            <a:off x="11432232" y="291584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Kazachs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1" y="549274"/>
            <a:ext cx="8512511" cy="538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normal_Atom_Plumbbob_1957_h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87" y="3424365"/>
            <a:ext cx="3810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106190" y="6143752"/>
            <a:ext cx="4654550" cy="3667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Semipalatinsk – Sovětská raketová střelnice</a:t>
            </a:r>
          </a:p>
        </p:txBody>
      </p:sp>
      <p:sp>
        <p:nvSpPr>
          <p:cNvPr id="7" name="Šestiúhelník 6"/>
          <p:cNvSpPr/>
          <p:nvPr/>
        </p:nvSpPr>
        <p:spPr>
          <a:xfrm>
            <a:off x="11411450" y="364609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3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estiúhelník 4"/>
          <p:cNvSpPr/>
          <p:nvPr/>
        </p:nvSpPr>
        <p:spPr>
          <a:xfrm>
            <a:off x="11602243" y="306396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42322"/>
              </p:ext>
            </p:extLst>
          </p:nvPr>
        </p:nvGraphicFramePr>
        <p:xfrm>
          <a:off x="6765606" y="3846840"/>
          <a:ext cx="4613594" cy="236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047">
                  <a:extLst>
                    <a:ext uri="{9D8B030D-6E8A-4147-A177-3AD203B41FA5}">
                      <a16:colId xmlns:a16="http://schemas.microsoft.com/office/drawing/2014/main" val="2715640847"/>
                    </a:ext>
                  </a:extLst>
                </a:gridCol>
                <a:gridCol w="2566547">
                  <a:extLst>
                    <a:ext uri="{9D8B030D-6E8A-4147-A177-3AD203B41FA5}">
                      <a16:colId xmlns:a16="http://schemas.microsoft.com/office/drawing/2014/main" val="2003480771"/>
                    </a:ext>
                  </a:extLst>
                </a:gridCol>
              </a:tblGrid>
              <a:tr h="509842">
                <a:tc gridSpan="2">
                  <a:txBody>
                    <a:bodyPr/>
                    <a:lstStyle/>
                    <a:p>
                      <a:r>
                        <a:rPr lang="cs-CZ" sz="2400" dirty="0"/>
                        <a:t>Základní charakteristika regionu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0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Rozloha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4 642 000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cs-CZ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Počet obyvatel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105 mil.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7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Hustota zalidnění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23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obyv./km</a:t>
                      </a:r>
                      <a:r>
                        <a:rPr lang="cs-CZ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30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Počet států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2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Největší sídla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Kábul, Taškent, </a:t>
                      </a:r>
                      <a:r>
                        <a:rPr lang="cs-CZ" dirty="0" err="1"/>
                        <a:t>Almaty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47579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765605" y="1881159"/>
            <a:ext cx="5196677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Země Střední Asie spojuje :</a:t>
            </a:r>
          </a:p>
          <a:p>
            <a:pPr marL="400050" indent="-400050">
              <a:buAutoNum type="romanUcPeriod"/>
            </a:pPr>
            <a:r>
              <a:rPr lang="cs-CZ" dirty="0"/>
              <a:t>Společně sdílená historie bývalých republik SSSR.</a:t>
            </a:r>
          </a:p>
          <a:p>
            <a:pPr marL="400050" indent="-400050">
              <a:buAutoNum type="romanUcPeriod"/>
            </a:pPr>
            <a:r>
              <a:rPr lang="cs-CZ" dirty="0"/>
              <a:t>Poloha v centrální periferii asijského světadílu.</a:t>
            </a:r>
          </a:p>
          <a:p>
            <a:pPr marL="400050" indent="-400050">
              <a:buAutoNum type="romanUcPeriod"/>
            </a:pPr>
            <a:r>
              <a:rPr lang="cs-CZ" dirty="0"/>
              <a:t>Značný ekonomický potenciál.</a:t>
            </a:r>
          </a:p>
          <a:p>
            <a:pPr marL="400050" indent="-400050">
              <a:buAutoNum type="romanUcPeriod"/>
            </a:pPr>
            <a:r>
              <a:rPr lang="cs-CZ" dirty="0"/>
              <a:t>Existence </a:t>
            </a:r>
            <a:r>
              <a:rPr lang="cs-CZ" dirty="0" err="1"/>
              <a:t>poloautoritativních</a:t>
            </a:r>
            <a:r>
              <a:rPr lang="cs-CZ" dirty="0"/>
              <a:t> prezidentských systému.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18785"/>
              </p:ext>
            </p:extLst>
          </p:nvPr>
        </p:nvGraphicFramePr>
        <p:xfrm>
          <a:off x="6765606" y="3846840"/>
          <a:ext cx="4613594" cy="2364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047">
                  <a:extLst>
                    <a:ext uri="{9D8B030D-6E8A-4147-A177-3AD203B41FA5}">
                      <a16:colId xmlns:a16="http://schemas.microsoft.com/office/drawing/2014/main" val="2715640847"/>
                    </a:ext>
                  </a:extLst>
                </a:gridCol>
                <a:gridCol w="2566547">
                  <a:extLst>
                    <a:ext uri="{9D8B030D-6E8A-4147-A177-3AD203B41FA5}">
                      <a16:colId xmlns:a16="http://schemas.microsoft.com/office/drawing/2014/main" val="2003480771"/>
                    </a:ext>
                  </a:extLst>
                </a:gridCol>
              </a:tblGrid>
              <a:tr h="509842">
                <a:tc gridSpan="2">
                  <a:txBody>
                    <a:bodyPr/>
                    <a:lstStyle/>
                    <a:p>
                      <a:r>
                        <a:rPr lang="cs-CZ" sz="2400" dirty="0"/>
                        <a:t>Základní charakteristika regionu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0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Rozloha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Počet obyvatel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57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Hustota zalidnění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730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Počet států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2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Největší sídla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347579"/>
                  </a:ext>
                </a:extLst>
              </a:tr>
            </a:tbl>
          </a:graphicData>
        </a:graphic>
      </p:graphicFrame>
      <p:pic>
        <p:nvPicPr>
          <p:cNvPr id="3074" name="Picture 2" descr="Mapa střední A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" y="675728"/>
            <a:ext cx="6514250" cy="553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19498"/>
              </p:ext>
            </p:extLst>
          </p:nvPr>
        </p:nvGraphicFramePr>
        <p:xfrm>
          <a:off x="1" y="913391"/>
          <a:ext cx="12191999" cy="3846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63">
                  <a:extLst>
                    <a:ext uri="{9D8B030D-6E8A-4147-A177-3AD203B41FA5}">
                      <a16:colId xmlns:a16="http://schemas.microsoft.com/office/drawing/2014/main" val="3266518787"/>
                    </a:ext>
                  </a:extLst>
                </a:gridCol>
                <a:gridCol w="1832454">
                  <a:extLst>
                    <a:ext uri="{9D8B030D-6E8A-4147-A177-3AD203B41FA5}">
                      <a16:colId xmlns:a16="http://schemas.microsoft.com/office/drawing/2014/main" val="1483068290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2503988599"/>
                    </a:ext>
                  </a:extLst>
                </a:gridCol>
                <a:gridCol w="1409221">
                  <a:extLst>
                    <a:ext uri="{9D8B030D-6E8A-4147-A177-3AD203B41FA5}">
                      <a16:colId xmlns:a16="http://schemas.microsoft.com/office/drawing/2014/main" val="1691217546"/>
                    </a:ext>
                  </a:extLst>
                </a:gridCol>
                <a:gridCol w="1133459">
                  <a:extLst>
                    <a:ext uri="{9D8B030D-6E8A-4147-A177-3AD203B41FA5}">
                      <a16:colId xmlns:a16="http://schemas.microsoft.com/office/drawing/2014/main" val="2722769530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2672027226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315926253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6152227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        Název státu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Rozloha / km</a:t>
                      </a:r>
                      <a:r>
                        <a:rPr lang="cs-CZ" sz="1600" baseline="30000" dirty="0"/>
                        <a:t>2</a:t>
                      </a:r>
                      <a:r>
                        <a:rPr lang="cs-CZ" sz="1600" baseline="0" dirty="0"/>
                        <a:t> /</a:t>
                      </a:r>
                    </a:p>
                    <a:p>
                      <a:endParaRPr lang="cs-CZ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 obyv.</a:t>
                      </a:r>
                    </a:p>
                    <a:p>
                      <a:r>
                        <a:rPr lang="cs-CZ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Hustota </a:t>
                      </a:r>
                    </a:p>
                    <a:p>
                      <a:r>
                        <a:rPr lang="cs-CZ" sz="1600" dirty="0"/>
                        <a:t>zalidnění</a:t>
                      </a:r>
                    </a:p>
                    <a:p>
                      <a:r>
                        <a:rPr lang="cs-CZ" sz="1600" dirty="0"/>
                        <a:t>obyv./</a:t>
                      </a: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cs-CZ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Státní zřízení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Hlavní 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HDP              /obyv. v USD</a:t>
                      </a:r>
                    </a:p>
                    <a:p>
                      <a:r>
                        <a:rPr lang="cs-CZ" sz="1600" dirty="0"/>
                        <a:t>/ k r. 2025/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12142"/>
                  </a:ext>
                </a:extLst>
              </a:tr>
              <a:tr h="531581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Kazachstán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2 717 300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20 843 754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prezidentská </a:t>
                      </a:r>
                      <a:r>
                        <a:rPr lang="cs-CZ" dirty="0" err="1"/>
                        <a:t>rep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Nur-</a:t>
                      </a:r>
                      <a:r>
                        <a:rPr lang="cs-CZ" dirty="0" err="1"/>
                        <a:t>Sultan</a:t>
                      </a:r>
                      <a:r>
                        <a:rPr lang="cs-CZ" dirty="0"/>
                        <a:t>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⭐⭐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14 723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97130"/>
                  </a:ext>
                </a:extLst>
              </a:tr>
              <a:tr h="531581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Kyrgyzstán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198 500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dirty="0"/>
                        <a:t>  7 295 034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prezidentská </a:t>
                      </a:r>
                      <a:r>
                        <a:rPr lang="cs-CZ" dirty="0" err="1"/>
                        <a:t>rep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Biškek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2 790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39190"/>
                  </a:ext>
                </a:extLst>
              </a:tr>
              <a:tr h="531581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Tádžikistán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143 100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dirty="0"/>
                        <a:t>10 786 734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prezidentská </a:t>
                      </a:r>
                      <a:r>
                        <a:rPr lang="cs-CZ" dirty="0" err="1"/>
                        <a:t>rep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Dušanbe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1 644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54571"/>
                  </a:ext>
                </a:extLst>
              </a:tr>
              <a:tr h="531581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Turkmenistán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488 100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7 618 847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prezidentská </a:t>
                      </a:r>
                      <a:r>
                        <a:rPr lang="cs-CZ" dirty="0" err="1"/>
                        <a:t>rep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Ašchabad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10 801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935913"/>
                  </a:ext>
                </a:extLst>
              </a:tr>
              <a:tr h="531581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Uzbekistán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 447 400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37 053 428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prezidentská </a:t>
                      </a:r>
                      <a:r>
                        <a:rPr lang="cs-CZ" dirty="0" err="1"/>
                        <a:t>rep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Taškent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3 647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817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3 994 400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r>
                        <a:rPr lang="cs-CZ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83 597 797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20,9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90262"/>
                  </a:ext>
                </a:extLst>
              </a:tr>
            </a:tbl>
          </a:graphicData>
        </a:graphic>
      </p:graphicFrame>
      <p:sp>
        <p:nvSpPr>
          <p:cNvPr id="3" name="Šestiúhelník 2"/>
          <p:cNvSpPr/>
          <p:nvPr/>
        </p:nvSpPr>
        <p:spPr>
          <a:xfrm>
            <a:off x="11602243" y="306396"/>
            <a:ext cx="360040" cy="369332"/>
          </a:xfrm>
          <a:prstGeom prst="hexagon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6400" y="306396"/>
            <a:ext cx="659656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Doplň požadované údaje dle  </a:t>
            </a:r>
            <a:r>
              <a:rPr lang="cs-CZ" b="1" dirty="0">
                <a:solidFill>
                  <a:schemeClr val="bg1"/>
                </a:solidFill>
                <a:hlinkClick r:id="rId3"/>
              </a:rPr>
              <a:t>https://www.worldometers.info/cs/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8555875" y="4898735"/>
            <a:ext cx="234032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dirty="0"/>
              <a:t>⭐⭐</a:t>
            </a:r>
            <a:r>
              <a:rPr lang="cs-CZ" sz="1400" i="1" dirty="0"/>
              <a:t>Do roku 2019 </a:t>
            </a:r>
            <a:r>
              <a:rPr lang="cs-CZ" sz="1400" i="1" dirty="0" err="1"/>
              <a:t>Astana</a:t>
            </a:r>
            <a:endParaRPr lang="cs-CZ" sz="1400" i="1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08918"/>
              </p:ext>
            </p:extLst>
          </p:nvPr>
        </p:nvGraphicFramePr>
        <p:xfrm>
          <a:off x="1" y="913391"/>
          <a:ext cx="12191999" cy="384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63">
                  <a:extLst>
                    <a:ext uri="{9D8B030D-6E8A-4147-A177-3AD203B41FA5}">
                      <a16:colId xmlns:a16="http://schemas.microsoft.com/office/drawing/2014/main" val="3266518787"/>
                    </a:ext>
                  </a:extLst>
                </a:gridCol>
                <a:gridCol w="1862600">
                  <a:extLst>
                    <a:ext uri="{9D8B030D-6E8A-4147-A177-3AD203B41FA5}">
                      <a16:colId xmlns:a16="http://schemas.microsoft.com/office/drawing/2014/main" val="1483068290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2503988599"/>
                    </a:ext>
                  </a:extLst>
                </a:gridCol>
                <a:gridCol w="1390226">
                  <a:extLst>
                    <a:ext uri="{9D8B030D-6E8A-4147-A177-3AD203B41FA5}">
                      <a16:colId xmlns:a16="http://schemas.microsoft.com/office/drawing/2014/main" val="1691217546"/>
                    </a:ext>
                  </a:extLst>
                </a:gridCol>
                <a:gridCol w="1131911">
                  <a:extLst>
                    <a:ext uri="{9D8B030D-6E8A-4147-A177-3AD203B41FA5}">
                      <a16:colId xmlns:a16="http://schemas.microsoft.com/office/drawing/2014/main" val="2722769530"/>
                    </a:ext>
                  </a:extLst>
                </a:gridCol>
                <a:gridCol w="2079640">
                  <a:extLst>
                    <a:ext uri="{9D8B030D-6E8A-4147-A177-3AD203B41FA5}">
                      <a16:colId xmlns:a16="http://schemas.microsoft.com/office/drawing/2014/main" val="2672027226"/>
                    </a:ext>
                  </a:extLst>
                </a:gridCol>
                <a:gridCol w="2381157">
                  <a:extLst>
                    <a:ext uri="{9D8B030D-6E8A-4147-A177-3AD203B41FA5}">
                      <a16:colId xmlns:a16="http://schemas.microsoft.com/office/drawing/2014/main" val="315926253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615222747"/>
                    </a:ext>
                  </a:extLst>
                </a:gridCol>
              </a:tblGrid>
              <a:tr h="828196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        Název státu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Rozloha / km</a:t>
                      </a:r>
                      <a:r>
                        <a:rPr lang="cs-CZ" sz="1600" baseline="30000" dirty="0"/>
                        <a:t>2</a:t>
                      </a:r>
                      <a:r>
                        <a:rPr lang="cs-CZ" sz="1600" baseline="0" dirty="0"/>
                        <a:t> 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Počet obyv.</a:t>
                      </a:r>
                    </a:p>
                    <a:p>
                      <a:r>
                        <a:rPr lang="cs-CZ" sz="1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Hustota </a:t>
                      </a:r>
                    </a:p>
                    <a:p>
                      <a:r>
                        <a:rPr lang="cs-CZ" sz="1600" dirty="0"/>
                        <a:t>zalidnění</a:t>
                      </a:r>
                    </a:p>
                    <a:p>
                      <a:r>
                        <a:rPr lang="cs-CZ" sz="1600" dirty="0"/>
                        <a:t>obyv./</a:t>
                      </a:r>
                      <a:r>
                        <a:rPr lang="cs-CZ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  <a:r>
                        <a:rPr lang="cs-CZ" sz="1600" b="1" kern="1200" baseline="30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cs-CZ" sz="16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Státní zřízení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Hlavní město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HDP              /obyv. v USD</a:t>
                      </a:r>
                    </a:p>
                    <a:p>
                      <a:r>
                        <a:rPr lang="cs-CZ" sz="1600" dirty="0"/>
                        <a:t>/ k r. 2025/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12142"/>
                  </a:ext>
                </a:extLst>
              </a:tr>
              <a:tr h="541924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280029"/>
                  </a:ext>
                </a:extLst>
              </a:tr>
              <a:tr h="538663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097130"/>
                  </a:ext>
                </a:extLst>
              </a:tr>
              <a:tr h="538664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439190"/>
                  </a:ext>
                </a:extLst>
              </a:tr>
              <a:tr h="527441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54571"/>
                  </a:ext>
                </a:extLst>
              </a:tr>
              <a:tr h="503649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935913"/>
                  </a:ext>
                </a:extLst>
              </a:tr>
              <a:tr h="36808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Σ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6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5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entral Asia : free map, free blank map, free outline map, free base map : boundaries, hydrography, main cities, n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/>
          <a:stretch>
            <a:fillRect/>
          </a:stretch>
        </p:blipFill>
        <p:spPr bwMode="auto">
          <a:xfrm>
            <a:off x="1524000" y="127000"/>
            <a:ext cx="912495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Central Asia : free map, free blank map, free outline map, free base map : hydrography, states, main c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"/>
          <a:stretch>
            <a:fillRect/>
          </a:stretch>
        </p:blipFill>
        <p:spPr bwMode="auto">
          <a:xfrm>
            <a:off x="1524000" y="101600"/>
            <a:ext cx="9144000" cy="6756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estiúhelník 3"/>
          <p:cNvSpPr/>
          <p:nvPr/>
        </p:nvSpPr>
        <p:spPr>
          <a:xfrm>
            <a:off x="9840914" y="260350"/>
            <a:ext cx="503237" cy="431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935414" y="4292601"/>
            <a:ext cx="288925" cy="2889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ál 7"/>
          <p:cNvSpPr/>
          <p:nvPr/>
        </p:nvSpPr>
        <p:spPr>
          <a:xfrm>
            <a:off x="6888164" y="3068639"/>
            <a:ext cx="287337" cy="28733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6816726" y="4076701"/>
            <a:ext cx="288925" cy="2889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Ovál 10"/>
          <p:cNvSpPr/>
          <p:nvPr/>
        </p:nvSpPr>
        <p:spPr>
          <a:xfrm>
            <a:off x="8328025" y="2565400"/>
            <a:ext cx="287338" cy="28733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ál 11"/>
          <p:cNvSpPr/>
          <p:nvPr/>
        </p:nvSpPr>
        <p:spPr>
          <a:xfrm>
            <a:off x="8975725" y="2420939"/>
            <a:ext cx="287338" cy="28733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bdélníkový popisek 13"/>
          <p:cNvSpPr/>
          <p:nvPr/>
        </p:nvSpPr>
        <p:spPr>
          <a:xfrm>
            <a:off x="3143250" y="3141663"/>
            <a:ext cx="649288" cy="215900"/>
          </a:xfrm>
          <a:prstGeom prst="wedgeRectCallout">
            <a:avLst>
              <a:gd name="adj1" fmla="val -110259"/>
              <a:gd name="adj2" fmla="val -80582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>
                <a:solidFill>
                  <a:srgbClr val="00B0F0"/>
                </a:solidFill>
              </a:rPr>
              <a:t>voda</a:t>
            </a:r>
          </a:p>
        </p:txBody>
      </p:sp>
      <p:sp>
        <p:nvSpPr>
          <p:cNvPr id="15" name="Obdélníkový popisek 14"/>
          <p:cNvSpPr/>
          <p:nvPr/>
        </p:nvSpPr>
        <p:spPr>
          <a:xfrm>
            <a:off x="4943475" y="1844675"/>
            <a:ext cx="647700" cy="215900"/>
          </a:xfrm>
          <a:prstGeom prst="wedgeRectCallout">
            <a:avLst>
              <a:gd name="adj1" fmla="val -110259"/>
              <a:gd name="adj2" fmla="val -80582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>
                <a:solidFill>
                  <a:srgbClr val="00B0F0"/>
                </a:solidFill>
              </a:rPr>
              <a:t>voda</a:t>
            </a:r>
          </a:p>
        </p:txBody>
      </p:sp>
      <p:sp>
        <p:nvSpPr>
          <p:cNvPr id="16" name="Obdélníkový popisek 15"/>
          <p:cNvSpPr/>
          <p:nvPr/>
        </p:nvSpPr>
        <p:spPr>
          <a:xfrm>
            <a:off x="8832850" y="1484313"/>
            <a:ext cx="647700" cy="215900"/>
          </a:xfrm>
          <a:prstGeom prst="wedgeRectCallout">
            <a:avLst>
              <a:gd name="adj1" fmla="val -110259"/>
              <a:gd name="adj2" fmla="val -80582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>
                <a:solidFill>
                  <a:srgbClr val="00B0F0"/>
                </a:solidFill>
              </a:rPr>
              <a:t>voda</a:t>
            </a:r>
          </a:p>
        </p:txBody>
      </p:sp>
      <p:sp>
        <p:nvSpPr>
          <p:cNvPr id="17" name="Obdélníkový popisek 16"/>
          <p:cNvSpPr/>
          <p:nvPr/>
        </p:nvSpPr>
        <p:spPr>
          <a:xfrm>
            <a:off x="9480550" y="2924175"/>
            <a:ext cx="647700" cy="217488"/>
          </a:xfrm>
          <a:prstGeom prst="wedgeRectCallout">
            <a:avLst>
              <a:gd name="adj1" fmla="val -110259"/>
              <a:gd name="adj2" fmla="val -80582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>
                <a:solidFill>
                  <a:srgbClr val="00B0F0"/>
                </a:solidFill>
              </a:rPr>
              <a:t>voda</a:t>
            </a:r>
          </a:p>
        </p:txBody>
      </p:sp>
      <p:sp>
        <p:nvSpPr>
          <p:cNvPr id="18" name="Obdélníkový popisek 17"/>
          <p:cNvSpPr/>
          <p:nvPr/>
        </p:nvSpPr>
        <p:spPr>
          <a:xfrm>
            <a:off x="5016500" y="4581525"/>
            <a:ext cx="647700" cy="215900"/>
          </a:xfrm>
          <a:prstGeom prst="wedgeRectCallout">
            <a:avLst>
              <a:gd name="adj1" fmla="val 30836"/>
              <a:gd name="adj2" fmla="val -247121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>
                <a:solidFill>
                  <a:srgbClr val="00B0F0"/>
                </a:solidFill>
              </a:rPr>
              <a:t>voda</a:t>
            </a:r>
          </a:p>
        </p:txBody>
      </p:sp>
      <p:sp>
        <p:nvSpPr>
          <p:cNvPr id="19" name="Obdélníkový popisek 18"/>
          <p:cNvSpPr/>
          <p:nvPr/>
        </p:nvSpPr>
        <p:spPr>
          <a:xfrm>
            <a:off x="6527800" y="2205038"/>
            <a:ext cx="647700" cy="215900"/>
          </a:xfrm>
          <a:prstGeom prst="wedgeRectCallout">
            <a:avLst>
              <a:gd name="adj1" fmla="val -110259"/>
              <a:gd name="adj2" fmla="val -80582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>
                <a:solidFill>
                  <a:srgbClr val="00B0F0"/>
                </a:solidFill>
              </a:rPr>
              <a:t>voda</a:t>
            </a:r>
          </a:p>
        </p:txBody>
      </p:sp>
      <p:sp>
        <p:nvSpPr>
          <p:cNvPr id="20" name="Obdélníkový popisek 19"/>
          <p:cNvSpPr/>
          <p:nvPr/>
        </p:nvSpPr>
        <p:spPr>
          <a:xfrm>
            <a:off x="2351089" y="2133600"/>
            <a:ext cx="649287" cy="215900"/>
          </a:xfrm>
          <a:prstGeom prst="wedgeRectCallout">
            <a:avLst>
              <a:gd name="adj1" fmla="val -151894"/>
              <a:gd name="adj2" fmla="val 190044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>
                <a:solidFill>
                  <a:srgbClr val="00B0F0"/>
                </a:solidFill>
              </a:rPr>
              <a:t>voda</a:t>
            </a:r>
          </a:p>
        </p:txBody>
      </p:sp>
      <p:sp>
        <p:nvSpPr>
          <p:cNvPr id="27669" name="TextovéPole 1"/>
          <p:cNvSpPr txBox="1">
            <a:spLocks noChangeArrowheads="1"/>
          </p:cNvSpPr>
          <p:nvPr/>
        </p:nvSpPr>
        <p:spPr bwMode="auto">
          <a:xfrm>
            <a:off x="2351089" y="115889"/>
            <a:ext cx="7418387" cy="3698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Popiš vodní plochy, řeky a vyznačená města regionu Střední Asie.</a:t>
            </a:r>
          </a:p>
        </p:txBody>
      </p:sp>
      <p:sp>
        <p:nvSpPr>
          <p:cNvPr id="22" name="Obdélníkový popisek 21"/>
          <p:cNvSpPr/>
          <p:nvPr/>
        </p:nvSpPr>
        <p:spPr>
          <a:xfrm>
            <a:off x="2640013" y="836613"/>
            <a:ext cx="647700" cy="215900"/>
          </a:xfrm>
          <a:prstGeom prst="wedgeRectCallout">
            <a:avLst>
              <a:gd name="adj1" fmla="val -98694"/>
              <a:gd name="adj2" fmla="val -66703"/>
            </a:avLst>
          </a:prstGeom>
          <a:solidFill>
            <a:srgbClr val="FFFF00"/>
          </a:solidFill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200" dirty="0">
                <a:solidFill>
                  <a:srgbClr val="00B0F0"/>
                </a:solidFill>
              </a:rPr>
              <a:t>voda</a:t>
            </a:r>
          </a:p>
        </p:txBody>
      </p:sp>
    </p:spTree>
    <p:extLst>
      <p:ext uri="{BB962C8B-B14F-4D97-AF65-F5344CB8AC3E}">
        <p14:creationId xmlns:p14="http://schemas.microsoft.com/office/powerpoint/2010/main" val="18185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1685925" y="187326"/>
            <a:ext cx="882015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altLang="cs-CZ" dirty="0"/>
              <a:t>Karakum, Kyzylkum, </a:t>
            </a:r>
            <a:r>
              <a:rPr lang="cs-CZ" altLang="cs-CZ" dirty="0" err="1"/>
              <a:t>Aralkum</a:t>
            </a:r>
            <a:endParaRPr lang="cs-CZ" altLang="cs-CZ" dirty="0"/>
          </a:p>
        </p:txBody>
      </p:sp>
      <p:pic>
        <p:nvPicPr>
          <p:cNvPr id="11267" name="Picture 5" descr="pouš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1438"/>
            <a:ext cx="9144000" cy="55165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estiúhelník 3"/>
          <p:cNvSpPr/>
          <p:nvPr/>
        </p:nvSpPr>
        <p:spPr>
          <a:xfrm>
            <a:off x="9840914" y="260350"/>
            <a:ext cx="503237" cy="431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" name="Obdélníkový popisek 1"/>
          <p:cNvSpPr/>
          <p:nvPr/>
        </p:nvSpPr>
        <p:spPr>
          <a:xfrm>
            <a:off x="3432176" y="2636838"/>
            <a:ext cx="2879725" cy="360362"/>
          </a:xfrm>
          <a:prstGeom prst="wedgeRectCallout">
            <a:avLst>
              <a:gd name="adj1" fmla="val -45801"/>
              <a:gd name="adj2" fmla="val 4014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písečná duna s čeřinami</a:t>
            </a:r>
          </a:p>
        </p:txBody>
      </p:sp>
    </p:spTree>
    <p:extLst>
      <p:ext uri="{BB962C8B-B14F-4D97-AF65-F5344CB8AC3E}">
        <p14:creationId xmlns:p14="http://schemas.microsoft.com/office/powerpoint/2010/main" val="117910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Karakumský kanál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76251"/>
            <a:ext cx="4537075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karakumský kaná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1" y="363539"/>
            <a:ext cx="26701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071813" y="134938"/>
            <a:ext cx="2800318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 Black" panose="020B0A04020102020204" pitchFamily="34" charset="0"/>
              </a:rPr>
              <a:t>Karakumský kanál</a:t>
            </a:r>
          </a:p>
        </p:txBody>
      </p:sp>
      <p:sp>
        <p:nvSpPr>
          <p:cNvPr id="6" name="Šestiúhelník 5"/>
          <p:cNvSpPr/>
          <p:nvPr/>
        </p:nvSpPr>
        <p:spPr>
          <a:xfrm>
            <a:off x="9840914" y="260350"/>
            <a:ext cx="503237" cy="431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2294" name="Obdélník 1"/>
          <p:cNvSpPr>
            <a:spLocks noChangeArrowheads="1"/>
          </p:cNvSpPr>
          <p:nvPr/>
        </p:nvSpPr>
        <p:spPr bwMode="auto">
          <a:xfrm>
            <a:off x="1703389" y="5589589"/>
            <a:ext cx="8816975" cy="11699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Obyvatelstvo je soustředěno většinou v </a:t>
            </a:r>
            <a:r>
              <a:rPr lang="cs-CZ" altLang="cs-CZ" sz="1400" b="1"/>
              <a:t>oázách</a:t>
            </a:r>
            <a:r>
              <a:rPr lang="cs-CZ" altLang="cs-CZ" sz="1400"/>
              <a:t>, které tvoří řeky </a:t>
            </a:r>
            <a:r>
              <a:rPr lang="cs-CZ" altLang="cs-CZ" sz="1400" b="1" i="1"/>
              <a:t>Amudarja, Tedžen a Mugrab </a:t>
            </a:r>
            <a:r>
              <a:rPr lang="cs-CZ" altLang="cs-CZ" sz="1400"/>
              <a:t>a malé řeky severního svahu Kopetdagu. V Karakumu jsou velké </a:t>
            </a:r>
            <a:r>
              <a:rPr lang="cs-CZ" altLang="cs-CZ" sz="1400" b="1" i="1"/>
              <a:t>dobytkářské farmy</a:t>
            </a:r>
            <a:r>
              <a:rPr lang="cs-CZ" altLang="cs-CZ" sz="1400"/>
              <a:t>, více </a:t>
            </a:r>
            <a:r>
              <a:rPr lang="cs-CZ" altLang="cs-CZ" sz="1400" b="1" i="1"/>
              <a:t>než 6000 studní</a:t>
            </a:r>
            <a:r>
              <a:rPr lang="cs-CZ" altLang="cs-CZ" sz="1400"/>
              <a:t>, vybudované silnice a na severovýchodním okraji – </a:t>
            </a:r>
            <a:r>
              <a:rPr lang="cs-CZ" altLang="cs-CZ" sz="1400" b="1" i="1"/>
              <a:t>železniční trať Čardžou – Kungrad</a:t>
            </a:r>
            <a:r>
              <a:rPr lang="cs-CZ" altLang="cs-CZ" sz="1400"/>
              <a:t>. V jižní části Karakumů byl postaven </a:t>
            </a:r>
            <a:r>
              <a:rPr lang="cs-CZ" altLang="cs-CZ" sz="1400" b="1"/>
              <a:t>Karakumský průplav</a:t>
            </a:r>
            <a:r>
              <a:rPr lang="cs-CZ" altLang="cs-CZ" sz="1400"/>
              <a:t>, který má velký význam pro zavlažování a lodní dopravu a přes Karakumy vede </a:t>
            </a:r>
            <a:r>
              <a:rPr lang="cs-CZ" altLang="cs-CZ" sz="1400" b="1" i="1"/>
              <a:t>plynovod</a:t>
            </a:r>
            <a:r>
              <a:rPr lang="cs-CZ" altLang="cs-CZ" sz="1400"/>
              <a:t> ze Střední Asie do Ruska. </a:t>
            </a:r>
          </a:p>
        </p:txBody>
      </p:sp>
    </p:spTree>
    <p:extLst>
      <p:ext uri="{BB962C8B-B14F-4D97-AF65-F5344CB8AC3E}">
        <p14:creationId xmlns:p14="http://schemas.microsoft.com/office/powerpoint/2010/main" val="371017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-3132138" y="-33580383"/>
            <a:ext cx="65420410" cy="303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m</a:t>
            </a:r>
            <a:r>
              <a:rPr lang="cs-CZ" altLang="cs-CZ" sz="1800"/>
              <a:t>  (turkm. </a:t>
            </a:r>
            <a:r>
              <a:rPr lang="cs-CZ" altLang="cs-CZ" sz="1800" i="1"/>
              <a:t>Garagum, </a:t>
            </a:r>
            <a:r>
              <a:rPr lang="cs-CZ" altLang="cs-CZ" sz="1800"/>
              <a:t>doslovně -</a:t>
            </a:r>
            <a:r>
              <a:rPr lang="cs-CZ" altLang="cs-CZ" sz="1800" i="1"/>
              <a:t>  </a:t>
            </a:r>
            <a:r>
              <a:rPr lang="cs-CZ" altLang="cs-CZ" sz="1800"/>
              <a:t>černý písek) - písčitá poušť, leží na jihu střední Asie, přičemž její hlavní část se nachází na území Turkmenistánu. Plocha pouště je kolem 350 tis. km². Karakum se skládá ze severní vyvýšené části – zaunguzské Karakum, jižní nížinné, centrální a jihovýchodní.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</a:t>
            </a:r>
            <a:r>
              <a:rPr lang="cs-CZ" altLang="cs-CZ" sz="22500"/>
              <a:t> </a:t>
            </a:r>
            <a:r>
              <a:rPr lang="cs-CZ" altLang="cs-CZ" sz="1800"/>
              <a:t>                                                         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Poušť Karakum se rozprostírá mezí předhořími Kopetdagu, Karabilu a Vanchyze na jihu, Chorezmskou nížinou na severu, údolím Amudarji na východě a korytem západního Uzboje na západě. Rozloha Karakumu je kolem 800 km podle rovnoběžky a svojí rozlohou poušť převyšuje takové státy jako Velká Britanie, Itálie nebo Norsko.  </a:t>
            </a:r>
            <a:r>
              <a:rPr lang="cs-CZ" altLang="cs-CZ" sz="16200"/>
              <a:t> </a:t>
            </a:r>
            <a:r>
              <a:rPr lang="cs-CZ" altLang="cs-CZ" sz="1800"/>
              <a:t>                                                         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Podnebí Karakumu je kontinentální s velmi horkým a dlouhým létem, mírným jarem s dešti, teplým suchým podzimem a mrazivou zimou. Průměrná teplota v lednu činí kolem -5°С na severu, kolem 3 °С na jihu,průměrna teplota v červenci - +28 a +34 °С . Jsou charakteristické vysoké denní výkyvy teploty vzduchu (až +50°С, u povrchu až +80°С).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</a:t>
            </a:r>
            <a:r>
              <a:rPr lang="cs-CZ" altLang="cs-CZ" sz="22500"/>
              <a:t> </a:t>
            </a:r>
            <a:r>
              <a:rPr lang="cs-CZ" altLang="cs-CZ" sz="1800"/>
              <a:t>                                                         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Roční množství srážek činí 60-150 mm (více na jihu),v období od listopadu do dubna obvykle vypadne do 70% srážek. Vegetační období trvá 200-270 dní. Na severovýchodní hranici Karakumů teče řeka Amudarja, Tendžen a Murgab se ztrácí v písku. Poušť je bohatá na spodní vody, které jsou v různých hloubkách: od 3-6 m blízko Amudarji (hlavního zdroje všech karakumských spodních vod)  a do 300 m na vrchovině Karabil.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</a:t>
            </a:r>
            <a:r>
              <a:rPr lang="cs-CZ" altLang="cs-CZ" sz="22500"/>
              <a:t> </a:t>
            </a:r>
            <a:r>
              <a:rPr lang="cs-CZ" altLang="cs-CZ" sz="1800"/>
              <a:t>                                                         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Rostlinný svět</a:t>
            </a:r>
            <a:r>
              <a:rPr lang="cs-CZ" altLang="cs-CZ" sz="1800"/>
              <a:t> – na písčitých dunách je možné spatřit rostoucí keře - bílý a černý saxaul, kanduj, čerkes, amodendron, kozinec a v travnatém porostu  převládá ostřice. Semena pouštních rostlin často mají chmýří nebo zvláštní křidélky, které usnadňuji přenos větrem. Mnohé pouštní rostliny jsou přizpůsobené k rychlému zakořenění dokonce v pohyblivé půdě. Zvláštní místo zde mají tugaje – lužní lesy – houští topole, hlošiny, vrby bílé, tamaryšek aj. vodomilných rostlin podél Karakumského průplavu.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</a:t>
            </a:r>
            <a:r>
              <a:rPr lang="cs-CZ" altLang="cs-CZ" sz="29600"/>
              <a:t> </a:t>
            </a:r>
            <a:r>
              <a:rPr lang="cs-CZ" altLang="cs-CZ" sz="1800"/>
              <a:t>                                                         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Živočichové - živočichové jsou k životu v poušti dobře přizpůsobeni. Mnozí z nich vedou noční život, někteří se mohou po dlouhou dobu obejít bez vody a umějí rychle běhat na velké vzdálenosti. Ze savců se v Karakumu vyskytují například  džejran (perská gazela), šakal, vlk, pouštní kočka, kočka stepní, liška-korsak, syslové a tarbíky. Z plazů se tam vyskytují agamy, varani, zmije paví, zmije levantská, šípovec pruhovaný, kobra či želva stepní. Z ptáků -   strakule saxaulová, prinie křovinná, hýl pustinný, skřivanek, krkavec hnědokrký, vrabec saxaulový a vrabec pustinný. Z bezobratlovců – brouci, škorpióni,  snovačky jedovaté, solifugy.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  </a:t>
            </a:r>
            <a:r>
              <a:rPr lang="cs-CZ" altLang="cs-CZ" sz="18900" b="1"/>
              <a:t> </a:t>
            </a:r>
            <a:r>
              <a:rPr lang="cs-CZ" altLang="cs-CZ" sz="1800" b="1"/>
              <a:t>                                                                          </a:t>
            </a: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 Karakumském průplavu, v řece Amudarja a ve vodojemech je možné nalézt více než 50 druhů ryb a také jsou rozšířeny nepůvodní býložravé ryby – amur bílý a tolstolobik.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Větší část pouště se používá jako celoroční pastviny pro ovce a velbloudy. Země pouště je nicméně bohatá na nerosty zejména pak na síru, ropu a zemní plyn.  </a:t>
            </a:r>
            <a:r>
              <a:rPr lang="cs-CZ" altLang="cs-CZ" sz="7100" b="1"/>
              <a:t> </a:t>
            </a:r>
            <a:r>
              <a:rPr lang="cs-CZ" altLang="cs-CZ" sz="1800" b="1"/>
              <a:t>                                                         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Obyvatelstvo je soustředěno většinou v oázách, které tvoří řeky Amudarja, Tedžen a Mugrab a malé řeky severního svahu Kopetdagu. V Karakumu jsou velké dobytkářské farmy, více než 6000 studní, vybudované silnice a na severovýchodním okraji – železniční trať Čardžou – Kungrad. V jižní části Karakumů byl postaven Karakumský průplav, který má velký význam pro zavlažování a lodní dopravu a přes Karakumy vede plynovod ze Střední Asie do Ruska.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  </a:t>
            </a:r>
            <a:r>
              <a:rPr lang="cs-CZ" altLang="cs-CZ" sz="30000" b="1"/>
              <a:t> </a:t>
            </a:r>
            <a:r>
              <a:rPr lang="cs-CZ" altLang="cs-CZ" sz="1800" b="1"/>
              <a:t>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Text: Maxim Kucer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Foto: Panoramio.com</a:t>
            </a:r>
            <a:br>
              <a:rPr lang="cs-CZ" altLang="cs-CZ" sz="1800" b="1"/>
            </a:br>
            <a:endParaRPr lang="cs-CZ" altLang="cs-CZ" sz="1800" b="1"/>
          </a:p>
          <a:p>
            <a:pPr>
              <a:spcBef>
                <a:spcPct val="0"/>
              </a:spcBef>
              <a:buFontTx/>
              <a:buNone/>
            </a:pPr>
            <a:br>
              <a:rPr lang="cs-CZ" altLang="cs-CZ" sz="1800" b="1"/>
            </a:br>
            <a:br>
              <a:rPr lang="cs-CZ" altLang="cs-CZ" sz="1800" b="1"/>
            </a:br>
            <a:endParaRPr lang="cs-CZ" altLang="cs-CZ" sz="1800" b="1"/>
          </a:p>
        </p:txBody>
      </p:sp>
      <p:graphicFrame>
        <p:nvGraphicFramePr>
          <p:cNvPr id="7189" name="Group 21"/>
          <p:cNvGraphicFramePr>
            <a:graphicFrameLocks noGrp="1"/>
          </p:cNvGraphicFramePr>
          <p:nvPr/>
        </p:nvGraphicFramePr>
        <p:xfrm>
          <a:off x="-4656138" y="-1363663"/>
          <a:ext cx="1911350" cy="366713"/>
        </p:xfrm>
        <a:graphic>
          <a:graphicData uri="http://schemas.openxmlformats.org/drawingml/2006/table">
            <a:tbl>
              <a:tblPr/>
              <a:tblGrid>
                <a:gridCol w="191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13" tooltip="Diskuze u článku"/>
                        </a:rPr>
                        <a:t>Diskuze u článku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-4656138" y="-996950"/>
            <a:ext cx="2057400" cy="135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cs-CZ" sz="1800"/>
            </a:br>
            <a:br>
              <a:rPr lang="cs-CZ" altLang="cs-CZ" sz="1800"/>
            </a:b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« Zpět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Hledat:</a:t>
            </a:r>
            <a:endParaRPr lang="cs-CZ" altLang="cs-CZ" sz="13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/>
              <a:t>Lokace: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100"/>
              <a:t>  </a:t>
            </a:r>
            <a:r>
              <a:rPr lang="cs-CZ" altLang="cs-CZ" sz="3000"/>
              <a:t> </a:t>
            </a:r>
            <a:r>
              <a:rPr lang="cs-CZ" altLang="cs-CZ" sz="1100"/>
              <a:t>                 </a:t>
            </a:r>
            <a:r>
              <a:rPr lang="cs-CZ" altLang="cs-CZ" sz="1800"/>
              <a:t> </a:t>
            </a:r>
            <a:endParaRPr lang="cs-CZ" altLang="cs-CZ" sz="8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800" b="1"/>
              <a:t>Česká republika</a:t>
            </a:r>
          </a:p>
          <a:p>
            <a:pPr>
              <a:spcBef>
                <a:spcPct val="0"/>
              </a:spcBef>
              <a:buFontTx/>
              <a:buNone/>
            </a:pPr>
            <a:br>
              <a:rPr lang="cs-CZ" altLang="cs-CZ" sz="1100"/>
            </a:br>
            <a:endParaRPr lang="cs-CZ" altLang="cs-CZ" sz="13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/>
              <a:t>Partneři: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100">
                <a:hlinkClick r:id="rId14" tooltip="ROSSY service"/>
              </a:rPr>
              <a:t>  </a:t>
            </a:r>
            <a:r>
              <a:rPr lang="cs-CZ" altLang="cs-CZ" sz="4500"/>
              <a:t> </a:t>
            </a:r>
            <a:r>
              <a:rPr lang="cs-CZ" altLang="cs-CZ" sz="1100"/>
              <a:t>                                    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15" tooltip="OK-BE s.r.o."/>
              </a:rPr>
              <a:t>  </a:t>
            </a:r>
            <a:r>
              <a:rPr lang="cs-CZ" altLang="cs-CZ" sz="4400"/>
              <a:t> </a:t>
            </a:r>
            <a:r>
              <a:rPr lang="cs-CZ" altLang="cs-CZ" sz="1800"/>
              <a:t>       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16" tooltip="Kozler-transport"/>
              </a:rPr>
              <a:t>  </a:t>
            </a:r>
            <a:r>
              <a:rPr lang="cs-CZ" altLang="cs-CZ" sz="4300"/>
              <a:t> </a:t>
            </a:r>
            <a:r>
              <a:rPr lang="cs-CZ" altLang="cs-CZ" sz="1800"/>
              <a:t>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17" tooltip="Euro - Gastro"/>
              </a:rPr>
              <a:t>  </a:t>
            </a:r>
            <a:r>
              <a:rPr lang="cs-CZ" altLang="cs-CZ" sz="6500"/>
              <a:t> </a:t>
            </a:r>
            <a:r>
              <a:rPr lang="cs-CZ" altLang="cs-CZ" sz="1800"/>
              <a:t>       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18" tooltip="Alca Family"/>
              </a:rPr>
              <a:t>  </a:t>
            </a:r>
            <a:r>
              <a:rPr lang="cs-CZ" altLang="cs-CZ" sz="7200"/>
              <a:t> </a:t>
            </a:r>
            <a:r>
              <a:rPr lang="cs-CZ" altLang="cs-CZ" sz="1800"/>
              <a:t>       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19" tooltip="Alca Travel"/>
              </a:rPr>
              <a:t>  </a:t>
            </a:r>
            <a:r>
              <a:rPr lang="cs-CZ" altLang="cs-CZ" sz="9000"/>
              <a:t> </a:t>
            </a:r>
            <a:r>
              <a:rPr lang="cs-CZ" altLang="cs-CZ" sz="1800"/>
              <a:t>       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20" tooltip="Odevyshop"/>
              </a:rPr>
              <a:t>  </a:t>
            </a:r>
            <a:r>
              <a:rPr lang="cs-CZ" altLang="cs-CZ" sz="6500"/>
              <a:t> </a:t>
            </a:r>
            <a:r>
              <a:rPr lang="cs-CZ" altLang="cs-CZ" sz="1800"/>
              <a:t>       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21" tooltip="Klinika Jaggy"/>
              </a:rPr>
              <a:t>  </a:t>
            </a:r>
            <a:r>
              <a:rPr lang="cs-CZ" altLang="cs-CZ" sz="6500"/>
              <a:t> </a:t>
            </a:r>
            <a:r>
              <a:rPr lang="cs-CZ" altLang="cs-CZ" sz="1800"/>
              <a:t>       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22" tooltip="Look"/>
              </a:rPr>
              <a:t>  </a:t>
            </a:r>
            <a:r>
              <a:rPr lang="cs-CZ" altLang="cs-CZ" sz="9000"/>
              <a:t> </a:t>
            </a:r>
            <a:r>
              <a:rPr lang="cs-CZ" altLang="cs-CZ" sz="1800"/>
              <a:t>                     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23" tooltip="Repmax s.r.o."/>
              </a:rPr>
              <a:t>  </a:t>
            </a:r>
            <a:r>
              <a:rPr lang="cs-CZ" altLang="cs-CZ" sz="2500"/>
              <a:t> </a:t>
            </a:r>
            <a:r>
              <a:rPr lang="cs-CZ" altLang="cs-CZ" sz="1800"/>
              <a:t>                     </a:t>
            </a:r>
            <a:endParaRPr lang="cs-CZ" altLang="cs-CZ" sz="13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/>
              <a:t>Levné letenky online: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3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/>
              <a:t>Rezervace letenek: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100">
                <a:hlinkClick r:id="rId24" tooltip="Královna.cz - on-line rezervace letenek"/>
              </a:rPr>
              <a:t>  </a:t>
            </a:r>
            <a:r>
              <a:rPr lang="cs-CZ" altLang="cs-CZ" sz="3400"/>
              <a:t> </a:t>
            </a:r>
            <a:r>
              <a:rPr lang="cs-CZ" altLang="cs-CZ" sz="1100"/>
              <a:t>                                            </a:t>
            </a:r>
            <a:endParaRPr lang="cs-CZ" altLang="cs-CZ" sz="1300" b="1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300" b="1"/>
              <a:t>Přihlášení: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-4656138" y="12601575"/>
          <a:ext cx="1077913" cy="1554210"/>
        </p:xfrm>
        <a:graphic>
          <a:graphicData uri="http://schemas.openxmlformats.org/drawingml/2006/table">
            <a:tbl>
              <a:tblPr/>
              <a:tblGrid>
                <a:gridCol w="869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Jméno</a:t>
                      </a:r>
                    </a:p>
                  </a:txBody>
                  <a:tcPr marL="91412" marR="91412" marT="45675" marB="45675" anchor="ctr" horzOverflow="overflow">
                    <a:lnL cap="flat">
                      <a:noFill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75" marB="45675" anchor="ctr" horzOverflow="overflow">
                    <a:lnL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Heslo</a:t>
                      </a:r>
                    </a:p>
                  </a:txBody>
                  <a:tcPr marL="91412" marR="91412" marT="45675" marB="45675" anchor="ctr" horzOverflow="overflow">
                    <a:lnL cap="flat">
                      <a:noFill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75" marB="45675" anchor="ctr" horzOverflow="overflow">
                    <a:lnL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2" marR="91412" marT="45675" marB="45675" anchor="ctr" horzOverflow="overflow">
                    <a:lnL cap="flat">
                      <a:noFill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456" name="Group 288"/>
          <p:cNvGraphicFramePr>
            <a:graphicFrameLocks noGrp="1"/>
          </p:cNvGraphicFramePr>
          <p:nvPr/>
        </p:nvGraphicFramePr>
        <p:xfrm>
          <a:off x="-4656138" y="40065325"/>
          <a:ext cx="2679700" cy="733426"/>
        </p:xfrm>
        <a:graphic>
          <a:graphicData uri="http://schemas.openxmlformats.org/drawingml/2006/table">
            <a:tbl>
              <a:tblPr/>
              <a:tblGrid>
                <a:gridCol w="90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dnes: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úterý 5. 1. 2010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svátek: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Dalimil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479" name="Group 311"/>
          <p:cNvGraphicFramePr>
            <a:graphicFrameLocks noGrp="1"/>
          </p:cNvGraphicFramePr>
          <p:nvPr/>
        </p:nvGraphicFramePr>
        <p:xfrm>
          <a:off x="-4656138" y="40798750"/>
          <a:ext cx="3530600" cy="915988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5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dnes:</a:t>
                      </a:r>
                      <a:b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úterý 5.1.</a:t>
                      </a:r>
                      <a:b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°C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zítra:</a:t>
                      </a:r>
                      <a:b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středa 6.1.</a:t>
                      </a:r>
                      <a:b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°C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0" cap="flat" cmpd="sng" algn="ctr">
                      <a:solidFill>
                        <a:srgbClr val="004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92" name="Rectangle 312"/>
          <p:cNvSpPr>
            <a:spLocks noChangeArrowheads="1"/>
          </p:cNvSpPr>
          <p:nvPr/>
        </p:nvSpPr>
        <p:spPr bwMode="auto">
          <a:xfrm>
            <a:off x="-3132138" y="41714738"/>
            <a:ext cx="914400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hlinkClick r:id="rId25" tooltip="Diskuzní fórum"/>
              </a:rPr>
              <a:t>Diskuzní fórum</a:t>
            </a:r>
            <a:r>
              <a:rPr lang="cs-CZ" altLang="cs-CZ" sz="1800"/>
              <a:t> </a:t>
            </a:r>
            <a:r>
              <a:rPr lang="cs-CZ" altLang="cs-CZ" sz="1800">
                <a:hlinkClick r:id="rId26" tooltip="Inzerce"/>
              </a:rPr>
              <a:t>Inzerce</a:t>
            </a:r>
            <a:r>
              <a:rPr lang="cs-CZ" altLang="cs-CZ" sz="1800"/>
              <a:t> </a:t>
            </a:r>
            <a:r>
              <a:rPr lang="cs-CZ" altLang="cs-CZ" sz="1800">
                <a:hlinkClick r:id="rId27" tooltip="Fotogalerie"/>
              </a:rPr>
              <a:t>Fotogalerie</a:t>
            </a:r>
            <a:r>
              <a:rPr lang="cs-CZ" altLang="cs-CZ" sz="1800"/>
              <a:t> </a:t>
            </a:r>
            <a:r>
              <a:rPr lang="cs-CZ" altLang="cs-CZ" sz="1800">
                <a:hlinkClick r:id="rId28" tooltip="Převodník měn"/>
              </a:rPr>
              <a:t>Převodník měn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5393" name="Picture 5" descr="Karakum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3100" y="-325755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7" descr="Karakum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563" y="-27630438"/>
            <a:ext cx="4762501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8" descr="Karakum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563" y="-23377525"/>
            <a:ext cx="4762501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9" descr="Flora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563" y="-19124613"/>
            <a:ext cx="4762501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28" descr="000160_53_000788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5963" y="620713"/>
            <a:ext cx="714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29" descr="004326_03_023065">
            <a:hlinkClick r:id="rId14" tooltip="ROSSY service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5963" y="1765301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30" descr="017442_03_093888">
            <a:hlinkClick r:id="rId15" tooltip="OK-BE s.r.o.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2451100"/>
            <a:ext cx="1428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0" name="Picture 31" descr="016505_03_089005">
            <a:hlinkClick r:id="rId16" tooltip="Kozler-transport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3121026"/>
            <a:ext cx="952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Picture 32" descr="001950_03_009902">
            <a:hlinkClick r:id="rId17" tooltip="Euro - Gastro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3776664"/>
            <a:ext cx="1428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33" descr="028303_03_150326">
            <a:hlinkClick r:id="rId18" tooltip="Alca Family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4767263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3" name="Picture 34" descr="028304_03_150332">
            <a:hlinkClick r:id="rId19" tooltip="Alca Travel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58642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35" descr="027132_03_144456">
            <a:hlinkClick r:id="rId20" tooltip="Odevysho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7235825"/>
            <a:ext cx="1428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36" descr="007481_03_040723">
            <a:hlinkClick r:id="rId21" tooltip="Klinika Jaggy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8226425"/>
            <a:ext cx="14287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6" name="Picture 37" descr="027524_03_146372">
            <a:hlinkClick r:id="rId22" tooltip="Look"/>
          </p:cNvPr>
          <p:cNvPicPr>
            <a:picLocks noChangeAspect="1" noChangeArrowheads="1" noCrop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9217025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7" name="Picture 38" descr="013269_03_072362">
            <a:hlinkClick r:id="rId23" tooltip="Repmax s.r.o.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10588625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8" name="Picture 39" descr="kralovna.cz">
            <a:hlinkClick r:id="rId24" tooltip="Královna.cz - on-line rezervace letenek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5963" y="11564938"/>
            <a:ext cx="1714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273" descr="000160_55_083365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39744650"/>
            <a:ext cx="41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0" name="Picture 290" descr="34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40974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293" descr="14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8763" y="40974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2" name="Rectangle 313"/>
          <p:cNvSpPr>
            <a:spLocks noChangeArrowheads="1"/>
          </p:cNvSpPr>
          <p:nvPr/>
        </p:nvSpPr>
        <p:spPr bwMode="auto">
          <a:xfrm>
            <a:off x="1774825" y="5297488"/>
            <a:ext cx="8713788" cy="146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Poušť Karakum se rozprostírá mezí předhořími Kopetdagu, Karabilu a Vanchyze na jihu, Chorezmskou nížinou na severu, údolím Amudarji na východě a korytem západního Uzboje na západě. Rozloha Karakumu je kolem 800 km podle rovnoběžky a svojí rozlohou poušť převyšuje takové státy jako Velká Britanie, Itálie nebo Norsko .</a:t>
            </a:r>
          </a:p>
        </p:txBody>
      </p:sp>
      <p:pic>
        <p:nvPicPr>
          <p:cNvPr id="15413" name="Picture 314" descr="Karakum III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95413"/>
            <a:ext cx="64071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Šestiúhelník 38"/>
          <p:cNvSpPr/>
          <p:nvPr/>
        </p:nvSpPr>
        <p:spPr>
          <a:xfrm>
            <a:off x="9840914" y="260350"/>
            <a:ext cx="503237" cy="431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415" name="Obdélník 2"/>
          <p:cNvSpPr>
            <a:spLocks noChangeArrowheads="1"/>
          </p:cNvSpPr>
          <p:nvPr/>
        </p:nvSpPr>
        <p:spPr bwMode="auto">
          <a:xfrm>
            <a:off x="1800226" y="736600"/>
            <a:ext cx="8424863" cy="7381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Karakum</a:t>
            </a:r>
            <a:r>
              <a:rPr lang="cs-CZ" altLang="cs-CZ" sz="1400"/>
              <a:t>  (turkm. </a:t>
            </a:r>
            <a:r>
              <a:rPr lang="cs-CZ" altLang="cs-CZ" sz="1400" i="1"/>
              <a:t>Garagum, </a:t>
            </a:r>
            <a:r>
              <a:rPr lang="cs-CZ" altLang="cs-CZ" sz="1400"/>
              <a:t>doslovně -</a:t>
            </a:r>
            <a:r>
              <a:rPr lang="cs-CZ" altLang="cs-CZ" sz="1400" i="1"/>
              <a:t>  </a:t>
            </a:r>
            <a:r>
              <a:rPr lang="cs-CZ" altLang="cs-CZ" sz="1400" b="1"/>
              <a:t>černý písek</a:t>
            </a:r>
            <a:r>
              <a:rPr lang="cs-CZ" altLang="cs-CZ" sz="1400"/>
              <a:t>) - písčitá poušť, leží na jihu střední Asie, přičemž její hlavní část se nachází na území Turkmenistánu. Plocha pouště je kolem 350 tis. km². Karakum se skládá ze severní vyvýšené části – zaunguzské Karakum, jižní nížinné, centrální a jihovýchodní.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56" r:id="rId2" imgW="0" imgH="0"/>
        </mc:Choice>
        <mc:Fallback>
          <p:control r:id="rId2" imgW="0" imgH="0">
            <p:pic>
              <p:nvPicPr>
                <p:cNvPr id="15416" name="Control 23"/>
                <p:cNvPicPr preferRelativeResize="0">
                  <a:picLocks noChangeArrowheads="1" noChangeShapeType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7" name="DefaultOcx" r:id="rId3" imgW="266760" imgH="361800"/>
        </mc:Choice>
        <mc:Fallback>
          <p:control name="DefaultOcx" r:id="rId3" imgW="266760" imgH="361800">
            <p:pic>
              <p:nvPicPr>
                <p:cNvPr id="15417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8"/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8" r:id="rId4" imgW="0" imgH="0"/>
        </mc:Choice>
        <mc:Fallback>
          <p:control r:id="rId4" imgW="0" imgH="0">
            <p:pic>
              <p:nvPicPr>
                <p:cNvPr id="15418" name="Control 25"/>
                <p:cNvPicPr preferRelativeResize="0">
                  <a:picLocks noChangeArrowheads="1" noChangeShapeType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59" r:id="rId5" imgW="0" imgH="0"/>
        </mc:Choice>
        <mc:Fallback>
          <p:control r:id="rId5" imgW="0" imgH="0">
            <p:pic>
              <p:nvPicPr>
                <p:cNvPr id="15419" name="Control 26"/>
                <p:cNvPicPr preferRelativeResize="0">
                  <a:picLocks noChangeArrowheads="1" noChangeShapeType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0" name="HTMLSubmit1" r:id="rId6" imgW="266760" imgH="361800"/>
        </mc:Choice>
        <mc:Fallback>
          <p:control name="HTMLSubmit1" r:id="rId6" imgW="266760" imgH="361800">
            <p:pic>
              <p:nvPicPr>
                <p:cNvPr id="15420" name="HTMLSubmi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9"/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1" r:id="rId7" imgW="0" imgH="0"/>
        </mc:Choice>
        <mc:Fallback>
          <p:control r:id="rId7" imgW="0" imgH="0">
            <p:pic>
              <p:nvPicPr>
                <p:cNvPr id="15421" name="Control 41"/>
                <p:cNvPicPr preferRelativeResize="0">
                  <a:picLocks noChangeArrowheads="1" noChangeShapeType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2" r:id="rId8" imgW="0" imgH="0"/>
        </mc:Choice>
        <mc:Fallback>
          <p:control r:id="rId8" imgW="0" imgH="0">
            <p:pic>
              <p:nvPicPr>
                <p:cNvPr id="15422" name="Control 44"/>
                <p:cNvPicPr preferRelativeResize="0">
                  <a:picLocks noChangeArrowheads="1" noChangeShapeType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3" name="HTMLSubmit2" r:id="rId9" imgW="790560" imgH="361800"/>
        </mc:Choice>
        <mc:Fallback>
          <p:control name="HTMLSubmit2" r:id="rId9" imgW="790560" imgH="361800">
            <p:pic>
              <p:nvPicPr>
                <p:cNvPr id="15423" name="HTMLSubmi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0"/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4" r:id="rId10" imgW="0" imgH="0"/>
        </mc:Choice>
        <mc:Fallback>
          <p:control r:id="rId10" imgW="0" imgH="0">
            <p:pic>
              <p:nvPicPr>
                <p:cNvPr id="15424" name="Control 72"/>
                <p:cNvPicPr preferRelativeResize="0">
                  <a:picLocks noChangeArrowheads="1" noChangeShapeType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65" name="HTMLSubmit3" r:id="rId11" imgW="647640" imgH="361800"/>
        </mc:Choice>
        <mc:Fallback>
          <p:control name="HTMLSubmit3" r:id="rId11" imgW="647640" imgH="361800">
            <p:pic>
              <p:nvPicPr>
                <p:cNvPr id="15425" name="HTMLSubmi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1"/>
                <a:srcRect/>
                <a:stretch>
                  <a:fillRect/>
                </a:stretch>
              </p:blipFill>
              <p:spPr bwMode="auto">
                <a:xfrm>
                  <a:off x="-4656138" y="-3549650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1329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524000" y="5524500"/>
            <a:ext cx="9144000" cy="12017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 Karakumském průplavu, v řece Amudarja a ve vodojemech je možné nalézt více než 50 druhů ryb a také jsou rozšířeny nepůvodní býložravé ryby – amur bílý a tolstolobik.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Větší část pouště se používá jako celoroční pastviny pro ovce a velbloudy. Země pouště je nicméně bohatá na nerosty zejména pak na síru, ropu a zemní plyn.</a:t>
            </a:r>
          </a:p>
        </p:txBody>
      </p:sp>
      <p:pic>
        <p:nvPicPr>
          <p:cNvPr id="16387" name="Picture 5" descr="Karakum 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133600"/>
            <a:ext cx="9144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550988" y="765176"/>
            <a:ext cx="9117012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Podnebí Karakumu je kontinentální s velmi horkým a dlouhým létem, mírným jarem s dešti, teplým suchým podzimem a mrazivou zimou. Průměrná teplota v lednu činí kolem -5°С na severu, kolem 3 °С na jihu,průměrna teplota v červenci - +28 a +34 °С . Jsou charakteristické vysoké denní výkyvy teploty vzduchu (až +50°С, u povrchu až +80°С 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9840914" y="260350"/>
            <a:ext cx="503237" cy="431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43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délník 2"/>
          <p:cNvSpPr>
            <a:spLocks noChangeArrowheads="1"/>
          </p:cNvSpPr>
          <p:nvPr/>
        </p:nvSpPr>
        <p:spPr bwMode="auto">
          <a:xfrm>
            <a:off x="1703389" y="620714"/>
            <a:ext cx="8497887" cy="16017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Živočichové - živočichové jsou k životu v poušti dobře přizpůsobeni. Mnozí z nich vedou noční život, někteří se mohou po dlouhou dobu obejít bez vody a umějí rychle běhat na velké vzdálenosti. Ze savců se v Karakumu vyskytují například  džejran (perská gazela), šakal, vlk, pouštní kočka, kočka stepní, liška-korsak, syslové a tarbíky. Z plazů se tam vyskytují agamy, varani, zmije paví, zmije levantská, šípovec pruhovaný, kobra či želva stepní. Z ptáků -   strakule saxaulová, prinie křovinná, hýl pustinný, skřivanek, krkavec hnědokrký, vrabec saxaulový a vrabec pustinný. Z bezobratlovců – brouci, škorpióni,  snovačky jedovaté, solifugy. </a:t>
            </a:r>
          </a:p>
        </p:txBody>
      </p:sp>
      <p:sp>
        <p:nvSpPr>
          <p:cNvPr id="4" name="Šestiúhelník 3"/>
          <p:cNvSpPr/>
          <p:nvPr/>
        </p:nvSpPr>
        <p:spPr>
          <a:xfrm>
            <a:off x="10091739" y="188913"/>
            <a:ext cx="503237" cy="431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pic>
        <p:nvPicPr>
          <p:cNvPr id="18436" name="Picture 6" descr="http://www.sevcikphoto.com/images/dzejr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0"/>
          <a:stretch>
            <a:fillRect/>
          </a:stretch>
        </p:blipFill>
        <p:spPr bwMode="auto">
          <a:xfrm>
            <a:off x="1703389" y="2222501"/>
            <a:ext cx="8751887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bdélník 1"/>
          <p:cNvSpPr>
            <a:spLocks noChangeArrowheads="1"/>
          </p:cNvSpPr>
          <p:nvPr/>
        </p:nvSpPr>
        <p:spPr bwMode="auto">
          <a:xfrm>
            <a:off x="1847851" y="3595689"/>
            <a:ext cx="250507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džejran, gazela perská</a:t>
            </a:r>
          </a:p>
        </p:txBody>
      </p:sp>
      <p:sp>
        <p:nvSpPr>
          <p:cNvPr id="18438" name="TextovéPole 2"/>
          <p:cNvSpPr txBox="1">
            <a:spLocks noChangeArrowheads="1"/>
          </p:cNvSpPr>
          <p:nvPr/>
        </p:nvSpPr>
        <p:spPr bwMode="auto">
          <a:xfrm>
            <a:off x="1847851" y="188913"/>
            <a:ext cx="7510463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Vyhledej obrázky a informace o dalších v textu uvedených druzích.</a:t>
            </a:r>
          </a:p>
        </p:txBody>
      </p:sp>
    </p:spTree>
    <p:extLst>
      <p:ext uri="{BB962C8B-B14F-4D97-AF65-F5344CB8AC3E}">
        <p14:creationId xmlns:p14="http://schemas.microsoft.com/office/powerpoint/2010/main" val="22886066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42228</TotalTime>
  <Words>2063</Words>
  <Application>Microsoft Office PowerPoint</Application>
  <PresentationFormat>Širokoúhlá obrazovka</PresentationFormat>
  <Paragraphs>224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Arial Unicode MS</vt:lpstr>
      <vt:lpstr>Calibri</vt:lpstr>
      <vt:lpstr>Calibri Light</vt:lpstr>
      <vt:lpstr>Verdana</vt:lpstr>
      <vt:lpstr>Motiv Office</vt:lpstr>
      <vt:lpstr>                         Střední Asie 2025 - sekundy</vt:lpstr>
      <vt:lpstr>Prezentace aplikace PowerPoint</vt:lpstr>
      <vt:lpstr>Prezentace aplikace PowerPoint</vt:lpstr>
      <vt:lpstr>Prezentace aplikace PowerPoint</vt:lpstr>
      <vt:lpstr>Karakum, Kyzylkum, Aralkum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cap</dc:creator>
  <cp:lastModifiedBy>Jaroslav Cap</cp:lastModifiedBy>
  <cp:revision>77</cp:revision>
  <dcterms:created xsi:type="dcterms:W3CDTF">2022-08-22T21:15:23Z</dcterms:created>
  <dcterms:modified xsi:type="dcterms:W3CDTF">2026-01-05T07:46:17Z</dcterms:modified>
</cp:coreProperties>
</file>