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9" r:id="rId3"/>
    <p:sldId id="264" r:id="rId4"/>
    <p:sldId id="265" r:id="rId5"/>
    <p:sldId id="257" r:id="rId6"/>
    <p:sldId id="258" r:id="rId7"/>
    <p:sldId id="273" r:id="rId8"/>
    <p:sldId id="262" r:id="rId9"/>
    <p:sldId id="261" r:id="rId10"/>
    <p:sldId id="274" r:id="rId11"/>
    <p:sldId id="260" r:id="rId12"/>
    <p:sldId id="259" r:id="rId13"/>
    <p:sldId id="263" r:id="rId14"/>
    <p:sldId id="266" r:id="rId15"/>
    <p:sldId id="270" r:id="rId16"/>
    <p:sldId id="271" r:id="rId17"/>
    <p:sldId id="272" r:id="rId18"/>
    <p:sldId id="267" r:id="rId19"/>
    <p:sldId id="268" r:id="rId20"/>
    <p:sldId id="276" r:id="rId21"/>
    <p:sldId id="278" r:id="rId22"/>
    <p:sldId id="277" r:id="rId23"/>
    <p:sldId id="269" r:id="rId24"/>
    <p:sldId id="275" r:id="rId2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7" autoAdjust="0"/>
    <p:restoredTop sz="94660"/>
  </p:normalViewPr>
  <p:slideViewPr>
    <p:cSldViewPr>
      <p:cViewPr varScale="1">
        <p:scale>
          <a:sx n="70" d="100"/>
          <a:sy n="70" d="100"/>
        </p:scale>
        <p:origin x="-90" y="-5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4426F6-EEA4-4E57-B19F-38196D170FE6}" type="datetimeFigureOut">
              <a:rPr lang="cs-CZ" smtClean="0"/>
              <a:pPr/>
              <a:t>22.3.2016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8D50D1-18ED-4113-B154-7A75B46E33FA}" type="slidenum">
              <a:rPr lang="cs-CZ" smtClean="0"/>
              <a:pPr/>
              <a:t>‹#›</a:t>
            </a:fld>
            <a:endParaRPr lang="cs-CZ"/>
          </a:p>
        </p:txBody>
      </p:sp>
    </p:spTree>
    <p:extLst>
      <p:ext uri="{BB962C8B-B14F-4D97-AF65-F5344CB8AC3E}">
        <p14:creationId xmlns:p14="http://schemas.microsoft.com/office/powerpoint/2010/main" val="4020955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8D50D1-18ED-4113-B154-7A75B46E33FA}"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8D50D1-18ED-4113-B154-7A75B46E33FA}" type="slidenum">
              <a:rPr lang="cs-CZ" smtClean="0"/>
              <a:pPr/>
              <a:t>11</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8D50D1-18ED-4113-B154-7A75B46E33FA}" type="slidenum">
              <a:rPr lang="cs-CZ" smtClean="0"/>
              <a:pPr/>
              <a:t>12</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8D50D1-18ED-4113-B154-7A75B46E33FA}" type="slidenum">
              <a:rPr lang="cs-CZ" smtClean="0"/>
              <a:pPr/>
              <a:t>13</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8D50D1-18ED-4113-B154-7A75B46E33FA}" type="slidenum">
              <a:rPr lang="cs-CZ" smtClean="0"/>
              <a:pPr/>
              <a:t>14</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8D50D1-18ED-4113-B154-7A75B46E33FA}" type="slidenum">
              <a:rPr lang="cs-CZ" smtClean="0"/>
              <a:pPr/>
              <a:t>15</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8D50D1-18ED-4113-B154-7A75B46E33FA}" type="slidenum">
              <a:rPr lang="cs-CZ" smtClean="0"/>
              <a:pPr/>
              <a:t>16</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8D50D1-18ED-4113-B154-7A75B46E33FA}" type="slidenum">
              <a:rPr lang="cs-CZ" smtClean="0"/>
              <a:pPr/>
              <a:t>17</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8D50D1-18ED-4113-B154-7A75B46E33FA}" type="slidenum">
              <a:rPr lang="cs-CZ" smtClean="0"/>
              <a:pPr/>
              <a:t>18</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8D50D1-18ED-4113-B154-7A75B46E33FA}" type="slidenum">
              <a:rPr lang="cs-CZ" smtClean="0"/>
              <a:pPr/>
              <a:t>19</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8D50D1-18ED-4113-B154-7A75B46E33FA}" type="slidenum">
              <a:rPr lang="cs-CZ" smtClean="0"/>
              <a:pPr/>
              <a:t>20</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8D50D1-18ED-4113-B154-7A75B46E33FA}" type="slidenum">
              <a:rPr lang="cs-CZ" smtClean="0"/>
              <a:pPr/>
              <a:t>3</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8D50D1-18ED-4113-B154-7A75B46E33FA}" type="slidenum">
              <a:rPr lang="cs-CZ" smtClean="0"/>
              <a:pPr/>
              <a:t>22</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8D50D1-18ED-4113-B154-7A75B46E33FA}" type="slidenum">
              <a:rPr lang="cs-CZ" smtClean="0"/>
              <a:pPr/>
              <a:t>23</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8D50D1-18ED-4113-B154-7A75B46E33FA}" type="slidenum">
              <a:rPr lang="cs-CZ" smtClean="0"/>
              <a:pPr/>
              <a:t>24</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8D50D1-18ED-4113-B154-7A75B46E33FA}" type="slidenum">
              <a:rPr lang="cs-CZ" smtClean="0"/>
              <a:pPr/>
              <a:t>4</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8D50D1-18ED-4113-B154-7A75B46E33FA}" type="slidenum">
              <a:rPr lang="cs-CZ" smtClean="0"/>
              <a:pPr/>
              <a:t>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8D50D1-18ED-4113-B154-7A75B46E33FA}" type="slidenum">
              <a:rPr lang="cs-CZ" smtClean="0"/>
              <a:pPr/>
              <a:t>6</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8D50D1-18ED-4113-B154-7A75B46E33FA}" type="slidenum">
              <a:rPr lang="cs-CZ" smtClean="0"/>
              <a:pPr/>
              <a:t>7</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8D50D1-18ED-4113-B154-7A75B46E33FA}" type="slidenum">
              <a:rPr lang="cs-CZ" smtClean="0"/>
              <a:pPr/>
              <a:t>8</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8D50D1-18ED-4113-B154-7A75B46E33FA}" type="slidenum">
              <a:rPr lang="cs-CZ" smtClean="0"/>
              <a:pPr/>
              <a:t>9</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8D50D1-18ED-4113-B154-7A75B46E33FA}" type="slidenum">
              <a:rPr lang="cs-CZ" smtClean="0"/>
              <a:pPr/>
              <a:t>10</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2BA96029-F099-41B8-98C5-37F39A9C0420}" type="datetimeFigureOut">
              <a:rPr lang="cs-CZ" smtClean="0"/>
              <a:pPr/>
              <a:t>22.3.2016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85FF641-022F-453C-800F-C2241B3E6F20}"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BA96029-F099-41B8-98C5-37F39A9C0420}" type="datetimeFigureOut">
              <a:rPr lang="cs-CZ" smtClean="0"/>
              <a:pPr/>
              <a:t>22.3.2016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85FF641-022F-453C-800F-C2241B3E6F2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BA96029-F099-41B8-98C5-37F39A9C0420}" type="datetimeFigureOut">
              <a:rPr lang="cs-CZ" smtClean="0"/>
              <a:pPr/>
              <a:t>22.3.2016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85FF641-022F-453C-800F-C2241B3E6F20}"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BA96029-F099-41B8-98C5-37F39A9C0420}" type="datetimeFigureOut">
              <a:rPr lang="cs-CZ" smtClean="0"/>
              <a:pPr/>
              <a:t>22.3.2016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85FF641-022F-453C-800F-C2241B3E6F20}"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2BA96029-F099-41B8-98C5-37F39A9C0420}" type="datetimeFigureOut">
              <a:rPr lang="cs-CZ" smtClean="0"/>
              <a:pPr/>
              <a:t>22.3.2016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85FF641-022F-453C-800F-C2241B3E6F20}"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BA96029-F099-41B8-98C5-37F39A9C0420}" type="datetimeFigureOut">
              <a:rPr lang="cs-CZ" smtClean="0"/>
              <a:pPr/>
              <a:t>22.3.2016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85FF641-022F-453C-800F-C2241B3E6F20}"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BA96029-F099-41B8-98C5-37F39A9C0420}" type="datetimeFigureOut">
              <a:rPr lang="cs-CZ" smtClean="0"/>
              <a:pPr/>
              <a:t>22.3.2016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85FF641-022F-453C-800F-C2241B3E6F20}"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2BA96029-F099-41B8-98C5-37F39A9C0420}" type="datetimeFigureOut">
              <a:rPr lang="cs-CZ" smtClean="0"/>
              <a:pPr/>
              <a:t>22.3.2016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85FF641-022F-453C-800F-C2241B3E6F20}"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BA96029-F099-41B8-98C5-37F39A9C0420}" type="datetimeFigureOut">
              <a:rPr lang="cs-CZ" smtClean="0"/>
              <a:pPr/>
              <a:t>22.3.2016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85FF641-022F-453C-800F-C2241B3E6F20}"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2BA96029-F099-41B8-98C5-37F39A9C0420}" type="datetimeFigureOut">
              <a:rPr lang="cs-CZ" smtClean="0"/>
              <a:pPr/>
              <a:t>22.3.2016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85FF641-022F-453C-800F-C2241B3E6F20}"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2BA96029-F099-41B8-98C5-37F39A9C0420}" type="datetimeFigureOut">
              <a:rPr lang="cs-CZ" smtClean="0"/>
              <a:pPr/>
              <a:t>22.3.2016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85FF641-022F-453C-800F-C2241B3E6F20}"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A96029-F099-41B8-98C5-37F39A9C0420}" type="datetimeFigureOut">
              <a:rPr lang="cs-CZ" smtClean="0"/>
              <a:pPr/>
              <a:t>22.3.2016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FF641-022F-453C-800F-C2241B3E6F2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cs.wikipedia.org/wiki/Soubor:CentralAmerica-Mexico-Caribbean.png" TargetMode="External"/><Relationship Id="rId7" Type="http://schemas.openxmlformats.org/officeDocument/2006/relationships/hyperlink" Target="http://cs.wikipedia.org/wiki/Karibi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cs.wikipedia.org/wiki/Mexiko" TargetMode="External"/><Relationship Id="rId5" Type="http://schemas.openxmlformats.org/officeDocument/2006/relationships/hyperlink" Target="http://cs.wikipedia.org/wiki/Kolumbie" TargetMode="External"/><Relationship Id="rId10" Type="http://schemas.openxmlformats.org/officeDocument/2006/relationships/image" Target="../media/image3.jpeg"/><Relationship Id="rId4" Type="http://schemas.openxmlformats.org/officeDocument/2006/relationships/hyperlink" Target="http://cs.wikipedia.org/wiki/Amerika" TargetMode="Externa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9/94/DirkvdM_irazu_4.jpg" TargetMode="External"/><Relationship Id="rId7" Type="http://schemas.openxmlformats.org/officeDocument/2006/relationships/hyperlink" Target="http://cs.wikipedia.org/wiki/Kostarika"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cs.wikipedia.org/wiki/Iraz%C3%BA" TargetMode="External"/><Relationship Id="rId5" Type="http://schemas.openxmlformats.org/officeDocument/2006/relationships/hyperlink" Target="http://cs.wikipedia.org/wiki/Kr%C3%A1terov%C3%A9_jezero" TargetMode="Externa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hyperlink" Target="http://cs.wikipedia.org/wiki/Obdob%C3%AD_sucha" TargetMode="External"/><Relationship Id="rId3" Type="http://schemas.openxmlformats.org/officeDocument/2006/relationships/hyperlink" Target="http://cs.wikipedia.org/wiki/Tropick%C3%BD_podnebn%C3%BD_p%C3%A1s" TargetMode="External"/><Relationship Id="rId7" Type="http://schemas.openxmlformats.org/officeDocument/2006/relationships/hyperlink" Target="http://cs.wikipedia.org/wiki/Obdob%C3%AD_de%C5%A1%C5%A5%C5%A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cs.wikipedia.org/wiki/Tich%C3%BD_oce%C3%A1n" TargetMode="External"/><Relationship Id="rId11" Type="http://schemas.openxmlformats.org/officeDocument/2006/relationships/hyperlink" Target="http://cs.wikipedia.org/wiki/Bou%C5%99e" TargetMode="External"/><Relationship Id="rId5" Type="http://schemas.openxmlformats.org/officeDocument/2006/relationships/hyperlink" Target="http://cs.wikipedia.org/wiki/De%C5%A1%C5%A5ov%C3%A9_sr%C3%A1%C5%BEky" TargetMode="External"/><Relationship Id="rId10" Type="http://schemas.openxmlformats.org/officeDocument/2006/relationships/hyperlink" Target="http://cs.wikipedia.org/wiki/Hurik%C3%A1n" TargetMode="External"/><Relationship Id="rId4" Type="http://schemas.openxmlformats.org/officeDocument/2006/relationships/hyperlink" Target="http://cs.wikipedia.org/wiki/%C3%9Amo%C5%99%C3%AD" TargetMode="External"/><Relationship Id="rId9" Type="http://schemas.openxmlformats.org/officeDocument/2006/relationships/hyperlink" Target="http://cs.wikipedia.org/wiki/Nadmo%C5%99sk%C3%A1_v%C3%BD%C5%A1ka"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cs.wikipedia.org/wiki/Jehli%C4%8Dnat%C3%BD_les" TargetMode="External"/><Relationship Id="rId13" Type="http://schemas.openxmlformats.org/officeDocument/2006/relationships/hyperlink" Target="http://cs.wikipedia.org/wiki/Savany" TargetMode="External"/><Relationship Id="rId18" Type="http://schemas.openxmlformats.org/officeDocument/2006/relationships/hyperlink" Target="http://cs.wikipedia.org/wiki/Zne%C4%8Di%C5%A1t%C4%9Bn%C3%AD_ovzdu%C5%A1%C3%AD" TargetMode="External"/><Relationship Id="rId3" Type="http://schemas.openxmlformats.org/officeDocument/2006/relationships/hyperlink" Target="http://cs.wikipedia.org/wiki/Ban%C3%A1ny" TargetMode="External"/><Relationship Id="rId7" Type="http://schemas.openxmlformats.org/officeDocument/2006/relationships/hyperlink" Target="http://cs.wikipedia.org/wiki/Tropick%C3%BD_st%C5%99%C3%ADdav%C4%9B_vlhk%C3%BD_les" TargetMode="External"/><Relationship Id="rId12" Type="http://schemas.openxmlformats.org/officeDocument/2006/relationships/hyperlink" Target="http://cs.wikipedia.org/wiki/Dari%C3%A9n" TargetMode="External"/><Relationship Id="rId17" Type="http://schemas.openxmlformats.org/officeDocument/2006/relationships/hyperlink" Target="http://cs.wikipedia.org/wiki/Zne%C4%8Di%C5%A1t%C4%9Bn%C3%AD_vody" TargetMode="External"/><Relationship Id="rId2" Type="http://schemas.openxmlformats.org/officeDocument/2006/relationships/notesSlide" Target="../notesSlides/notesSlide11.xml"/><Relationship Id="rId16" Type="http://schemas.openxmlformats.org/officeDocument/2006/relationships/hyperlink" Target="http://cs.wikipedia.org/wiki/Eroze" TargetMode="External"/><Relationship Id="rId20" Type="http://schemas.openxmlformats.org/officeDocument/2006/relationships/hyperlink" Target="http://cs.wikipedia.org/wiki/T%C4%9B%C5%BEebn%C3%AD_pr%C5%AFmysl" TargetMode="External"/><Relationship Id="rId1" Type="http://schemas.openxmlformats.org/officeDocument/2006/relationships/slideLayout" Target="../slideLayouts/slideLayout7.xml"/><Relationship Id="rId6" Type="http://schemas.openxmlformats.org/officeDocument/2006/relationships/hyperlink" Target="http://cs.wikipedia.org/wiki/Tropick%C3%BD_de%C5%A1tn%C3%BD_les" TargetMode="External"/><Relationship Id="rId11" Type="http://schemas.openxmlformats.org/officeDocument/2006/relationships/hyperlink" Target="http://cs.wikipedia.org/w/index.php?title=Cordillera_de_Talamanca&amp;action=edit&amp;redlink=1" TargetMode="External"/><Relationship Id="rId5" Type="http://schemas.openxmlformats.org/officeDocument/2006/relationships/hyperlink" Target="http://cs.wikipedia.org/wiki/Cukrov%C3%A1_t%C5%99tina" TargetMode="External"/><Relationship Id="rId15" Type="http://schemas.openxmlformats.org/officeDocument/2006/relationships/hyperlink" Target="http://cs.wikipedia.org/wiki/P%C5%AFda" TargetMode="External"/><Relationship Id="rId10" Type="http://schemas.openxmlformats.org/officeDocument/2006/relationships/hyperlink" Target="http://cs.wikipedia.org/w/index.php?title=La_Mosquitia&amp;action=edit&amp;redlink=1" TargetMode="External"/><Relationship Id="rId19" Type="http://schemas.openxmlformats.org/officeDocument/2006/relationships/hyperlink" Target="http://cs.wikipedia.org/wiki/Kontaminace_p%C5%AFdy" TargetMode="External"/><Relationship Id="rId4" Type="http://schemas.openxmlformats.org/officeDocument/2006/relationships/hyperlink" Target="http://cs.wikipedia.org/wiki/K%C3%A1va" TargetMode="External"/><Relationship Id="rId9" Type="http://schemas.openxmlformats.org/officeDocument/2006/relationships/hyperlink" Target="http://cs.wikipedia.org/wiki/Pet%C3%A9n" TargetMode="External"/><Relationship Id="rId14" Type="http://schemas.openxmlformats.org/officeDocument/2006/relationships/hyperlink" Target="http://cs.wikipedia.org/wiki/Odles%C5%88ov%C3%A1n%C3%AD"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cs.wikipedia.org/wiki/Salvadorsk%C3%A1_ob%C4%8Dansk%C3%A1_v%C3%A1lka" TargetMode="External"/><Relationship Id="rId13" Type="http://schemas.openxmlformats.org/officeDocument/2006/relationships/hyperlink" Target="http://cs.wikipedia.org/wiki/Manuel_Noriega" TargetMode="External"/><Relationship Id="rId18" Type="http://schemas.openxmlformats.org/officeDocument/2006/relationships/hyperlink" Target="http://cs.wikipedia.org/wiki/Latinsk%C3%A1_Amerika" TargetMode="External"/><Relationship Id="rId3" Type="http://schemas.openxmlformats.org/officeDocument/2006/relationships/hyperlink" Target="http://cs.wikipedia.org/wiki/Prezidentsk%C3%A1_republika" TargetMode="External"/><Relationship Id="rId7" Type="http://schemas.openxmlformats.org/officeDocument/2006/relationships/hyperlink" Target="http://cs.wikipedia.org/wiki/Guatemalsk%C3%A1_ob%C4%8Dansk%C3%A1_v%C3%A1lka" TargetMode="External"/><Relationship Id="rId12" Type="http://schemas.openxmlformats.org/officeDocument/2006/relationships/hyperlink" Target="http://cs.wikipedia.org/w/index.php?title=Nikaragujsk%C3%A1_revoluce&amp;action=edit&amp;redlink=1" TargetMode="External"/><Relationship Id="rId17" Type="http://schemas.openxmlformats.org/officeDocument/2006/relationships/hyperlink" Target="http://cs.wikipedia.org/wiki/Arm%C3%A1da" TargetMode="External"/><Relationship Id="rId2" Type="http://schemas.openxmlformats.org/officeDocument/2006/relationships/notesSlide" Target="../notesSlides/notesSlide12.xml"/><Relationship Id="rId16" Type="http://schemas.openxmlformats.org/officeDocument/2006/relationships/hyperlink" Target="http://cs.wikipedia.org/wiki/Panamsk%C3%BD_pr%C5%AFplav" TargetMode="External"/><Relationship Id="rId20" Type="http://schemas.openxmlformats.org/officeDocument/2006/relationships/image" Target="../media/image9.gif"/><Relationship Id="rId1" Type="http://schemas.openxmlformats.org/officeDocument/2006/relationships/slideLayout" Target="../slideLayouts/slideLayout7.xml"/><Relationship Id="rId6" Type="http://schemas.openxmlformats.org/officeDocument/2006/relationships/hyperlink" Target="http://cs.wikipedia.org/wiki/Ob%C4%8Dansk%C3%A1_v%C3%A1lka" TargetMode="External"/><Relationship Id="rId11" Type="http://schemas.openxmlformats.org/officeDocument/2006/relationships/hyperlink" Target="http://cs.wikipedia.org/w/index.php?title=Somozov%C3%A9&amp;action=edit&amp;redlink=1" TargetMode="External"/><Relationship Id="rId5" Type="http://schemas.openxmlformats.org/officeDocument/2006/relationships/hyperlink" Target="http://cs.wikipedia.org/wiki/Commonwealth_Realm" TargetMode="External"/><Relationship Id="rId15" Type="http://schemas.openxmlformats.org/officeDocument/2006/relationships/hyperlink" Target="http://cs.wikipedia.org/wiki/Invaze_Spojen%C3%BDch_st%C3%A1t%C5%AF_americk%C3%BDch_do_Panamy" TargetMode="External"/><Relationship Id="rId10" Type="http://schemas.openxmlformats.org/officeDocument/2006/relationships/hyperlink" Target="http://cs.wikipedia.org/wiki/Porfirio_Lobo_Sosa" TargetMode="External"/><Relationship Id="rId19" Type="http://schemas.openxmlformats.org/officeDocument/2006/relationships/hyperlink" Target="http://cs.wikipedia.org/wiki/Index_demokracie" TargetMode="External"/><Relationship Id="rId4" Type="http://schemas.openxmlformats.org/officeDocument/2006/relationships/hyperlink" Target="http://cs.wikipedia.org/wiki/Parlamentn%C3%AD_monarchie" TargetMode="External"/><Relationship Id="rId9" Type="http://schemas.openxmlformats.org/officeDocument/2006/relationships/hyperlink" Target="http://cs.wikipedia.org/wiki/Manuel_Zelaya" TargetMode="External"/><Relationship Id="rId14" Type="http://schemas.openxmlformats.org/officeDocument/2006/relationships/hyperlink" Target="http://cs.wikipedia.org/wiki/Spojen%C3%A9_st%C3%A1ty_americk%C3%A9"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cs.wikipedia.org/wiki/Mulati" TargetMode="External"/><Relationship Id="rId3" Type="http://schemas.openxmlformats.org/officeDocument/2006/relationships/hyperlink" Target="http://cs.wikipedia.org/wiki/Etnikum" TargetMode="External"/><Relationship Id="rId7" Type="http://schemas.openxmlformats.org/officeDocument/2006/relationships/hyperlink" Target="http://cs.wikipedia.org/wiki/%C4%8Cerno%C5%A1i"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cs.wikipedia.org/wiki/B%C4%9Blo%C5%A1i" TargetMode="External"/><Relationship Id="rId5" Type="http://schemas.openxmlformats.org/officeDocument/2006/relationships/hyperlink" Target="http://cs.wikipedia.org/wiki/Indi%C3%A1ni" TargetMode="External"/><Relationship Id="rId4" Type="http://schemas.openxmlformats.org/officeDocument/2006/relationships/hyperlink" Target="http://cs.wikipedia.org/wiki/Mesti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cs.wikipedia.org/wiki/Xinca" TargetMode="External"/><Relationship Id="rId13" Type="http://schemas.openxmlformats.org/officeDocument/2006/relationships/hyperlink" Target="http://cs.wikipedia.org/wiki/Gramotnost" TargetMode="External"/><Relationship Id="rId3" Type="http://schemas.openxmlformats.org/officeDocument/2006/relationships/hyperlink" Target="http://cs.wikipedia.org/wiki/%C5%A0pan%C4%9Bl%C5%A1tina" TargetMode="External"/><Relationship Id="rId7" Type="http://schemas.openxmlformats.org/officeDocument/2006/relationships/hyperlink" Target="http://cs.wikipedia.org/wiki/Maysk%C3%A9_jazyky" TargetMode="External"/><Relationship Id="rId12" Type="http://schemas.openxmlformats.org/officeDocument/2006/relationships/hyperlink" Target="http://cs.wikipedia.org/wiki/Index_lidsk%C3%A9ho_rozvoje" TargetMode="External"/><Relationship Id="rId17" Type="http://schemas.openxmlformats.org/officeDocument/2006/relationships/hyperlink" Target="http://cs.wikipedia.org/wiki/Organizace_spojen%C3%BDch_n%C3%A1rod%C5%AF" TargetMode="External"/><Relationship Id="rId2" Type="http://schemas.openxmlformats.org/officeDocument/2006/relationships/notesSlide" Target="../notesSlides/notesSlide17.xml"/><Relationship Id="rId16" Type="http://schemas.openxmlformats.org/officeDocument/2006/relationships/hyperlink" Target="http://cs.wikipedia.org/wiki/Porodnost" TargetMode="External"/><Relationship Id="rId1" Type="http://schemas.openxmlformats.org/officeDocument/2006/relationships/slideLayout" Target="../slideLayouts/slideLayout7.xml"/><Relationship Id="rId6" Type="http://schemas.openxmlformats.org/officeDocument/2006/relationships/hyperlink" Target="http://cs.wikipedia.org/wiki/Angli%C4%8Dtina" TargetMode="External"/><Relationship Id="rId11" Type="http://schemas.openxmlformats.org/officeDocument/2006/relationships/hyperlink" Target="http://cs.wikipedia.org/wiki/Latinsk%C3%A1_Amerika" TargetMode="External"/><Relationship Id="rId5" Type="http://schemas.openxmlformats.org/officeDocument/2006/relationships/hyperlink" Target="http://cs.wikipedia.org/wiki/Belize" TargetMode="External"/><Relationship Id="rId15" Type="http://schemas.openxmlformats.org/officeDocument/2006/relationships/hyperlink" Target="http://cs.wikipedia.org/wiki/St%C5%99edn%C3%AD_d%C3%A9lka_%C5%BEivota" TargetMode="External"/><Relationship Id="rId10" Type="http://schemas.openxmlformats.org/officeDocument/2006/relationships/hyperlink" Target="http://cs.wikipedia.org/w/index.php?title=Arawakan&amp;action=edit&amp;redlink=1" TargetMode="External"/><Relationship Id="rId4" Type="http://schemas.openxmlformats.org/officeDocument/2006/relationships/hyperlink" Target="http://cs.wikipedia.org/wiki/Hispanoamerika" TargetMode="External"/><Relationship Id="rId9" Type="http://schemas.openxmlformats.org/officeDocument/2006/relationships/hyperlink" Target="http://cs.wikipedia.org/w/index.php?title=Garifuna&amp;action=edit&amp;redlink=1" TargetMode="External"/><Relationship Id="rId14" Type="http://schemas.openxmlformats.org/officeDocument/2006/relationships/hyperlink" Target="http://cs.wikipedia.org/wiki/Vzd%C4%9Bl%C3%A1n%C3%AD"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cs.wikipedia.org/wiki/Chudoba"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hyperlink" Target="http://cs.wikipedia.org/wiki/Index_lidsk%C3%A9ho_rozvoje" TargetMode="External"/><Relationship Id="rId4" Type="http://schemas.openxmlformats.org/officeDocument/2006/relationships/hyperlink" Target="http://cs.wikipedia.org/wiki/Extr%C3%A9mn%C3%AD_chudob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8" Type="http://schemas.openxmlformats.org/officeDocument/2006/relationships/hyperlink" Target="http://cs.wikipedia.org/wiki/9._%C5%99%C3%ADjen" TargetMode="External"/><Relationship Id="rId13" Type="http://schemas.openxmlformats.org/officeDocument/2006/relationships/hyperlink" Target="http://cs.wikipedia.org/wiki/Marxismus" TargetMode="External"/><Relationship Id="rId3" Type="http://schemas.openxmlformats.org/officeDocument/2006/relationships/image" Target="../media/image32.jpeg"/><Relationship Id="rId7" Type="http://schemas.openxmlformats.org/officeDocument/2006/relationships/hyperlink" Target="http://cs.wikipedia.org/wiki/Argentina" TargetMode="External"/><Relationship Id="rId12" Type="http://schemas.openxmlformats.org/officeDocument/2006/relationships/hyperlink" Target="http://cs.wikipedia.org/wiki/L%C3%A9ka%C5%99" TargetMode="External"/><Relationship Id="rId17" Type="http://schemas.openxmlformats.org/officeDocument/2006/relationships/hyperlink" Target="http://cs.wikipedia.org/wiki/Architekt" TargetMode="External"/><Relationship Id="rId2" Type="http://schemas.openxmlformats.org/officeDocument/2006/relationships/hyperlink" Target="http://upload.wikimedia.org/wikipedia/commons/5/58/CheHigh.jpg" TargetMode="External"/><Relationship Id="rId16" Type="http://schemas.openxmlformats.org/officeDocument/2006/relationships/hyperlink" Target="http://cs.wikipedia.org/wiki/Guerilla" TargetMode="External"/><Relationship Id="rId1" Type="http://schemas.openxmlformats.org/officeDocument/2006/relationships/slideLayout" Target="../slideLayouts/slideLayout7.xml"/><Relationship Id="rId6" Type="http://schemas.openxmlformats.org/officeDocument/2006/relationships/hyperlink" Target="http://cs.wikipedia.org/wiki/Rosario" TargetMode="External"/><Relationship Id="rId11" Type="http://schemas.openxmlformats.org/officeDocument/2006/relationships/hyperlink" Target="http://cs.wikipedia.org/wiki/Bol%C3%ADvie" TargetMode="External"/><Relationship Id="rId5" Type="http://schemas.openxmlformats.org/officeDocument/2006/relationships/hyperlink" Target="http://cs.wikipedia.org/wiki/1928" TargetMode="External"/><Relationship Id="rId15" Type="http://schemas.openxmlformats.org/officeDocument/2006/relationships/hyperlink" Target="http://cs.wikipedia.org/wiki/Kuba" TargetMode="External"/><Relationship Id="rId10" Type="http://schemas.openxmlformats.org/officeDocument/2006/relationships/hyperlink" Target="http://cs.wikipedia.org/w/index.php?title=La_Higuera&amp;action=edit&amp;redlink=1" TargetMode="External"/><Relationship Id="rId4" Type="http://schemas.openxmlformats.org/officeDocument/2006/relationships/hyperlink" Target="http://cs.wikipedia.org/wiki/14._%C4%8Derven" TargetMode="External"/><Relationship Id="rId9" Type="http://schemas.openxmlformats.org/officeDocument/2006/relationships/hyperlink" Target="http://cs.wikipedia.org/wiki/1967" TargetMode="External"/><Relationship Id="rId14" Type="http://schemas.openxmlformats.org/officeDocument/2006/relationships/hyperlink" Target="http://cs.wikipedia.org/wiki/Revolucion%C3%A1%C5%9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8" Type="http://schemas.openxmlformats.org/officeDocument/2006/relationships/hyperlink" Target="http://cs.wikipedia.org/wiki/St%C5%99edoamerick%C3%BD_integra%C4%8Dn%C3%AD_syst%C3%A9m" TargetMode="External"/><Relationship Id="rId13" Type="http://schemas.openxmlformats.org/officeDocument/2006/relationships/image" Target="../media/image35.png"/><Relationship Id="rId3" Type="http://schemas.openxmlformats.org/officeDocument/2006/relationships/hyperlink" Target="http://cs.wikipedia.org/wiki/Soubor:Logo_of_the_Central_American_Integration_System.svg" TargetMode="External"/><Relationship Id="rId7" Type="http://schemas.openxmlformats.org/officeDocument/2006/relationships/hyperlink" Target="http://cs.wikipedia.org/wiki/1991" TargetMode="External"/><Relationship Id="rId12" Type="http://schemas.openxmlformats.org/officeDocument/2006/relationships/hyperlink" Target="http://cs.wikipedia.org/wiki/St%C5%99edoamerick%C3%A1_banka_pro_ekonomickou_integraci"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cs.wikipedia.org/w/index.php?title=Organizace_st%C5%99edoamerick%C3%BDch_st%C3%A1t%C5%AF&amp;action=edit&amp;redlink=1" TargetMode="External"/><Relationship Id="rId11" Type="http://schemas.openxmlformats.org/officeDocument/2006/relationships/hyperlink" Target="http://cs.wikipedia.org/wiki/St%C5%99edoamerick%C3%BD_parlament" TargetMode="External"/><Relationship Id="rId5" Type="http://schemas.openxmlformats.org/officeDocument/2006/relationships/hyperlink" Target="http://cs.wikipedia.org/wiki/St%C5%99edoamerick%C3%BD_soudn%C3%AD_dv%C5%AFr" TargetMode="External"/><Relationship Id="rId10" Type="http://schemas.openxmlformats.org/officeDocument/2006/relationships/hyperlink" Target="http://cs.wikipedia.org/wiki/St%C5%99edoamerick%C3%BD_spole%C4%8Dn%C3%BD_trh" TargetMode="External"/><Relationship Id="rId4" Type="http://schemas.openxmlformats.org/officeDocument/2006/relationships/hyperlink" Target="http://cs.wikipedia.org/wiki/1907" TargetMode="External"/><Relationship Id="rId9" Type="http://schemas.openxmlformats.org/officeDocument/2006/relationships/hyperlink" Target="http://cs.wikipedia.org/wiki/Dominik%C3%A1nsk%C3%A1_republik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upload.wikimedia.org/wikipedia/commons/f/f7/Political_Evolution_of_Central_America_and_the_Caribbean_1840.pn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f/f2/Political_Evolution_of_Central_America_and_the_Caribbean_1983.pn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upload.wikimedia.org/wikipedia/commons/d/dc/Political_Evolution_of_Central_America_and_the_Caribbean_1902.png"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hyperlink" Target="http://cs.wikipedia.org/wiki/Yucat%C3%A1n_(st%C3%A1t)" TargetMode="External"/><Relationship Id="rId13" Type="http://schemas.openxmlformats.org/officeDocument/2006/relationships/hyperlink" Target="http://cs.wikipedia.org/wiki/Gener%C3%A1ln%C3%AD_kapitan%C3%A1t_Guatemala" TargetMode="External"/><Relationship Id="rId18" Type="http://schemas.openxmlformats.org/officeDocument/2006/relationships/hyperlink" Target="http://cs.wikipedia.org/wiki/1823" TargetMode="External"/><Relationship Id="rId3" Type="http://schemas.openxmlformats.org/officeDocument/2006/relationships/hyperlink" Target="http://cs.wikipedia.org/wiki/Tehuantepeck%C3%A1_%C5%A1%C3%ADje" TargetMode="External"/><Relationship Id="rId21" Type="http://schemas.openxmlformats.org/officeDocument/2006/relationships/hyperlink" Target="http://cs.wikipedia.org/wiki/Kolumbie" TargetMode="External"/><Relationship Id="rId7" Type="http://schemas.openxmlformats.org/officeDocument/2006/relationships/hyperlink" Target="http://cs.wikipedia.org/wiki/Tabasco" TargetMode="External"/><Relationship Id="rId12" Type="http://schemas.openxmlformats.org/officeDocument/2006/relationships/hyperlink" Target="http://cs.wikipedia.org/wiki/Departement_Choc%C3%B3" TargetMode="External"/><Relationship Id="rId17" Type="http://schemas.openxmlformats.org/officeDocument/2006/relationships/hyperlink" Target="http://cs.wikipedia.org/wiki/%C5%A0pan%C4%9Blsko" TargetMode="External"/><Relationship Id="rId2" Type="http://schemas.openxmlformats.org/officeDocument/2006/relationships/notesSlide" Target="../notesSlides/notesSlide4.xml"/><Relationship Id="rId16" Type="http://schemas.openxmlformats.org/officeDocument/2006/relationships/hyperlink" Target="http://cs.wikipedia.org/wiki/Nez%C3%A1vislost" TargetMode="External"/><Relationship Id="rId20" Type="http://schemas.openxmlformats.org/officeDocument/2006/relationships/hyperlink" Target="http://cs.wikipedia.org/wiki/Federativn%C3%AD_republika_St%C5%99edn%C3%AD_Ameriky" TargetMode="External"/><Relationship Id="rId1" Type="http://schemas.openxmlformats.org/officeDocument/2006/relationships/slideLayout" Target="../slideLayouts/slideLayout7.xml"/><Relationship Id="rId6" Type="http://schemas.openxmlformats.org/officeDocument/2006/relationships/hyperlink" Target="http://cs.wikipedia.org/wiki/Chiapas" TargetMode="External"/><Relationship Id="rId11" Type="http://schemas.openxmlformats.org/officeDocument/2006/relationships/hyperlink" Target="http://cs.wikipedia.org/wiki/Departementy_Kolumbie" TargetMode="External"/><Relationship Id="rId5" Type="http://schemas.openxmlformats.org/officeDocument/2006/relationships/hyperlink" Target="http://cs.wikipedia.org/wiki/St%C3%A1ty_Mexika" TargetMode="External"/><Relationship Id="rId15" Type="http://schemas.openxmlformats.org/officeDocument/2006/relationships/hyperlink" Target="http://cs.wikipedia.org/wiki/M%C3%ADstokr%C3%A1lovstv%C3%AD_Nov%C3%A9_%C5%A0pan%C4%9Blsko" TargetMode="External"/><Relationship Id="rId23" Type="http://schemas.openxmlformats.org/officeDocument/2006/relationships/hyperlink" Target="http://cs.wikipedia.org/wiki/Britsk%C3%A9_imp%C3%A9rium" TargetMode="External"/><Relationship Id="rId10" Type="http://schemas.openxmlformats.org/officeDocument/2006/relationships/hyperlink" Target="http://cs.wikipedia.org/wiki/Quintana_Roo" TargetMode="External"/><Relationship Id="rId19" Type="http://schemas.openxmlformats.org/officeDocument/2006/relationships/hyperlink" Target="http://cs.wikipedia.org/wiki/1838" TargetMode="External"/><Relationship Id="rId4" Type="http://schemas.openxmlformats.org/officeDocument/2006/relationships/hyperlink" Target="http://cs.wikipedia.org/wiki/Z%C3%A1liv_Urab%C3%A1" TargetMode="External"/><Relationship Id="rId9" Type="http://schemas.openxmlformats.org/officeDocument/2006/relationships/hyperlink" Target="http://cs.wikipedia.org/wiki/Campeche" TargetMode="External"/><Relationship Id="rId14" Type="http://schemas.openxmlformats.org/officeDocument/2006/relationships/hyperlink" Target="http://cs.wikipedia.org/wiki/M%C3%ADstokr%C3%A1lovstv%C3%AD" TargetMode="External"/><Relationship Id="rId22" Type="http://schemas.openxmlformats.org/officeDocument/2006/relationships/hyperlink" Target="http://cs.wikipedia.org/wiki/Britsk%C3%BD_Honduras" TargetMode="External"/></Relationships>
</file>

<file path=ppt/slides/_rels/slide6.xml.rels><?xml version="1.0" encoding="UTF-8" standalone="yes"?>
<Relationships xmlns="http://schemas.openxmlformats.org/package/2006/relationships"><Relationship Id="rId13" Type="http://schemas.openxmlformats.org/officeDocument/2006/relationships/hyperlink" Target="#cite_note-2"/><Relationship Id="rId18" Type="http://schemas.openxmlformats.org/officeDocument/2006/relationships/hyperlink" Target="http://cs.wikipedia.org/wiki/Guatemala" TargetMode="External"/><Relationship Id="rId26" Type="http://schemas.openxmlformats.org/officeDocument/2006/relationships/hyperlink" Target="http://cs.wikipedia.org/wiki/Kostarika" TargetMode="External"/><Relationship Id="rId39" Type="http://schemas.openxmlformats.org/officeDocument/2006/relationships/hyperlink" Target="http://cs.wikipedia.org/wiki/San_Salvador" TargetMode="External"/><Relationship Id="rId21" Type="http://schemas.openxmlformats.org/officeDocument/2006/relationships/hyperlink" Target="http://cs.wikipedia.org/wiki/Departementy_Guatemaly" TargetMode="External"/><Relationship Id="rId34" Type="http://schemas.openxmlformats.org/officeDocument/2006/relationships/hyperlink" Target="http://cs.wikipedia.org/wiki/Panama" TargetMode="External"/><Relationship Id="rId42" Type="http://schemas.openxmlformats.org/officeDocument/2006/relationships/image" Target="../media/image9.gif"/><Relationship Id="rId47" Type="http://schemas.openxmlformats.org/officeDocument/2006/relationships/hyperlink" Target="http://cs.wikipedia.org/wiki/Soubor:Flag_of_Honduras.svg" TargetMode="External"/><Relationship Id="rId50" Type="http://schemas.openxmlformats.org/officeDocument/2006/relationships/image" Target="../media/image13.png"/><Relationship Id="rId55" Type="http://schemas.openxmlformats.org/officeDocument/2006/relationships/hyperlink" Target="http://cs.wikipedia.org/wiki/Soubor:Flag_of_El_Salvador.svg" TargetMode="External"/><Relationship Id="rId7" Type="http://schemas.openxmlformats.org/officeDocument/2006/relationships/hyperlink" Target="http://cs.wikipedia.org/wiki/Seznam_st%C3%A1t%C5%AF_sv%C4%9Bta_podle_hustoty_zalidn%C4%9Bn%C3%AD" TargetMode="External"/><Relationship Id="rId12" Type="http://schemas.openxmlformats.org/officeDocument/2006/relationships/hyperlink" Target="http://cs.wikipedia.org/wiki/Mezin%C3%A1rodn%C3%AD_dolar" TargetMode="External"/><Relationship Id="rId17" Type="http://schemas.openxmlformats.org/officeDocument/2006/relationships/hyperlink" Target="http://cs.wikipedia.org/wiki/Distrikty_Belize" TargetMode="External"/><Relationship Id="rId25" Type="http://schemas.openxmlformats.org/officeDocument/2006/relationships/hyperlink" Target="http://cs.wikipedia.org/wiki/Departementy_Hondurasu" TargetMode="External"/><Relationship Id="rId33" Type="http://schemas.openxmlformats.org/officeDocument/2006/relationships/hyperlink" Target="http://cs.wikipedia.org/wiki/Departementy_Nikaraguy" TargetMode="External"/><Relationship Id="rId38" Type="http://schemas.openxmlformats.org/officeDocument/2006/relationships/hyperlink" Target="http://cs.wikipedia.org/wiki/Salvador" TargetMode="External"/><Relationship Id="rId46" Type="http://schemas.openxmlformats.org/officeDocument/2006/relationships/image" Target="../media/image11.png"/><Relationship Id="rId2" Type="http://schemas.openxmlformats.org/officeDocument/2006/relationships/notesSlide" Target="../notesSlides/notesSlide5.xml"/><Relationship Id="rId16" Type="http://schemas.openxmlformats.org/officeDocument/2006/relationships/hyperlink" Target="http://cs.wikipedia.org/wiki/Belizsk%C3%BD_dolar" TargetMode="External"/><Relationship Id="rId20" Type="http://schemas.openxmlformats.org/officeDocument/2006/relationships/hyperlink" Target="http://cs.wikipedia.org/wiki/Guatemalsk%C3%BD_quetzal" TargetMode="External"/><Relationship Id="rId29" Type="http://schemas.openxmlformats.org/officeDocument/2006/relationships/hyperlink" Target="http://cs.wikipedia.org/wiki/Provincie_Kostariky" TargetMode="External"/><Relationship Id="rId41" Type="http://schemas.openxmlformats.org/officeDocument/2006/relationships/hyperlink" Target="http://cs.wikipedia.org/wiki/Departementy_Salvadoru" TargetMode="External"/><Relationship Id="rId54"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cite_note-1"/><Relationship Id="rId11" Type="http://schemas.openxmlformats.org/officeDocument/2006/relationships/hyperlink" Target="http://cs.wikipedia.org/wiki/Hrub%C3%BD_dom%C3%A1c%C3%AD_produkt" TargetMode="External"/><Relationship Id="rId24" Type="http://schemas.openxmlformats.org/officeDocument/2006/relationships/hyperlink" Target="http://cs.wikipedia.org/wiki/Hondurask%C3%A1_lempira" TargetMode="External"/><Relationship Id="rId32" Type="http://schemas.openxmlformats.org/officeDocument/2006/relationships/hyperlink" Target="http://cs.wikipedia.org/wiki/Nikaragujsk%C3%A1_c%C3%B3rdoba" TargetMode="External"/><Relationship Id="rId37" Type="http://schemas.openxmlformats.org/officeDocument/2006/relationships/hyperlink" Target="http://cs.wikipedia.org/wiki/Provincie_Panamy" TargetMode="External"/><Relationship Id="rId40" Type="http://schemas.openxmlformats.org/officeDocument/2006/relationships/hyperlink" Target="http://cs.wikipedia.org/wiki/Americk%C3%BD_dolar" TargetMode="External"/><Relationship Id="rId45" Type="http://schemas.openxmlformats.org/officeDocument/2006/relationships/hyperlink" Target="http://cs.wikipedia.org/wiki/Soubor:Flag_of_Guatemala.svg" TargetMode="External"/><Relationship Id="rId53" Type="http://schemas.openxmlformats.org/officeDocument/2006/relationships/hyperlink" Target="http://cs.wikipedia.org/wiki/Soubor:Flag_of_Panama.svg" TargetMode="External"/><Relationship Id="rId5" Type="http://schemas.openxmlformats.org/officeDocument/2006/relationships/hyperlink" Target="http://cs.wikipedia.org/wiki/Seznam_st%C3%A1t%C5%AF_sv%C4%9Bta_podle_po%C4%8Dtu_obyvatel" TargetMode="External"/><Relationship Id="rId15" Type="http://schemas.openxmlformats.org/officeDocument/2006/relationships/hyperlink" Target="http://cs.wikipedia.org/wiki/Belmopan" TargetMode="External"/><Relationship Id="rId23" Type="http://schemas.openxmlformats.org/officeDocument/2006/relationships/hyperlink" Target="http://cs.wikipedia.org/wiki/Tegucigalpa" TargetMode="External"/><Relationship Id="rId28" Type="http://schemas.openxmlformats.org/officeDocument/2006/relationships/hyperlink" Target="http://cs.wikipedia.org/wiki/Kostarick%C3%BD_col%C3%B3n" TargetMode="External"/><Relationship Id="rId36" Type="http://schemas.openxmlformats.org/officeDocument/2006/relationships/hyperlink" Target="http://cs.wikipedia.org/wiki/Panamsk%C3%A1_balboa" TargetMode="External"/><Relationship Id="rId49" Type="http://schemas.openxmlformats.org/officeDocument/2006/relationships/hyperlink" Target="http://cs.wikipedia.org/wiki/Soubor:Flag_of_Costa_Rica.svg" TargetMode="External"/><Relationship Id="rId10" Type="http://schemas.openxmlformats.org/officeDocument/2006/relationships/hyperlink" Target="http://cs.wikipedia.org/wiki/Seznam_st%C3%A1t%C5%AF_a_jejich_spr%C3%A1vn%C3%ADch_celk%C5%AF" TargetMode="External"/><Relationship Id="rId19" Type="http://schemas.openxmlformats.org/officeDocument/2006/relationships/hyperlink" Target="http://cs.wikipedia.org/wiki/Ciudad_de_Guatemala" TargetMode="External"/><Relationship Id="rId31" Type="http://schemas.openxmlformats.org/officeDocument/2006/relationships/hyperlink" Target="http://cs.wikipedia.org/wiki/Managua" TargetMode="External"/><Relationship Id="rId44" Type="http://schemas.openxmlformats.org/officeDocument/2006/relationships/image" Target="../media/image10.png"/><Relationship Id="rId52" Type="http://schemas.openxmlformats.org/officeDocument/2006/relationships/image" Target="../media/image14.png"/><Relationship Id="rId4" Type="http://schemas.openxmlformats.org/officeDocument/2006/relationships/hyperlink" Target="#cite_note-0"/><Relationship Id="rId9" Type="http://schemas.openxmlformats.org/officeDocument/2006/relationships/hyperlink" Target="http://cs.wikipedia.org/wiki/Seznam_m%C4%9Bn" TargetMode="External"/><Relationship Id="rId14" Type="http://schemas.openxmlformats.org/officeDocument/2006/relationships/hyperlink" Target="http://cs.wikipedia.org/wiki/Belize" TargetMode="External"/><Relationship Id="rId22" Type="http://schemas.openxmlformats.org/officeDocument/2006/relationships/hyperlink" Target="http://cs.wikipedia.org/wiki/Honduras" TargetMode="External"/><Relationship Id="rId27" Type="http://schemas.openxmlformats.org/officeDocument/2006/relationships/hyperlink" Target="http://cs.wikipedia.org/wiki/San_Jos%C3%A9_(Kostarika)" TargetMode="External"/><Relationship Id="rId30" Type="http://schemas.openxmlformats.org/officeDocument/2006/relationships/hyperlink" Target="http://cs.wikipedia.org/wiki/Nikaragua" TargetMode="External"/><Relationship Id="rId35" Type="http://schemas.openxmlformats.org/officeDocument/2006/relationships/hyperlink" Target="http://cs.wikipedia.org/wiki/Ciudad_de_Panam%C3%A1" TargetMode="External"/><Relationship Id="rId43" Type="http://schemas.openxmlformats.org/officeDocument/2006/relationships/hyperlink" Target="http://cs.wikipedia.org/wiki/Soubor:Flag_of_Belize.svg" TargetMode="External"/><Relationship Id="rId48" Type="http://schemas.openxmlformats.org/officeDocument/2006/relationships/image" Target="../media/image12.png"/><Relationship Id="rId56" Type="http://schemas.openxmlformats.org/officeDocument/2006/relationships/image" Target="../media/image16.png"/><Relationship Id="rId8" Type="http://schemas.openxmlformats.org/officeDocument/2006/relationships/hyperlink" Target="http://cs.wikipedia.org/wiki/Hlavn%C3%AD_m%C4%9Bsto" TargetMode="External"/><Relationship Id="rId51" Type="http://schemas.openxmlformats.org/officeDocument/2006/relationships/hyperlink" Target="http://cs.wikipedia.org/wiki/Soubor:Flag_of_Nicaragua.svg" TargetMode="External"/><Relationship Id="rId3" Type="http://schemas.openxmlformats.org/officeDocument/2006/relationships/hyperlink" Target="http://cs.wikipedia.org/wiki/Seznam_st%C3%A1t%C5%AF_sv%C4%9Bta_podle_rozlohy"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leccos.com/index.php/clanky/brt" TargetMode="External"/><Relationship Id="rId13" Type="http://schemas.openxmlformats.org/officeDocument/2006/relationships/image" Target="../media/image18.jpeg"/><Relationship Id="rId3" Type="http://schemas.openxmlformats.org/officeDocument/2006/relationships/hyperlink" Target="http://leccos.com/index.php/clanky/panamska-sije" TargetMode="External"/><Relationship Id="rId7" Type="http://schemas.openxmlformats.org/officeDocument/2006/relationships/hyperlink" Target="http://leccos.com/index.php/clanky/gatunske-jezero" TargetMode="External"/><Relationship Id="rId12"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leccos.com/index.php/clanky/plavebni-komora" TargetMode="External"/><Relationship Id="rId11" Type="http://schemas.openxmlformats.org/officeDocument/2006/relationships/hyperlink" Target="http://leccos.com/index.php/clanky/panama-,2" TargetMode="External"/><Relationship Id="rId5" Type="http://schemas.openxmlformats.org/officeDocument/2006/relationships/hyperlink" Target="http://leccos.com/index.php/clanky/tichy-ocean" TargetMode="External"/><Relationship Id="rId10" Type="http://schemas.openxmlformats.org/officeDocument/2006/relationships/hyperlink" Target="http://leccos.com/index.php/clanky/balboa" TargetMode="External"/><Relationship Id="rId4" Type="http://schemas.openxmlformats.org/officeDocument/2006/relationships/hyperlink" Target="http://leccos.com/index.php/clanky/atlantsky-ocean" TargetMode="External"/><Relationship Id="rId9" Type="http://schemas.openxmlformats.org/officeDocument/2006/relationships/hyperlink" Target="http://leccos.com/index.php/clanky/colon"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cs.wikipedia.org/wiki/Zem%C4%9Bt%C5%99esen%C3%AD" TargetMode="External"/><Relationship Id="rId3" Type="http://schemas.openxmlformats.org/officeDocument/2006/relationships/hyperlink" Target="http://cs.wikipedia.org/w/index.php?title=St%C5%99edoamerick%C3%A9_poho%C5%99%C3%AD&amp;action=edit&amp;redlink=1" TargetMode="External"/><Relationship Id="rId7" Type="http://schemas.openxmlformats.org/officeDocument/2006/relationships/hyperlink" Target="http://cs.wikipedia.org/wiki/Sope%C4%8Dn%C3%A9_erupc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cs.wikipedia.org/wiki/Vulkanismus" TargetMode="External"/><Relationship Id="rId5" Type="http://schemas.openxmlformats.org/officeDocument/2006/relationships/hyperlink" Target="http://cs.wikipedia.org/wiki/Z%C3%A1liv_Fonseca" TargetMode="External"/><Relationship Id="rId10" Type="http://schemas.openxmlformats.org/officeDocument/2006/relationships/image" Target="../media/image20.png"/><Relationship Id="rId4" Type="http://schemas.openxmlformats.org/officeDocument/2006/relationships/hyperlink" Target="http://cs.wikipedia.org/wiki/Tajumulco" TargetMode="External"/><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hyperlink" Target="http://cs.wikipedia.org/wiki/Sv%C4%9Btov%C3%BD_oce%C3%A1n" TargetMode="External"/><Relationship Id="rId13" Type="http://schemas.openxmlformats.org/officeDocument/2006/relationships/hyperlink" Target="http://cs.wikipedia.org/wiki/Coco_(%C5%99eka)" TargetMode="External"/><Relationship Id="rId18" Type="http://schemas.openxmlformats.org/officeDocument/2006/relationships/hyperlink" Target="http://cs.wikipedia.org/wiki/Usumacinta" TargetMode="External"/><Relationship Id="rId26" Type="http://schemas.openxmlformats.org/officeDocument/2006/relationships/hyperlink" Target="http://cs.wikipedia.org/wiki/Chagres" TargetMode="External"/><Relationship Id="rId3" Type="http://schemas.openxmlformats.org/officeDocument/2006/relationships/hyperlink" Target="http://cs.wikipedia.org/wiki/Hydrografie_St%C5%99edn%C3%AD_Ameriky" TargetMode="External"/><Relationship Id="rId21" Type="http://schemas.openxmlformats.org/officeDocument/2006/relationships/hyperlink" Target="http://cs.wikipedia.org/w/index.php?title=Choluteca_(%C5%99eka)&amp;action=edit&amp;redlink=1" TargetMode="External"/><Relationship Id="rId7" Type="http://schemas.openxmlformats.org/officeDocument/2006/relationships/hyperlink" Target="http://cs.wikipedia.org/wiki/%C3%9Amo%C5%99%C3%AD" TargetMode="External"/><Relationship Id="rId12" Type="http://schemas.openxmlformats.org/officeDocument/2006/relationships/hyperlink" Target="http://cs.wikipedia.org/wiki/R%C3%ADo_Grande_de_Matagalpa" TargetMode="External"/><Relationship Id="rId17" Type="http://schemas.openxmlformats.org/officeDocument/2006/relationships/hyperlink" Target="http://cs.wikipedia.org/w/index.php?title=Hondo&amp;action=edit&amp;redlink=1" TargetMode="External"/><Relationship Id="rId25" Type="http://schemas.openxmlformats.org/officeDocument/2006/relationships/hyperlink" Target="http://cs.wikipedia.org/wiki/Gat%C3%BAnsk%C3%A9_jezero" TargetMode="External"/><Relationship Id="rId2" Type="http://schemas.openxmlformats.org/officeDocument/2006/relationships/notesSlide" Target="../notesSlides/notesSlide8.xml"/><Relationship Id="rId16" Type="http://schemas.openxmlformats.org/officeDocument/2006/relationships/hyperlink" Target="http://cs.wikipedia.org/wiki/Motagua" TargetMode="External"/><Relationship Id="rId20" Type="http://schemas.openxmlformats.org/officeDocument/2006/relationships/hyperlink" Target="http://cs.wikipedia.org/wiki/Lempa" TargetMode="External"/><Relationship Id="rId29" Type="http://schemas.openxmlformats.org/officeDocument/2006/relationships/hyperlink" Target="http://cs.wikipedia.org/wiki/Vulkanick%C3%A9_jezero" TargetMode="External"/><Relationship Id="rId1" Type="http://schemas.openxmlformats.org/officeDocument/2006/relationships/slideLayout" Target="../slideLayouts/slideLayout7.xml"/><Relationship Id="rId6" Type="http://schemas.openxmlformats.org/officeDocument/2006/relationships/hyperlink" Target="http://cs.wikipedia.org/wiki/Topografie" TargetMode="External"/><Relationship Id="rId11" Type="http://schemas.openxmlformats.org/officeDocument/2006/relationships/hyperlink" Target="http://cs.wikipedia.org/wiki/San_Juan_(p%C5%99%C3%ADtok_Karibsk%C3%A9ho_mo%C5%99e)" TargetMode="External"/><Relationship Id="rId24" Type="http://schemas.openxmlformats.org/officeDocument/2006/relationships/hyperlink" Target="http://cs.wikipedia.org/wiki/Izabal" TargetMode="External"/><Relationship Id="rId32" Type="http://schemas.openxmlformats.org/officeDocument/2006/relationships/image" Target="../media/image21.jpeg"/><Relationship Id="rId5" Type="http://schemas.openxmlformats.org/officeDocument/2006/relationships/hyperlink" Target="http://cs.wikipedia.org/wiki/Atitl%C3%A1n" TargetMode="External"/><Relationship Id="rId15" Type="http://schemas.openxmlformats.org/officeDocument/2006/relationships/hyperlink" Target="http://cs.wikipedia.org/w/index.php?title=Ul%C3%BAa&amp;action=edit&amp;redlink=1" TargetMode="External"/><Relationship Id="rId23" Type="http://schemas.openxmlformats.org/officeDocument/2006/relationships/hyperlink" Target="http://cs.wikipedia.org/wiki/Managua_(jezero)" TargetMode="External"/><Relationship Id="rId28" Type="http://schemas.openxmlformats.org/officeDocument/2006/relationships/hyperlink" Target="http://cs.wikipedia.org/wiki/Kaldera" TargetMode="External"/><Relationship Id="rId10" Type="http://schemas.openxmlformats.org/officeDocument/2006/relationships/hyperlink" Target="http://cs.wikipedia.org/wiki/%C5%98eky" TargetMode="External"/><Relationship Id="rId19" Type="http://schemas.openxmlformats.org/officeDocument/2006/relationships/hyperlink" Target="http://cs.wikipedia.org/wiki/Tich%C3%BD_oce%C3%A1n" TargetMode="External"/><Relationship Id="rId31" Type="http://schemas.openxmlformats.org/officeDocument/2006/relationships/hyperlink" Target="http://cs.wikipedia.org/wiki/Coatepeque" TargetMode="External"/><Relationship Id="rId4" Type="http://schemas.openxmlformats.org/officeDocument/2006/relationships/hyperlink" Target="http://cs.wikipedia.org/wiki/Soubor:Panajachel.JPG" TargetMode="External"/><Relationship Id="rId9" Type="http://schemas.openxmlformats.org/officeDocument/2006/relationships/hyperlink" Target="http://cs.wikipedia.org/wiki/Atlantik" TargetMode="External"/><Relationship Id="rId14" Type="http://schemas.openxmlformats.org/officeDocument/2006/relationships/hyperlink" Target="http://cs.wikipedia.org/w/index.php?title=Patuca&amp;action=edit&amp;redlink=1" TargetMode="External"/><Relationship Id="rId22" Type="http://schemas.openxmlformats.org/officeDocument/2006/relationships/hyperlink" Target="http://cs.wikipedia.org/wiki/Nikaragua_(jezero)" TargetMode="External"/><Relationship Id="rId27" Type="http://schemas.openxmlformats.org/officeDocument/2006/relationships/hyperlink" Target="http://cs.wikipedia.org/wiki/Panamsk%C3%BD_pr%C5%AFplav" TargetMode="External"/><Relationship Id="rId30" Type="http://schemas.openxmlformats.org/officeDocument/2006/relationships/hyperlink" Target="http://cs.wikipedia.org/wiki/Iraz%C3%B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255711"/>
            <a:ext cx="8964488"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smtClean="0">
                <a:ln>
                  <a:noFill/>
                </a:ln>
                <a:solidFill>
                  <a:schemeClr val="tx1"/>
                </a:solidFill>
                <a:effectLst/>
                <a:latin typeface="Arial" charset="0"/>
              </a:rPr>
              <a:t>Definice pojmu Střední Amerika</a:t>
            </a:r>
            <a:r>
              <a:rPr kumimoji="0" lang="cs-CZ" sz="2000" b="1" i="0" u="none" strike="noStrike" cap="none" normalizeH="0" baseline="0" dirty="0" smtClean="0">
                <a:ln>
                  <a:noFill/>
                </a:ln>
                <a:solidFill>
                  <a:srgbClr val="666699"/>
                </a:solidFill>
                <a:effectLst/>
                <a:latin typeface="Arial" charset="0"/>
                <a:hlinkClick r:id="rId3"/>
              </a:rPr>
              <a:t>  </a:t>
            </a:r>
            <a:r>
              <a:rPr kumimoji="0" lang="cs-CZ" sz="2000" b="1" i="0" u="none" strike="noStrike" cap="none" normalizeH="0" baseline="0" dirty="0" smtClean="0">
                <a:ln>
                  <a:noFill/>
                </a:ln>
                <a:solidFill>
                  <a:srgbClr val="666699"/>
                </a:solidFill>
                <a:effectLst/>
                <a:latin typeface="Arial" charset="0"/>
                <a:hlinkClick r:id="rId3" tooltip="Zvětšit"/>
              </a:rPr>
              <a:t>  </a:t>
            </a:r>
            <a:endParaRPr kumimoji="0" lang="cs-CZ"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dirty="0" smtClean="0">
                <a:ln>
                  <a:noFill/>
                </a:ln>
                <a:solidFill>
                  <a:srgbClr val="666699"/>
                </a:solidFill>
                <a:effectLst/>
                <a:latin typeface="Arial" charset="0"/>
              </a:rPr>
              <a:t>Střední </a:t>
            </a:r>
            <a:r>
              <a:rPr kumimoji="0" lang="cs-CZ" sz="1600" b="1" i="0" u="none" strike="noStrike" cap="none" normalizeH="0" baseline="0" dirty="0" smtClean="0">
                <a:ln>
                  <a:noFill/>
                </a:ln>
                <a:solidFill>
                  <a:srgbClr val="666699"/>
                </a:solidFill>
                <a:effectLst/>
                <a:latin typeface="Arial" charset="0"/>
                <a:hlinkClick r:id="rId4"/>
              </a:rPr>
              <a:t>Amerika</a:t>
            </a:r>
            <a:r>
              <a:rPr kumimoji="0" lang="cs-CZ" sz="1600" b="1" i="0" u="none" strike="noStrike" cap="none" normalizeH="0" baseline="0" dirty="0" smtClean="0">
                <a:ln>
                  <a:noFill/>
                </a:ln>
                <a:solidFill>
                  <a:srgbClr val="666699"/>
                </a:solidFill>
                <a:effectLst/>
                <a:latin typeface="Arial" charset="0"/>
              </a:rPr>
              <a:t> v nejširším slova smyslu</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dirty="0" smtClean="0">
                <a:ln>
                  <a:noFill/>
                </a:ln>
                <a:solidFill>
                  <a:srgbClr val="666699"/>
                </a:solidFill>
                <a:effectLst/>
                <a:latin typeface="Arial" charset="0"/>
              </a:rPr>
              <a:t>Pojem </a:t>
            </a:r>
            <a:r>
              <a:rPr kumimoji="0" lang="cs-CZ" sz="1600" b="1" i="1" u="none" strike="noStrike" cap="none" normalizeH="0" baseline="0" dirty="0" smtClean="0">
                <a:ln>
                  <a:noFill/>
                </a:ln>
                <a:solidFill>
                  <a:srgbClr val="666699"/>
                </a:solidFill>
                <a:effectLst/>
                <a:latin typeface="Arial" charset="0"/>
              </a:rPr>
              <a:t>Střední Amerika</a:t>
            </a:r>
            <a:r>
              <a:rPr kumimoji="0" lang="cs-CZ" sz="1600" b="1" i="0" u="none" strike="noStrike" cap="none" normalizeH="0" baseline="0" dirty="0" smtClean="0">
                <a:ln>
                  <a:noFill/>
                </a:ln>
                <a:solidFill>
                  <a:srgbClr val="666699"/>
                </a:solidFill>
                <a:effectLst/>
                <a:latin typeface="Arial" charset="0"/>
              </a:rPr>
              <a:t> podle různých definicí zahrnuje různé státy. V češtině je </a:t>
            </a:r>
            <a:r>
              <a:rPr kumimoji="0" lang="cs-CZ" sz="1600" b="1" i="1" u="none" strike="noStrike" cap="none" normalizeH="0" baseline="0" dirty="0" smtClean="0">
                <a:ln>
                  <a:noFill/>
                </a:ln>
                <a:solidFill>
                  <a:srgbClr val="666699"/>
                </a:solidFill>
                <a:effectLst/>
                <a:latin typeface="Arial" charset="0"/>
              </a:rPr>
              <a:t>Střední Amerika</a:t>
            </a:r>
            <a:r>
              <a:rPr kumimoji="0" lang="cs-CZ" sz="1600" b="1" i="0" u="none" strike="noStrike" cap="none" normalizeH="0" baseline="0" dirty="0" smtClean="0">
                <a:ln>
                  <a:noFill/>
                </a:ln>
                <a:solidFill>
                  <a:srgbClr val="666699"/>
                </a:solidFill>
                <a:effectLst/>
                <a:latin typeface="Arial" charset="0"/>
              </a:rPr>
              <a:t> chápána jako území mezi Mexikem a </a:t>
            </a:r>
            <a:r>
              <a:rPr kumimoji="0" lang="cs-CZ" sz="1600" b="1" i="0" u="none" strike="noStrike" cap="none" normalizeH="0" baseline="0" dirty="0" smtClean="0">
                <a:ln>
                  <a:noFill/>
                </a:ln>
                <a:solidFill>
                  <a:srgbClr val="666699"/>
                </a:solidFill>
                <a:effectLst/>
                <a:latin typeface="Arial" charset="0"/>
                <a:hlinkClick r:id="rId5" tooltip="Kolumbie"/>
              </a:rPr>
              <a:t>Kolumbií</a:t>
            </a:r>
            <a:r>
              <a:rPr kumimoji="0" lang="cs-CZ" sz="1600" b="1" i="0" u="none" strike="noStrike" cap="none" normalizeH="0" baseline="0" dirty="0" smtClean="0">
                <a:ln>
                  <a:noFill/>
                </a:ln>
                <a:solidFill>
                  <a:srgbClr val="666699"/>
                </a:solidFill>
                <a:effectLst/>
                <a:latin typeface="Arial" charset="0"/>
              </a:rPr>
              <a:t> (7 nezávislých států). Pro těchto 7 států by tedy mohlo používat výrazu </a:t>
            </a:r>
            <a:r>
              <a:rPr kumimoji="0" lang="cs-CZ" sz="1600" b="1" i="1" u="none" strike="noStrike" cap="none" normalizeH="0" baseline="0" dirty="0" smtClean="0">
                <a:ln>
                  <a:noFill/>
                </a:ln>
                <a:solidFill>
                  <a:srgbClr val="666699"/>
                </a:solidFill>
                <a:effectLst/>
                <a:latin typeface="Arial" charset="0"/>
              </a:rPr>
              <a:t>Centrální Amerika</a:t>
            </a:r>
            <a:r>
              <a:rPr kumimoji="0" lang="cs-CZ" sz="1600" b="1" i="0" u="none" strike="noStrike" cap="none" normalizeH="0" baseline="0" dirty="0" smtClean="0">
                <a:ln>
                  <a:noFill/>
                </a:ln>
                <a:solidFill>
                  <a:srgbClr val="666699"/>
                </a:solidFill>
                <a:effectLst/>
                <a:latin typeface="Arial" charset="0"/>
              </a:rPr>
              <a:t>. Výrazem </a:t>
            </a:r>
            <a:r>
              <a:rPr kumimoji="0" lang="cs-CZ" sz="1600" b="1" i="1" u="none" strike="noStrike" cap="none" normalizeH="0" baseline="0" dirty="0" smtClean="0">
                <a:ln>
                  <a:noFill/>
                </a:ln>
                <a:solidFill>
                  <a:srgbClr val="666699"/>
                </a:solidFill>
                <a:effectLst/>
                <a:latin typeface="Arial" charset="0"/>
              </a:rPr>
              <a:t>Střední Amerika</a:t>
            </a:r>
            <a:r>
              <a:rPr kumimoji="0" lang="cs-CZ" sz="1600" b="1" i="0" u="none" strike="noStrike" cap="none" normalizeH="0" baseline="0" dirty="0" smtClean="0">
                <a:ln>
                  <a:noFill/>
                </a:ln>
                <a:solidFill>
                  <a:srgbClr val="666699"/>
                </a:solidFill>
                <a:effectLst/>
                <a:latin typeface="Arial" charset="0"/>
              </a:rPr>
              <a:t> bychom mohli pojmenovat souhrnně území </a:t>
            </a:r>
            <a:r>
              <a:rPr kumimoji="0" lang="cs-CZ" sz="1600" b="1" i="0" u="none" strike="noStrike" cap="none" normalizeH="0" baseline="0" dirty="0" smtClean="0">
                <a:ln>
                  <a:noFill/>
                </a:ln>
                <a:solidFill>
                  <a:srgbClr val="666699"/>
                </a:solidFill>
                <a:effectLst/>
                <a:latin typeface="Arial" charset="0"/>
                <a:hlinkClick r:id="rId6" tooltip="Mexiko"/>
              </a:rPr>
              <a:t>Mexika</a:t>
            </a:r>
            <a:r>
              <a:rPr kumimoji="0" lang="cs-CZ" sz="1600" b="1" i="0" u="none" strike="noStrike" cap="none" normalizeH="0" baseline="0" dirty="0" smtClean="0">
                <a:ln>
                  <a:noFill/>
                </a:ln>
                <a:solidFill>
                  <a:srgbClr val="666699"/>
                </a:solidFill>
                <a:effectLst/>
                <a:latin typeface="Arial" charset="0"/>
              </a:rPr>
              <a:t>, Střední (Centrální) Ameriky a </a:t>
            </a:r>
            <a:r>
              <a:rPr kumimoji="0" lang="cs-CZ" sz="1600" b="1" i="0" u="none" strike="noStrike" cap="none" normalizeH="0" baseline="0" dirty="0" smtClean="0">
                <a:ln>
                  <a:noFill/>
                </a:ln>
                <a:solidFill>
                  <a:srgbClr val="666699"/>
                </a:solidFill>
                <a:effectLst/>
                <a:latin typeface="Arial" charset="0"/>
                <a:hlinkClick r:id="rId7" tooltip="Karibik"/>
              </a:rPr>
              <a:t>Karibiku</a:t>
            </a:r>
            <a:r>
              <a:rPr kumimoji="0" lang="cs-CZ" sz="1600" b="1" i="0" u="none" strike="noStrike" cap="none" normalizeH="0" baseline="0" dirty="0" smtClean="0">
                <a:ln>
                  <a:noFill/>
                </a:ln>
                <a:solidFill>
                  <a:srgbClr val="666699"/>
                </a:solidFill>
                <a:effectLst/>
                <a:latin typeface="Arial" charset="0"/>
              </a:rPr>
              <a:t> (některé definice ale Karibik do Střední Ameriky nezačleňují).</a:t>
            </a:r>
          </a:p>
        </p:txBody>
      </p:sp>
      <p:pic>
        <p:nvPicPr>
          <p:cNvPr id="11266" name="Picture 2" descr="http://upload.wikimedia.org/wikipedia/commons/thumb/1/14/CentralAmerica-Mexico-Caribbean.png/220px-CentralAmerica-Mexico-Caribbean.png">
            <a:hlinkClick r:id="rId3"/>
          </p:cNvPr>
          <p:cNvPicPr>
            <a:picLocks noChangeAspect="1" noChangeArrowheads="1"/>
          </p:cNvPicPr>
          <p:nvPr/>
        </p:nvPicPr>
        <p:blipFill>
          <a:blip r:embed="rId8" cstate="print"/>
          <a:srcRect/>
          <a:stretch>
            <a:fillRect/>
          </a:stretch>
        </p:blipFill>
        <p:spPr bwMode="auto">
          <a:xfrm>
            <a:off x="4427984" y="2564904"/>
            <a:ext cx="4327748" cy="4104456"/>
          </a:xfrm>
          <a:prstGeom prst="rect">
            <a:avLst/>
          </a:prstGeom>
          <a:noFill/>
        </p:spPr>
      </p:pic>
      <p:pic>
        <p:nvPicPr>
          <p:cNvPr id="11267" name="Picture 3" descr="http://bits.wikimedia.org/skins-1.17/common/images/magnify-clip.png">
            <a:hlinkClick r:id="rId3" tooltip="Zvětšit"/>
          </p:cNvPr>
          <p:cNvPicPr>
            <a:picLocks noChangeAspect="1" noChangeArrowheads="1"/>
          </p:cNvPicPr>
          <p:nvPr/>
        </p:nvPicPr>
        <p:blipFill>
          <a:blip r:embed="rId9" cstate="print"/>
          <a:srcRect/>
          <a:stretch>
            <a:fillRect/>
          </a:stretch>
        </p:blipFill>
        <p:spPr bwMode="auto">
          <a:xfrm>
            <a:off x="155575" y="1189038"/>
            <a:ext cx="142875" cy="104775"/>
          </a:xfrm>
          <a:prstGeom prst="rect">
            <a:avLst/>
          </a:prstGeom>
          <a:noFill/>
        </p:spPr>
      </p:pic>
      <p:pic>
        <p:nvPicPr>
          <p:cNvPr id="36866" name="Picture 2" descr="http://www.travelblog.org/pix/maps/central-america-caribbean.v2.jpg"/>
          <p:cNvPicPr>
            <a:picLocks noChangeAspect="1" noChangeArrowheads="1"/>
          </p:cNvPicPr>
          <p:nvPr/>
        </p:nvPicPr>
        <p:blipFill>
          <a:blip r:embed="rId10" cstate="print"/>
          <a:srcRect/>
          <a:stretch>
            <a:fillRect/>
          </a:stretch>
        </p:blipFill>
        <p:spPr bwMode="auto">
          <a:xfrm>
            <a:off x="0" y="3407270"/>
            <a:ext cx="4896544" cy="345073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Soubor:DirkvdM irazu 4.jpg">
            <a:hlinkClick r:id="rId3"/>
          </p:cNvPr>
          <p:cNvPicPr>
            <a:picLocks noChangeAspect="1" noChangeArrowheads="1"/>
          </p:cNvPicPr>
          <p:nvPr/>
        </p:nvPicPr>
        <p:blipFill>
          <a:blip r:embed="rId4" cstate="print"/>
          <a:srcRect/>
          <a:stretch>
            <a:fillRect/>
          </a:stretch>
        </p:blipFill>
        <p:spPr bwMode="auto">
          <a:xfrm>
            <a:off x="755576" y="764704"/>
            <a:ext cx="7620000" cy="5715000"/>
          </a:xfrm>
          <a:prstGeom prst="rect">
            <a:avLst/>
          </a:prstGeom>
          <a:noFill/>
        </p:spPr>
      </p:pic>
      <p:sp>
        <p:nvSpPr>
          <p:cNvPr id="52227" name="Rectangle 3"/>
          <p:cNvSpPr>
            <a:spLocks noChangeArrowheads="1"/>
          </p:cNvSpPr>
          <p:nvPr/>
        </p:nvSpPr>
        <p:spPr bwMode="auto">
          <a:xfrm>
            <a:off x="0" y="18864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pitchFamily="34" charset="0"/>
                <a:cs typeface="Arial" pitchFamily="34" charset="0"/>
                <a:hlinkClick r:id="rId5" tooltip="Kráterové jezero"/>
              </a:rPr>
              <a:t>Kráterové jezero</a:t>
            </a:r>
            <a:r>
              <a:rPr kumimoji="0" lang="cs-CZ" sz="1800" b="0" i="0" u="none" strike="noStrike" cap="none" normalizeH="0" baseline="0" dirty="0" smtClean="0">
                <a:ln>
                  <a:noFill/>
                </a:ln>
                <a:solidFill>
                  <a:schemeClr val="tx1"/>
                </a:solidFill>
                <a:effectLst/>
                <a:latin typeface="Arial" pitchFamily="34" charset="0"/>
                <a:cs typeface="Arial" pitchFamily="34" charset="0"/>
              </a:rPr>
              <a:t> ve středu aktivní sopky </a:t>
            </a:r>
            <a:r>
              <a:rPr kumimoji="0" lang="cs-CZ" sz="1800" b="0" i="0" u="none" strike="noStrike" cap="none" normalizeH="0" baseline="0" dirty="0" err="1" smtClean="0">
                <a:ln>
                  <a:noFill/>
                </a:ln>
                <a:solidFill>
                  <a:schemeClr val="tx1"/>
                </a:solidFill>
                <a:effectLst/>
                <a:latin typeface="Arial" pitchFamily="34" charset="0"/>
                <a:cs typeface="Arial" pitchFamily="34" charset="0"/>
                <a:hlinkClick r:id="rId6" tooltip="Irazú"/>
              </a:rPr>
              <a:t>Irazú</a:t>
            </a:r>
            <a:r>
              <a:rPr kumimoji="0" lang="cs-CZ" sz="1800" b="0" i="0" u="none" strike="noStrike" cap="none" normalizeH="0" baseline="0" dirty="0" smtClean="0">
                <a:ln>
                  <a:noFill/>
                </a:ln>
                <a:solidFill>
                  <a:schemeClr val="tx1"/>
                </a:solidFill>
                <a:effectLst/>
                <a:latin typeface="Arial" pitchFamily="34" charset="0"/>
                <a:cs typeface="Arial" pitchFamily="34" charset="0"/>
              </a:rPr>
              <a:t> (</a:t>
            </a:r>
            <a:r>
              <a:rPr kumimoji="0" lang="cs-CZ" sz="1800" b="0" i="0" u="none" strike="noStrike" cap="none" normalizeH="0" baseline="0" dirty="0" smtClean="0">
                <a:ln>
                  <a:noFill/>
                </a:ln>
                <a:solidFill>
                  <a:schemeClr val="tx1"/>
                </a:solidFill>
                <a:effectLst/>
                <a:latin typeface="Arial" pitchFamily="34" charset="0"/>
                <a:cs typeface="Arial" pitchFamily="34" charset="0"/>
                <a:hlinkClick r:id="rId7" tooltip="Kostarika"/>
              </a:rPr>
              <a:t>Kostarika</a:t>
            </a:r>
            <a:r>
              <a:rPr kumimoji="0" lang="cs-CZ" sz="18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7544" y="332656"/>
            <a:ext cx="8496944" cy="3970318"/>
          </a:xfrm>
          <a:prstGeom prst="rect">
            <a:avLst/>
          </a:prstGeom>
        </p:spPr>
        <p:txBody>
          <a:bodyPr wrap="square">
            <a:spAutoFit/>
          </a:bodyPr>
          <a:lstStyle/>
          <a:p>
            <a:r>
              <a:rPr lang="cs-CZ" b="1" dirty="0" smtClean="0"/>
              <a:t>Klima</a:t>
            </a:r>
          </a:p>
          <a:p>
            <a:r>
              <a:rPr lang="cs-CZ" dirty="0" smtClean="0"/>
              <a:t>Střední Amerika se nachází v pásmu </a:t>
            </a:r>
            <a:r>
              <a:rPr lang="cs-CZ" b="1" dirty="0" smtClean="0">
                <a:hlinkClick r:id="rId3" action="ppaction://hlinkfile" tooltip="Tropický podnebný pás"/>
              </a:rPr>
              <a:t>tropického podnebného pásu</a:t>
            </a:r>
            <a:r>
              <a:rPr lang="cs-CZ" dirty="0" smtClean="0"/>
              <a:t>. </a:t>
            </a:r>
            <a:r>
              <a:rPr lang="cs-CZ" dirty="0" smtClean="0">
                <a:hlinkClick r:id="rId4" action="ppaction://hlinkfile"/>
              </a:rPr>
              <a:t>Úmoří</a:t>
            </a:r>
            <a:r>
              <a:rPr lang="cs-CZ" dirty="0" smtClean="0"/>
              <a:t> Karibského moře je bohatší na </a:t>
            </a:r>
            <a:r>
              <a:rPr lang="cs-CZ" dirty="0" smtClean="0">
                <a:hlinkClick r:id="rId5" action="ppaction://hlinkfile" tooltip="Dešťové srážky"/>
              </a:rPr>
              <a:t>dešťové srážky</a:t>
            </a:r>
            <a:r>
              <a:rPr lang="cs-CZ" dirty="0" smtClean="0"/>
              <a:t>, zatímco úmoří </a:t>
            </a:r>
            <a:r>
              <a:rPr lang="cs-CZ" dirty="0" smtClean="0">
                <a:hlinkClick r:id="rId6" action="ppaction://hlinkfile" tooltip="Tichý oceán"/>
              </a:rPr>
              <a:t>Tichého oceánu</a:t>
            </a:r>
            <a:r>
              <a:rPr lang="cs-CZ" dirty="0" smtClean="0"/>
              <a:t> je sušší oblastí. Během roku se střídají </a:t>
            </a:r>
            <a:r>
              <a:rPr lang="cs-CZ" dirty="0" smtClean="0">
                <a:hlinkClick r:id="rId7" action="ppaction://hlinkfile"/>
              </a:rPr>
              <a:t>období dešťů</a:t>
            </a:r>
            <a:r>
              <a:rPr lang="cs-CZ" dirty="0" smtClean="0"/>
              <a:t> (přibližně mezi květnem a říjnem) a </a:t>
            </a:r>
            <a:r>
              <a:rPr lang="cs-CZ" dirty="0" smtClean="0">
                <a:hlinkClick r:id="rId8" action="ppaction://hlinkfile"/>
              </a:rPr>
              <a:t>období sucha</a:t>
            </a:r>
            <a:r>
              <a:rPr lang="cs-CZ" dirty="0" smtClean="0"/>
              <a:t> (listopad - únor). Režim srážek je výražně proměnný kvůli své závislosti na směru větrů. Teplota je charakterizována malou diferencí mezi dnem a nocí. V hornatém </a:t>
            </a:r>
            <a:r>
              <a:rPr lang="cs-CZ" dirty="0" err="1" smtClean="0"/>
              <a:t>reliévu</a:t>
            </a:r>
            <a:r>
              <a:rPr lang="cs-CZ" dirty="0" smtClean="0"/>
              <a:t> se klima odvíjí od </a:t>
            </a:r>
            <a:r>
              <a:rPr lang="cs-CZ" dirty="0" smtClean="0">
                <a:hlinkClick r:id="rId9" action="ppaction://hlinkfile" tooltip="Nadmořská výška"/>
              </a:rPr>
              <a:t>nadmořské výšky</a:t>
            </a:r>
            <a:r>
              <a:rPr lang="cs-CZ" dirty="0" smtClean="0"/>
              <a:t> a expozice svahů ke světovým stranám. Ve středoamerickém regionu se často vyskytují </a:t>
            </a:r>
            <a:r>
              <a:rPr lang="cs-CZ" dirty="0" smtClean="0">
                <a:hlinkClick r:id="rId10" action="ppaction://hlinkfile" tooltip="Hurikán"/>
              </a:rPr>
              <a:t>hurikány</a:t>
            </a:r>
            <a:r>
              <a:rPr lang="cs-CZ" dirty="0" smtClean="0"/>
              <a:t> a </a:t>
            </a:r>
            <a:r>
              <a:rPr lang="cs-CZ" dirty="0" smtClean="0">
                <a:hlinkClick r:id="rId3" action="ppaction://hlinkfile" tooltip="Tropický podnebný pás"/>
              </a:rPr>
              <a:t>tropické</a:t>
            </a:r>
            <a:r>
              <a:rPr lang="cs-CZ" dirty="0" smtClean="0"/>
              <a:t> </a:t>
            </a:r>
            <a:r>
              <a:rPr lang="cs-CZ" dirty="0" smtClean="0">
                <a:hlinkClick r:id="rId11" action="ppaction://hlinkfile"/>
              </a:rPr>
              <a:t>bouře</a:t>
            </a:r>
            <a:r>
              <a:rPr lang="cs-CZ" dirty="0" smtClean="0"/>
              <a:t> (především karibské pobřeží Belize, Hondurasu a Nikaraguy).</a:t>
            </a:r>
          </a:p>
          <a:p>
            <a:r>
              <a:rPr lang="cs-CZ" dirty="0" smtClean="0"/>
              <a:t>Od úrovně hladiny moře až do výšek okolo 900 metrů se nachází "horké země" s bohatými srážkami a vysokými teplotami téměř po celý rok. Mezi 1 000 a 2 500 m n. m. se průměrné roční teploty pohybují od 15 °C a 25 °C a srážky jsou především na konci léta. Nad 2 500 metrů se nachází chladné oblasti, kde </a:t>
            </a:r>
            <a:r>
              <a:rPr lang="cs-CZ" dirty="0" err="1" smtClean="0"/>
              <a:t>prům</a:t>
            </a:r>
            <a:r>
              <a:rPr lang="cs-CZ" dirty="0" smtClean="0"/>
              <a:t>. roční teploty nepřesahují 20 °C a rozdíly teplot mezi dnem a nocí jsou již výraznější.</a:t>
            </a: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548680"/>
            <a:ext cx="8496944" cy="4247317"/>
          </a:xfrm>
          <a:prstGeom prst="rect">
            <a:avLst/>
          </a:prstGeom>
        </p:spPr>
        <p:txBody>
          <a:bodyPr wrap="square">
            <a:spAutoFit/>
          </a:bodyPr>
          <a:lstStyle/>
          <a:p>
            <a:r>
              <a:rPr lang="cs-CZ" b="1" dirty="0" smtClean="0"/>
              <a:t>Využití půd</a:t>
            </a:r>
          </a:p>
          <a:p>
            <a:r>
              <a:rPr lang="cs-CZ" dirty="0" smtClean="0"/>
              <a:t>Pro zemědělské účely bylo v roce 2004 využíváno </a:t>
            </a:r>
            <a:r>
              <a:rPr lang="cs-CZ" b="1" dirty="0" smtClean="0"/>
              <a:t>48,9%</a:t>
            </a:r>
            <a:r>
              <a:rPr lang="cs-CZ" dirty="0" smtClean="0"/>
              <a:t> rozlohy všech středoamerických států. Na více jak polovině zemědělské půdy se provozovalo pastevectví. Mezi nejvíce exportované pěstované plodiny patřily </a:t>
            </a:r>
            <a:r>
              <a:rPr lang="cs-CZ" dirty="0" smtClean="0">
                <a:hlinkClick r:id="rId3" action="ppaction://hlinkfile" tooltip="Banány"/>
              </a:rPr>
              <a:t>banány</a:t>
            </a:r>
            <a:r>
              <a:rPr lang="cs-CZ" dirty="0" smtClean="0"/>
              <a:t>, </a:t>
            </a:r>
            <a:r>
              <a:rPr lang="cs-CZ" dirty="0" smtClean="0">
                <a:hlinkClick r:id="rId4" action="ppaction://hlinkfile"/>
              </a:rPr>
              <a:t>káva</a:t>
            </a:r>
            <a:r>
              <a:rPr lang="cs-CZ" dirty="0" smtClean="0"/>
              <a:t> a </a:t>
            </a:r>
            <a:r>
              <a:rPr lang="cs-CZ" dirty="0" smtClean="0">
                <a:hlinkClick r:id="rId5" action="ppaction://hlinkfile"/>
              </a:rPr>
              <a:t>cukrová třtina</a:t>
            </a:r>
            <a:r>
              <a:rPr lang="cs-CZ" dirty="0" smtClean="0"/>
              <a:t>.</a:t>
            </a:r>
          </a:p>
          <a:p>
            <a:r>
              <a:rPr lang="cs-CZ" dirty="0" smtClean="0"/>
              <a:t>Lesy pokrývaly </a:t>
            </a:r>
            <a:r>
              <a:rPr lang="cs-CZ" b="1" dirty="0" smtClean="0"/>
              <a:t>39,1%</a:t>
            </a:r>
            <a:r>
              <a:rPr lang="cs-CZ" dirty="0" smtClean="0"/>
              <a:t> území. Patří sem jak stále zelené </a:t>
            </a:r>
            <a:r>
              <a:rPr lang="cs-CZ" dirty="0" smtClean="0">
                <a:hlinkClick r:id="rId6" action="ppaction://hlinkfile" tooltip="Tropický deštný les"/>
              </a:rPr>
              <a:t>tropické lesy</a:t>
            </a:r>
            <a:r>
              <a:rPr lang="cs-CZ" dirty="0" smtClean="0"/>
              <a:t>, </a:t>
            </a:r>
            <a:r>
              <a:rPr lang="cs-CZ" dirty="0" smtClean="0">
                <a:hlinkClick r:id="rId7" action="ppaction://hlinkfile" tooltip="Tropický střídavě vlhký les"/>
              </a:rPr>
              <a:t>opadavé tropické lesy</a:t>
            </a:r>
            <a:r>
              <a:rPr lang="cs-CZ" dirty="0" smtClean="0"/>
              <a:t>, tak </a:t>
            </a:r>
            <a:r>
              <a:rPr lang="cs-CZ" dirty="0" smtClean="0">
                <a:hlinkClick r:id="rId8" action="ppaction://hlinkfile" tooltip="Jehličnatý les"/>
              </a:rPr>
              <a:t>lesy jehličnaté</a:t>
            </a:r>
            <a:r>
              <a:rPr lang="cs-CZ" dirty="0" smtClean="0"/>
              <a:t> a smíšené. Největší souvislé lesní bloky se nachází v regionech </a:t>
            </a:r>
            <a:r>
              <a:rPr lang="cs-CZ" dirty="0" err="1" smtClean="0">
                <a:hlinkClick r:id="rId9" action="ppaction://hlinkfile"/>
              </a:rPr>
              <a:t>Petén</a:t>
            </a:r>
            <a:r>
              <a:rPr lang="cs-CZ" dirty="0" smtClean="0"/>
              <a:t>, </a:t>
            </a:r>
            <a:r>
              <a:rPr lang="cs-CZ" dirty="0" smtClean="0">
                <a:hlinkClick r:id="rId10" action="ppaction://hlinkfile" tooltip="La Mosquitia (stránka neexistuje)"/>
              </a:rPr>
              <a:t>La </a:t>
            </a:r>
            <a:r>
              <a:rPr lang="cs-CZ" dirty="0" err="1" smtClean="0">
                <a:hlinkClick r:id="rId10" action="ppaction://hlinkfile" tooltip="La Mosquitia (stránka neexistuje)"/>
              </a:rPr>
              <a:t>Mosquitia</a:t>
            </a:r>
            <a:r>
              <a:rPr lang="cs-CZ" dirty="0" smtClean="0"/>
              <a:t>, </a:t>
            </a:r>
            <a:r>
              <a:rPr lang="cs-CZ" dirty="0" err="1" smtClean="0">
                <a:hlinkClick r:id="rId11" action="ppaction://hlinkfile" tooltip="Cordillera de Talamanca (stránka neexistuje)"/>
              </a:rPr>
              <a:t>Cordillera</a:t>
            </a:r>
            <a:r>
              <a:rPr lang="cs-CZ" dirty="0" smtClean="0">
                <a:hlinkClick r:id="rId11" action="ppaction://hlinkfile" tooltip="Cordillera de Talamanca (stránka neexistuje)"/>
              </a:rPr>
              <a:t> de </a:t>
            </a:r>
            <a:r>
              <a:rPr lang="cs-CZ" dirty="0" err="1" smtClean="0">
                <a:hlinkClick r:id="rId11" action="ppaction://hlinkfile" tooltip="Cordillera de Talamanca (stránka neexistuje)"/>
              </a:rPr>
              <a:t>Talamanca</a:t>
            </a:r>
            <a:r>
              <a:rPr lang="cs-CZ" dirty="0" smtClean="0"/>
              <a:t> a </a:t>
            </a:r>
            <a:r>
              <a:rPr lang="cs-CZ" dirty="0" err="1" smtClean="0">
                <a:hlinkClick r:id="rId12" action="ppaction://hlinkfile"/>
              </a:rPr>
              <a:t>Darién</a:t>
            </a:r>
            <a:r>
              <a:rPr lang="cs-CZ" dirty="0" smtClean="0"/>
              <a:t>.</a:t>
            </a:r>
          </a:p>
          <a:p>
            <a:r>
              <a:rPr lang="cs-CZ" dirty="0" smtClean="0">
                <a:hlinkClick r:id="rId13" action="ppaction://hlinkfile" tooltip="Savany"/>
              </a:rPr>
              <a:t>Savany</a:t>
            </a:r>
            <a:r>
              <a:rPr lang="cs-CZ" dirty="0" smtClean="0"/>
              <a:t>, </a:t>
            </a:r>
            <a:r>
              <a:rPr lang="cs-CZ" dirty="0" err="1" smtClean="0"/>
              <a:t>savany</a:t>
            </a:r>
            <a:r>
              <a:rPr lang="cs-CZ" dirty="0" smtClean="0"/>
              <a:t> s borovicemi a křoviny zabíraly </a:t>
            </a:r>
            <a:r>
              <a:rPr lang="cs-CZ" b="1" dirty="0" smtClean="0"/>
              <a:t>7,9%</a:t>
            </a:r>
            <a:r>
              <a:rPr lang="cs-CZ" dirty="0" smtClean="0"/>
              <a:t> rozlohy středoamerických států.</a:t>
            </a:r>
          </a:p>
          <a:p>
            <a:r>
              <a:rPr lang="cs-CZ" b="1" dirty="0" smtClean="0"/>
              <a:t>3,0%</a:t>
            </a:r>
            <a:r>
              <a:rPr lang="cs-CZ" dirty="0" smtClean="0"/>
              <a:t> připadaly na plochu sladkovodních vod (především jezera Nikaragua a Managua).</a:t>
            </a:r>
          </a:p>
          <a:p>
            <a:r>
              <a:rPr lang="cs-CZ" b="1" dirty="0" smtClean="0"/>
              <a:t> </a:t>
            </a:r>
            <a:r>
              <a:rPr lang="cs-CZ" b="1" dirty="0" err="1" smtClean="0"/>
              <a:t>Enviromentální</a:t>
            </a:r>
            <a:r>
              <a:rPr lang="cs-CZ" b="1" dirty="0" smtClean="0"/>
              <a:t> problémy</a:t>
            </a:r>
          </a:p>
          <a:p>
            <a:r>
              <a:rPr lang="cs-CZ" dirty="0" smtClean="0"/>
              <a:t>Činnost člověka přináší celou řadu negativních důsledků pro životní prostředí. Ve Střední Americe jsou nejpalčivější problémy </a:t>
            </a:r>
            <a:r>
              <a:rPr lang="cs-CZ" dirty="0" smtClean="0">
                <a:hlinkClick r:id="rId14" action="ppaction://hlinkfile"/>
              </a:rPr>
              <a:t>odlesňování</a:t>
            </a:r>
            <a:r>
              <a:rPr lang="cs-CZ" dirty="0" smtClean="0"/>
              <a:t> </a:t>
            </a:r>
            <a:r>
              <a:rPr lang="cs-CZ" dirty="0" smtClean="0">
                <a:hlinkClick r:id="rId15" action="ppaction://hlinkfile" tooltip="Půda"/>
              </a:rPr>
              <a:t>půdy</a:t>
            </a:r>
            <a:r>
              <a:rPr lang="cs-CZ" dirty="0" smtClean="0"/>
              <a:t> a její následná </a:t>
            </a:r>
            <a:r>
              <a:rPr lang="cs-CZ" dirty="0" smtClean="0">
                <a:hlinkClick r:id="rId16" action="ppaction://hlinkfile"/>
              </a:rPr>
              <a:t>eroze</a:t>
            </a:r>
            <a:r>
              <a:rPr lang="cs-CZ" dirty="0" smtClean="0"/>
              <a:t>, </a:t>
            </a:r>
            <a:r>
              <a:rPr lang="cs-CZ" dirty="0" smtClean="0">
                <a:hlinkClick r:id="rId17" action="ppaction://hlinkfile"/>
              </a:rPr>
              <a:t>znečištění vody</a:t>
            </a:r>
            <a:r>
              <a:rPr lang="cs-CZ" dirty="0" smtClean="0"/>
              <a:t> </a:t>
            </a:r>
            <a:r>
              <a:rPr lang="cs-CZ" dirty="0" err="1" smtClean="0"/>
              <a:t>spachem</a:t>
            </a:r>
            <a:r>
              <a:rPr lang="cs-CZ" dirty="0" smtClean="0"/>
              <a:t> hnojiv z polí i vypouštěním splaškových vod bez odpovídajícího vyčištění, </a:t>
            </a:r>
            <a:r>
              <a:rPr lang="cs-CZ" dirty="0" smtClean="0">
                <a:hlinkClick r:id="rId18" action="ppaction://hlinkfile"/>
              </a:rPr>
              <a:t>znečištění ovzduší</a:t>
            </a:r>
            <a:r>
              <a:rPr lang="cs-CZ" dirty="0" smtClean="0"/>
              <a:t> v městským oblastech, </a:t>
            </a:r>
            <a:r>
              <a:rPr lang="cs-CZ" dirty="0" smtClean="0">
                <a:hlinkClick r:id="rId19" action="ppaction://hlinkfile"/>
              </a:rPr>
              <a:t>kontaminace půdy</a:t>
            </a:r>
            <a:r>
              <a:rPr lang="cs-CZ" dirty="0" smtClean="0"/>
              <a:t> odpadem z </a:t>
            </a:r>
            <a:r>
              <a:rPr lang="cs-CZ" dirty="0" smtClean="0">
                <a:hlinkClick r:id="rId20" action="ppaction://hlinkfile" tooltip="Těžební průmysl"/>
              </a:rPr>
              <a:t>těžebního průmyslu</a:t>
            </a:r>
            <a:r>
              <a:rPr lang="cs-CZ" dirty="0" smtClean="0"/>
              <a:t>.</a:t>
            </a: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nvGraphicFramePr>
        <p:xfrm>
          <a:off x="2267744" y="4149080"/>
          <a:ext cx="6096000" cy="2468880"/>
        </p:xfrm>
        <a:graphic>
          <a:graphicData uri="http://schemas.openxmlformats.org/drawingml/2006/table">
            <a:tbl>
              <a:tblPr/>
              <a:tblGrid>
                <a:gridCol w="1524000"/>
                <a:gridCol w="1524000"/>
                <a:gridCol w="1524000"/>
                <a:gridCol w="1524000"/>
              </a:tblGrid>
              <a:tr h="0">
                <a:tc>
                  <a:txBody>
                    <a:bodyPr/>
                    <a:lstStyle/>
                    <a:p>
                      <a:r>
                        <a:rPr lang="cs-CZ" sz="1200" dirty="0"/>
                        <a:t>Umístění</a:t>
                      </a:r>
                    </a:p>
                  </a:txBody>
                  <a:tcPr anchor="ctr">
                    <a:lnL>
                      <a:noFill/>
                    </a:lnL>
                    <a:lnR>
                      <a:noFill/>
                    </a:lnR>
                    <a:lnT>
                      <a:noFill/>
                    </a:lnT>
                    <a:lnB>
                      <a:noFill/>
                    </a:lnB>
                  </a:tcPr>
                </a:tc>
                <a:tc>
                  <a:txBody>
                    <a:bodyPr/>
                    <a:lstStyle/>
                    <a:p>
                      <a:r>
                        <a:rPr lang="cs-CZ" sz="1200"/>
                        <a:t>Stát</a:t>
                      </a:r>
                    </a:p>
                  </a:txBody>
                  <a:tcPr anchor="ctr">
                    <a:lnL>
                      <a:noFill/>
                    </a:lnL>
                    <a:lnR>
                      <a:noFill/>
                    </a:lnR>
                    <a:lnT>
                      <a:noFill/>
                    </a:lnT>
                    <a:lnB>
                      <a:noFill/>
                    </a:lnB>
                  </a:tcPr>
                </a:tc>
                <a:tc>
                  <a:txBody>
                    <a:bodyPr/>
                    <a:lstStyle/>
                    <a:p>
                      <a:r>
                        <a:rPr lang="cs-CZ" sz="1200"/>
                        <a:t>Index</a:t>
                      </a:r>
                    </a:p>
                  </a:txBody>
                  <a:tcPr anchor="ctr">
                    <a:lnL>
                      <a:noFill/>
                    </a:lnL>
                    <a:lnR>
                      <a:noFill/>
                    </a:lnR>
                    <a:lnT>
                      <a:noFill/>
                    </a:lnT>
                    <a:lnB>
                      <a:noFill/>
                    </a:lnB>
                  </a:tcPr>
                </a:tc>
                <a:tc>
                  <a:txBody>
                    <a:bodyPr/>
                    <a:lstStyle/>
                    <a:p>
                      <a:r>
                        <a:rPr lang="cs-CZ" sz="1200"/>
                        <a:t>Kategorie</a:t>
                      </a:r>
                    </a:p>
                  </a:txBody>
                  <a:tcPr anchor="ctr">
                    <a:lnL>
                      <a:noFill/>
                    </a:lnL>
                    <a:lnR>
                      <a:noFill/>
                    </a:lnR>
                    <a:lnT>
                      <a:noFill/>
                    </a:lnT>
                    <a:lnB>
                      <a:noFill/>
                    </a:lnB>
                  </a:tcPr>
                </a:tc>
              </a:tr>
              <a:tr h="0">
                <a:tc>
                  <a:txBody>
                    <a:bodyPr/>
                    <a:lstStyle/>
                    <a:p>
                      <a:r>
                        <a:rPr lang="cs-CZ" sz="1200" dirty="0"/>
                        <a:t>24</a:t>
                      </a:r>
                    </a:p>
                  </a:txBody>
                  <a:tcPr anchor="ctr">
                    <a:lnL>
                      <a:noFill/>
                    </a:lnL>
                    <a:lnR>
                      <a:noFill/>
                    </a:lnR>
                    <a:lnT>
                      <a:noFill/>
                    </a:lnT>
                    <a:lnB>
                      <a:noFill/>
                    </a:lnB>
                  </a:tcPr>
                </a:tc>
                <a:tc>
                  <a:txBody>
                    <a:bodyPr/>
                    <a:lstStyle/>
                    <a:p>
                      <a:r>
                        <a:rPr lang="cs-CZ" sz="1200" dirty="0"/>
                        <a:t>Kostarika</a:t>
                      </a:r>
                    </a:p>
                  </a:txBody>
                  <a:tcPr anchor="ctr">
                    <a:lnL>
                      <a:noFill/>
                    </a:lnL>
                    <a:lnR>
                      <a:noFill/>
                    </a:lnR>
                    <a:lnT>
                      <a:noFill/>
                    </a:lnT>
                    <a:lnB>
                      <a:noFill/>
                    </a:lnB>
                  </a:tcPr>
                </a:tc>
                <a:tc>
                  <a:txBody>
                    <a:bodyPr/>
                    <a:lstStyle/>
                    <a:p>
                      <a:r>
                        <a:rPr lang="cs-CZ" sz="1200"/>
                        <a:t>8,04</a:t>
                      </a:r>
                    </a:p>
                  </a:txBody>
                  <a:tcPr anchor="ctr">
                    <a:lnL>
                      <a:noFill/>
                    </a:lnL>
                    <a:lnR>
                      <a:noFill/>
                    </a:lnR>
                    <a:lnT>
                      <a:noFill/>
                    </a:lnT>
                    <a:lnB>
                      <a:noFill/>
                    </a:lnB>
                  </a:tcPr>
                </a:tc>
                <a:tc>
                  <a:txBody>
                    <a:bodyPr/>
                    <a:lstStyle/>
                    <a:p>
                      <a:r>
                        <a:rPr lang="cs-CZ" sz="1200"/>
                        <a:t>úplná demokracie</a:t>
                      </a:r>
                    </a:p>
                  </a:txBody>
                  <a:tcPr anchor="ctr">
                    <a:lnL>
                      <a:noFill/>
                    </a:lnL>
                    <a:lnR>
                      <a:noFill/>
                    </a:lnR>
                    <a:lnT>
                      <a:noFill/>
                    </a:lnT>
                    <a:lnB>
                      <a:noFill/>
                    </a:lnB>
                  </a:tcPr>
                </a:tc>
              </a:tr>
              <a:tr h="0">
                <a:tc>
                  <a:txBody>
                    <a:bodyPr/>
                    <a:lstStyle/>
                    <a:p>
                      <a:r>
                        <a:rPr lang="cs-CZ" sz="1200"/>
                        <a:t>46</a:t>
                      </a:r>
                    </a:p>
                  </a:txBody>
                  <a:tcPr anchor="ctr">
                    <a:lnL>
                      <a:noFill/>
                    </a:lnL>
                    <a:lnR>
                      <a:noFill/>
                    </a:lnR>
                    <a:lnT>
                      <a:noFill/>
                    </a:lnT>
                    <a:lnB>
                      <a:noFill/>
                    </a:lnB>
                  </a:tcPr>
                </a:tc>
                <a:tc>
                  <a:txBody>
                    <a:bodyPr/>
                    <a:lstStyle/>
                    <a:p>
                      <a:r>
                        <a:rPr lang="cs-CZ" sz="1200" dirty="0"/>
                        <a:t>Panama</a:t>
                      </a:r>
                    </a:p>
                  </a:txBody>
                  <a:tcPr anchor="ctr">
                    <a:lnL>
                      <a:noFill/>
                    </a:lnL>
                    <a:lnR>
                      <a:noFill/>
                    </a:lnR>
                    <a:lnT>
                      <a:noFill/>
                    </a:lnT>
                    <a:lnB>
                      <a:noFill/>
                    </a:lnB>
                  </a:tcPr>
                </a:tc>
                <a:tc>
                  <a:txBody>
                    <a:bodyPr/>
                    <a:lstStyle/>
                    <a:p>
                      <a:r>
                        <a:rPr lang="cs-CZ" sz="1200"/>
                        <a:t>7,15</a:t>
                      </a:r>
                    </a:p>
                  </a:txBody>
                  <a:tcPr anchor="ctr">
                    <a:lnL>
                      <a:noFill/>
                    </a:lnL>
                    <a:lnR>
                      <a:noFill/>
                    </a:lnR>
                    <a:lnT>
                      <a:noFill/>
                    </a:lnT>
                    <a:lnB>
                      <a:noFill/>
                    </a:lnB>
                  </a:tcPr>
                </a:tc>
                <a:tc>
                  <a:txBody>
                    <a:bodyPr/>
                    <a:lstStyle/>
                    <a:p>
                      <a:r>
                        <a:rPr lang="cs-CZ" sz="1200"/>
                        <a:t>nefunkční demokracie</a:t>
                      </a:r>
                    </a:p>
                  </a:txBody>
                  <a:tcPr anchor="ctr">
                    <a:lnL>
                      <a:noFill/>
                    </a:lnL>
                    <a:lnR>
                      <a:noFill/>
                    </a:lnR>
                    <a:lnT>
                      <a:noFill/>
                    </a:lnT>
                    <a:lnB>
                      <a:noFill/>
                    </a:lnB>
                  </a:tcPr>
                </a:tc>
              </a:tr>
              <a:tr h="0">
                <a:tc>
                  <a:txBody>
                    <a:bodyPr/>
                    <a:lstStyle/>
                    <a:p>
                      <a:r>
                        <a:rPr lang="cs-CZ" sz="1200"/>
                        <a:t>61</a:t>
                      </a:r>
                    </a:p>
                  </a:txBody>
                  <a:tcPr anchor="ctr">
                    <a:lnL>
                      <a:noFill/>
                    </a:lnL>
                    <a:lnR>
                      <a:noFill/>
                    </a:lnR>
                    <a:lnT>
                      <a:noFill/>
                    </a:lnT>
                    <a:lnB>
                      <a:noFill/>
                    </a:lnB>
                  </a:tcPr>
                </a:tc>
                <a:tc>
                  <a:txBody>
                    <a:bodyPr/>
                    <a:lstStyle/>
                    <a:p>
                      <a:r>
                        <a:rPr lang="cs-CZ" sz="1200" dirty="0"/>
                        <a:t>Salvador</a:t>
                      </a:r>
                    </a:p>
                  </a:txBody>
                  <a:tcPr anchor="ctr">
                    <a:lnL>
                      <a:noFill/>
                    </a:lnL>
                    <a:lnR>
                      <a:noFill/>
                    </a:lnR>
                    <a:lnT>
                      <a:noFill/>
                    </a:lnT>
                    <a:lnB>
                      <a:noFill/>
                    </a:lnB>
                  </a:tcPr>
                </a:tc>
                <a:tc>
                  <a:txBody>
                    <a:bodyPr/>
                    <a:lstStyle/>
                    <a:p>
                      <a:r>
                        <a:rPr lang="cs-CZ" sz="1200" dirty="0"/>
                        <a:t>6,47</a:t>
                      </a:r>
                    </a:p>
                  </a:txBody>
                  <a:tcPr anchor="ctr">
                    <a:lnL>
                      <a:noFill/>
                    </a:lnL>
                    <a:lnR>
                      <a:noFill/>
                    </a:lnR>
                    <a:lnT>
                      <a:noFill/>
                    </a:lnT>
                    <a:lnB>
                      <a:noFill/>
                    </a:lnB>
                  </a:tcPr>
                </a:tc>
                <a:tc>
                  <a:txBody>
                    <a:bodyPr/>
                    <a:lstStyle/>
                    <a:p>
                      <a:r>
                        <a:rPr lang="cs-CZ" sz="1200"/>
                        <a:t>nefunkční demokracie</a:t>
                      </a:r>
                    </a:p>
                  </a:txBody>
                  <a:tcPr anchor="ctr">
                    <a:lnL>
                      <a:noFill/>
                    </a:lnL>
                    <a:lnR>
                      <a:noFill/>
                    </a:lnR>
                    <a:lnT>
                      <a:noFill/>
                    </a:lnT>
                    <a:lnB>
                      <a:noFill/>
                    </a:lnB>
                  </a:tcPr>
                </a:tc>
              </a:tr>
              <a:tr h="0">
                <a:tc>
                  <a:txBody>
                    <a:bodyPr/>
                    <a:lstStyle/>
                    <a:p>
                      <a:r>
                        <a:rPr lang="cs-CZ" sz="1200"/>
                        <a:t>75</a:t>
                      </a:r>
                    </a:p>
                  </a:txBody>
                  <a:tcPr anchor="ctr">
                    <a:lnL>
                      <a:noFill/>
                    </a:lnL>
                    <a:lnR>
                      <a:noFill/>
                    </a:lnR>
                    <a:lnT>
                      <a:noFill/>
                    </a:lnT>
                    <a:lnB>
                      <a:noFill/>
                    </a:lnB>
                  </a:tcPr>
                </a:tc>
                <a:tc>
                  <a:txBody>
                    <a:bodyPr/>
                    <a:lstStyle/>
                    <a:p>
                      <a:r>
                        <a:rPr lang="cs-CZ" sz="1200"/>
                        <a:t>Guatemela</a:t>
                      </a:r>
                    </a:p>
                  </a:txBody>
                  <a:tcPr anchor="ctr">
                    <a:lnL>
                      <a:noFill/>
                    </a:lnL>
                    <a:lnR>
                      <a:noFill/>
                    </a:lnR>
                    <a:lnT>
                      <a:noFill/>
                    </a:lnT>
                    <a:lnB>
                      <a:noFill/>
                    </a:lnB>
                  </a:tcPr>
                </a:tc>
                <a:tc>
                  <a:txBody>
                    <a:bodyPr/>
                    <a:lstStyle/>
                    <a:p>
                      <a:r>
                        <a:rPr lang="cs-CZ" sz="1200" dirty="0"/>
                        <a:t>6,05</a:t>
                      </a:r>
                    </a:p>
                  </a:txBody>
                  <a:tcPr anchor="ctr">
                    <a:lnL>
                      <a:noFill/>
                    </a:lnL>
                    <a:lnR>
                      <a:noFill/>
                    </a:lnR>
                    <a:lnT>
                      <a:noFill/>
                    </a:lnT>
                    <a:lnB>
                      <a:noFill/>
                    </a:lnB>
                  </a:tcPr>
                </a:tc>
                <a:tc>
                  <a:txBody>
                    <a:bodyPr/>
                    <a:lstStyle/>
                    <a:p>
                      <a:r>
                        <a:rPr lang="cs-CZ" sz="1200" dirty="0"/>
                        <a:t>nefunkční demokracie</a:t>
                      </a:r>
                    </a:p>
                  </a:txBody>
                  <a:tcPr anchor="ctr">
                    <a:lnL>
                      <a:noFill/>
                    </a:lnL>
                    <a:lnR>
                      <a:noFill/>
                    </a:lnR>
                    <a:lnT>
                      <a:noFill/>
                    </a:lnT>
                    <a:lnB>
                      <a:noFill/>
                    </a:lnB>
                  </a:tcPr>
                </a:tc>
              </a:tr>
              <a:tr h="0">
                <a:tc>
                  <a:txBody>
                    <a:bodyPr/>
                    <a:lstStyle/>
                    <a:p>
                      <a:r>
                        <a:rPr lang="cs-CZ" sz="1200"/>
                        <a:t>88</a:t>
                      </a:r>
                    </a:p>
                  </a:txBody>
                  <a:tcPr anchor="ctr">
                    <a:lnL>
                      <a:noFill/>
                    </a:lnL>
                    <a:lnR>
                      <a:noFill/>
                    </a:lnR>
                    <a:lnT>
                      <a:noFill/>
                    </a:lnT>
                    <a:lnB>
                      <a:noFill/>
                    </a:lnB>
                  </a:tcPr>
                </a:tc>
                <a:tc>
                  <a:txBody>
                    <a:bodyPr/>
                    <a:lstStyle/>
                    <a:p>
                      <a:r>
                        <a:rPr lang="cs-CZ" sz="1200"/>
                        <a:t>Honduras</a:t>
                      </a:r>
                    </a:p>
                  </a:txBody>
                  <a:tcPr anchor="ctr">
                    <a:lnL>
                      <a:noFill/>
                    </a:lnL>
                    <a:lnR>
                      <a:noFill/>
                    </a:lnR>
                    <a:lnT>
                      <a:noFill/>
                    </a:lnT>
                    <a:lnB>
                      <a:noFill/>
                    </a:lnB>
                  </a:tcPr>
                </a:tc>
                <a:tc>
                  <a:txBody>
                    <a:bodyPr/>
                    <a:lstStyle/>
                    <a:p>
                      <a:r>
                        <a:rPr lang="cs-CZ" sz="1200"/>
                        <a:t>5,76</a:t>
                      </a:r>
                    </a:p>
                  </a:txBody>
                  <a:tcPr anchor="ctr">
                    <a:lnL>
                      <a:noFill/>
                    </a:lnL>
                    <a:lnR>
                      <a:noFill/>
                    </a:lnR>
                    <a:lnT>
                      <a:noFill/>
                    </a:lnT>
                    <a:lnB>
                      <a:noFill/>
                    </a:lnB>
                  </a:tcPr>
                </a:tc>
                <a:tc>
                  <a:txBody>
                    <a:bodyPr/>
                    <a:lstStyle/>
                    <a:p>
                      <a:r>
                        <a:rPr lang="cs-CZ" sz="1200" dirty="0"/>
                        <a:t>hybridní režim</a:t>
                      </a:r>
                    </a:p>
                  </a:txBody>
                  <a:tcPr anchor="ctr">
                    <a:lnL>
                      <a:noFill/>
                    </a:lnL>
                    <a:lnR>
                      <a:noFill/>
                    </a:lnR>
                    <a:lnT>
                      <a:noFill/>
                    </a:lnT>
                    <a:lnB>
                      <a:noFill/>
                    </a:lnB>
                  </a:tcPr>
                </a:tc>
              </a:tr>
              <a:tr h="0">
                <a:tc>
                  <a:txBody>
                    <a:bodyPr/>
                    <a:lstStyle/>
                    <a:p>
                      <a:r>
                        <a:rPr lang="cs-CZ" sz="1200"/>
                        <a:t>89</a:t>
                      </a:r>
                    </a:p>
                  </a:txBody>
                  <a:tcPr anchor="ctr">
                    <a:lnL>
                      <a:noFill/>
                    </a:lnL>
                    <a:lnR>
                      <a:noFill/>
                    </a:lnR>
                    <a:lnT>
                      <a:noFill/>
                    </a:lnT>
                    <a:lnB>
                      <a:noFill/>
                    </a:lnB>
                  </a:tcPr>
                </a:tc>
                <a:tc>
                  <a:txBody>
                    <a:bodyPr/>
                    <a:lstStyle/>
                    <a:p>
                      <a:r>
                        <a:rPr lang="cs-CZ" sz="1200"/>
                        <a:t>Nikaragua</a:t>
                      </a:r>
                    </a:p>
                  </a:txBody>
                  <a:tcPr anchor="ctr">
                    <a:lnL>
                      <a:noFill/>
                    </a:lnL>
                    <a:lnR>
                      <a:noFill/>
                    </a:lnR>
                    <a:lnT>
                      <a:noFill/>
                    </a:lnT>
                    <a:lnB>
                      <a:noFill/>
                    </a:lnB>
                  </a:tcPr>
                </a:tc>
                <a:tc>
                  <a:txBody>
                    <a:bodyPr/>
                    <a:lstStyle/>
                    <a:p>
                      <a:r>
                        <a:rPr lang="cs-CZ" sz="1200"/>
                        <a:t>5,73</a:t>
                      </a:r>
                    </a:p>
                  </a:txBody>
                  <a:tcPr anchor="ctr">
                    <a:lnL>
                      <a:noFill/>
                    </a:lnL>
                    <a:lnR>
                      <a:noFill/>
                    </a:lnR>
                    <a:lnT>
                      <a:noFill/>
                    </a:lnT>
                    <a:lnB>
                      <a:noFill/>
                    </a:lnB>
                  </a:tcPr>
                </a:tc>
                <a:tc>
                  <a:txBody>
                    <a:bodyPr/>
                    <a:lstStyle/>
                    <a:p>
                      <a:r>
                        <a:rPr lang="cs-CZ" sz="1200" dirty="0"/>
                        <a:t>hybridní režim</a:t>
                      </a:r>
                    </a:p>
                  </a:txBody>
                  <a:tcPr anchor="ctr">
                    <a:lnL>
                      <a:noFill/>
                    </a:lnL>
                    <a:lnR>
                      <a:noFill/>
                    </a:lnR>
                    <a:lnT>
                      <a:noFill/>
                    </a:lnT>
                    <a:lnB>
                      <a:noFill/>
                    </a:lnB>
                  </a:tcPr>
                </a:tc>
              </a:tr>
            </a:tbl>
          </a:graphicData>
        </a:graphic>
      </p:graphicFrame>
      <p:sp>
        <p:nvSpPr>
          <p:cNvPr id="29697" name="Rectangle 1"/>
          <p:cNvSpPr>
            <a:spLocks noChangeArrowheads="1"/>
          </p:cNvSpPr>
          <p:nvPr/>
        </p:nvSpPr>
        <p:spPr bwMode="auto">
          <a:xfrm>
            <a:off x="0" y="106761"/>
            <a:ext cx="91440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smtClean="0">
                <a:ln>
                  <a:noFill/>
                </a:ln>
                <a:solidFill>
                  <a:schemeClr val="tx1"/>
                </a:solidFill>
                <a:effectLst/>
                <a:latin typeface="Arial" charset="0"/>
                <a:cs typeface="Arial" charset="0"/>
              </a:rPr>
              <a:t>Politika</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cs typeface="Arial" charset="0"/>
              </a:rPr>
              <a:t>Všechny středoamerické státy jsou </a:t>
            </a:r>
            <a:r>
              <a:rPr kumimoji="0" lang="cs-CZ" sz="1600" b="0" i="0" u="none" strike="noStrike" cap="none" normalizeH="0" baseline="0" dirty="0" smtClean="0">
                <a:ln>
                  <a:noFill/>
                </a:ln>
                <a:solidFill>
                  <a:schemeClr val="tx1"/>
                </a:solidFill>
                <a:effectLst/>
                <a:latin typeface="Arial" charset="0"/>
                <a:cs typeface="Arial" charset="0"/>
                <a:hlinkClick r:id="rId3" tooltip="Prezidentská republika"/>
              </a:rPr>
              <a:t>prezidentskými republikami</a:t>
            </a:r>
            <a:r>
              <a:rPr kumimoji="0" lang="cs-CZ" sz="1600" b="0" i="0" u="none" strike="noStrike" cap="none" normalizeH="0" baseline="0" dirty="0" smtClean="0">
                <a:ln>
                  <a:noFill/>
                </a:ln>
                <a:solidFill>
                  <a:schemeClr val="tx1"/>
                </a:solidFill>
                <a:effectLst/>
                <a:latin typeface="Arial" charset="0"/>
                <a:cs typeface="Arial" charset="0"/>
              </a:rPr>
              <a:t>; výjimkou je Belize, které je </a:t>
            </a:r>
            <a:r>
              <a:rPr kumimoji="0" lang="cs-CZ" sz="1600" b="0" i="0" u="none" strike="noStrike" cap="none" normalizeH="0" baseline="0" dirty="0" smtClean="0">
                <a:ln>
                  <a:noFill/>
                </a:ln>
                <a:solidFill>
                  <a:schemeClr val="tx1"/>
                </a:solidFill>
                <a:effectLst/>
                <a:latin typeface="Arial" charset="0"/>
                <a:cs typeface="Arial" charset="0"/>
                <a:hlinkClick r:id="rId4" tooltip="Parlamentní monarchie"/>
              </a:rPr>
              <a:t>parlamentní monarchií</a:t>
            </a:r>
            <a:r>
              <a:rPr kumimoji="0" lang="cs-CZ" sz="1600" b="0" i="0" u="none" strike="noStrike" cap="none" normalizeH="0" baseline="0" dirty="0" smtClean="0">
                <a:ln>
                  <a:noFill/>
                </a:ln>
                <a:solidFill>
                  <a:schemeClr val="tx1"/>
                </a:solidFill>
                <a:effectLst/>
                <a:latin typeface="Arial" charset="0"/>
                <a:cs typeface="Arial" charset="0"/>
              </a:rPr>
              <a:t> </a:t>
            </a:r>
            <a:r>
              <a:rPr kumimoji="0" lang="cs-CZ" sz="1600" b="0" i="0" u="none" strike="noStrike" cap="none" normalizeH="0" baseline="0" dirty="0" err="1" smtClean="0">
                <a:ln>
                  <a:noFill/>
                </a:ln>
                <a:solidFill>
                  <a:schemeClr val="tx1"/>
                </a:solidFill>
                <a:effectLst/>
                <a:latin typeface="Arial" charset="0"/>
                <a:cs typeface="Arial" charset="0"/>
                <a:hlinkClick r:id="rId5"/>
              </a:rPr>
              <a:t>Commonwealth</a:t>
            </a:r>
            <a:r>
              <a:rPr kumimoji="0" lang="cs-CZ" sz="1600" b="0" i="0" u="none" strike="noStrike" cap="none" normalizeH="0" baseline="0" dirty="0" smtClean="0">
                <a:ln>
                  <a:noFill/>
                </a:ln>
                <a:solidFill>
                  <a:schemeClr val="tx1"/>
                </a:solidFill>
                <a:effectLst/>
                <a:latin typeface="Arial" charset="0"/>
                <a:cs typeface="Arial" charset="0"/>
                <a:hlinkClick r:id="rId5"/>
              </a:rPr>
              <a:t> </a:t>
            </a:r>
            <a:r>
              <a:rPr kumimoji="0" lang="cs-CZ" sz="1600" b="0" i="0" u="none" strike="noStrike" cap="none" normalizeH="0" baseline="0" dirty="0" err="1" smtClean="0">
                <a:ln>
                  <a:noFill/>
                </a:ln>
                <a:solidFill>
                  <a:schemeClr val="tx1"/>
                </a:solidFill>
                <a:effectLst/>
                <a:latin typeface="Arial" charset="0"/>
                <a:cs typeface="Arial" charset="0"/>
                <a:hlinkClick r:id="rId5"/>
              </a:rPr>
              <a:t>Realm</a:t>
            </a:r>
            <a:r>
              <a:rPr kumimoji="0" lang="cs-CZ" sz="1600" b="0" i="0" u="none" strike="noStrike" cap="none" normalizeH="0" baseline="0" dirty="0" smtClean="0">
                <a:ln>
                  <a:noFill/>
                </a:ln>
                <a:solidFill>
                  <a:schemeClr val="tx1"/>
                </a:solidFill>
                <a:effectLst/>
                <a:latin typeface="Arial" charset="0"/>
                <a:cs typeface="Arial" charset="0"/>
              </a:rPr>
              <a:t>.</a:t>
            </a:r>
            <a:endParaRPr kumimoji="0" lang="cs-CZ" sz="12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t" latinLnBrk="0" hangingPunct="0">
              <a:lnSpc>
                <a:spcPct val="100000"/>
              </a:lnSpc>
              <a:spcBef>
                <a:spcPct val="0"/>
              </a:spcBef>
              <a:spcAft>
                <a:spcPct val="0"/>
              </a:spcAft>
              <a:buClrTx/>
              <a:buSzTx/>
              <a:buFontTx/>
              <a:buChar char="•"/>
              <a:tabLst/>
            </a:pPr>
            <a:r>
              <a:rPr kumimoji="0" lang="cs-CZ" sz="1200" b="1" i="0" u="none" strike="noStrike" cap="none" normalizeH="0" baseline="0" dirty="0" smtClean="0">
                <a:ln>
                  <a:noFill/>
                </a:ln>
                <a:solidFill>
                  <a:schemeClr val="tx1"/>
                </a:solidFill>
                <a:effectLst/>
                <a:latin typeface="Arial" charset="0"/>
                <a:cs typeface="Arial" charset="0"/>
              </a:rPr>
              <a:t>Guatemala</a:t>
            </a:r>
            <a:r>
              <a:rPr kumimoji="0" lang="cs-CZ" sz="1200" b="0" i="0" u="none" strike="noStrike" cap="none" normalizeH="0" baseline="0" dirty="0" smtClean="0">
                <a:ln>
                  <a:noFill/>
                </a:ln>
                <a:solidFill>
                  <a:schemeClr val="tx1"/>
                </a:solidFill>
                <a:effectLst/>
                <a:latin typeface="Arial" charset="0"/>
                <a:cs typeface="Arial" charset="0"/>
              </a:rPr>
              <a:t> a </a:t>
            </a:r>
            <a:r>
              <a:rPr kumimoji="0" lang="cs-CZ" sz="1200" b="1" i="0" u="none" strike="noStrike" cap="none" normalizeH="0" baseline="0" dirty="0" smtClean="0">
                <a:ln>
                  <a:noFill/>
                </a:ln>
                <a:solidFill>
                  <a:schemeClr val="tx1"/>
                </a:solidFill>
                <a:effectLst/>
                <a:latin typeface="Arial" charset="0"/>
                <a:cs typeface="Arial" charset="0"/>
              </a:rPr>
              <a:t>Salvador</a:t>
            </a:r>
            <a:r>
              <a:rPr kumimoji="0" lang="cs-CZ" sz="1200" b="0" i="0" u="none" strike="noStrike" cap="none" normalizeH="0" baseline="0" dirty="0" smtClean="0">
                <a:ln>
                  <a:noFill/>
                </a:ln>
                <a:solidFill>
                  <a:schemeClr val="tx1"/>
                </a:solidFill>
                <a:effectLst/>
                <a:latin typeface="Arial" charset="0"/>
                <a:cs typeface="Arial" charset="0"/>
              </a:rPr>
              <a:t> nyní procházejí procesem upevňování demokracie a zahojování ran po </a:t>
            </a:r>
            <a:r>
              <a:rPr kumimoji="0" lang="cs-CZ" sz="1200" b="0" i="0" u="none" strike="noStrike" cap="none" normalizeH="0" baseline="0" dirty="0" smtClean="0">
                <a:ln>
                  <a:noFill/>
                </a:ln>
                <a:solidFill>
                  <a:schemeClr val="tx1"/>
                </a:solidFill>
                <a:effectLst/>
                <a:latin typeface="Arial" charset="0"/>
                <a:cs typeface="Arial" charset="0"/>
                <a:hlinkClick r:id="rId6" tooltip="Občanská válka"/>
              </a:rPr>
              <a:t>občanských válkách</a:t>
            </a:r>
            <a:r>
              <a:rPr kumimoji="0" lang="cs-CZ" sz="1200" b="0" i="0" u="none" strike="noStrike" cap="none" normalizeH="0" baseline="0" dirty="0" smtClean="0">
                <a:ln>
                  <a:noFill/>
                </a:ln>
                <a:solidFill>
                  <a:schemeClr val="tx1"/>
                </a:solidFill>
                <a:effectLst/>
                <a:latin typeface="Arial" charset="0"/>
                <a:cs typeface="Arial" charset="0"/>
              </a:rPr>
              <a:t>, které proběhly v 70. a 80. letech 20. století. </a:t>
            </a:r>
            <a:r>
              <a:rPr kumimoji="0" lang="cs-CZ" sz="1200" b="0" i="0" u="none" strike="noStrike" cap="none" normalizeH="0" baseline="0" dirty="0" smtClean="0">
                <a:ln>
                  <a:noFill/>
                </a:ln>
                <a:solidFill>
                  <a:schemeClr val="tx1"/>
                </a:solidFill>
                <a:effectLst/>
                <a:latin typeface="Arial" charset="0"/>
                <a:cs typeface="Arial" charset="0"/>
                <a:hlinkClick r:id="rId7"/>
              </a:rPr>
              <a:t>Guatemalská občanská válka</a:t>
            </a:r>
            <a:r>
              <a:rPr kumimoji="0" lang="cs-CZ" sz="1200" b="0" i="0" u="none" strike="noStrike" cap="none" normalizeH="0" baseline="0" dirty="0" smtClean="0">
                <a:ln>
                  <a:noFill/>
                </a:ln>
                <a:solidFill>
                  <a:schemeClr val="tx1"/>
                </a:solidFill>
                <a:effectLst/>
                <a:latin typeface="Arial" charset="0"/>
                <a:cs typeface="Arial" charset="0"/>
              </a:rPr>
              <a:t> skončila v roce 1996 , </a:t>
            </a:r>
            <a:r>
              <a:rPr kumimoji="0" lang="cs-CZ" sz="1200" b="0" i="0" u="none" strike="noStrike" cap="none" normalizeH="0" baseline="0" dirty="0" smtClean="0">
                <a:ln>
                  <a:noFill/>
                </a:ln>
                <a:solidFill>
                  <a:schemeClr val="tx1"/>
                </a:solidFill>
                <a:effectLst/>
                <a:latin typeface="Arial" charset="0"/>
                <a:cs typeface="Arial" charset="0"/>
                <a:hlinkClick r:id="rId8"/>
              </a:rPr>
              <a:t>salvadorská občanská válka</a:t>
            </a:r>
            <a:r>
              <a:rPr kumimoji="0" lang="cs-CZ" sz="1200" b="0" i="0" u="none" strike="noStrike" cap="none" normalizeH="0" baseline="0" dirty="0" smtClean="0">
                <a:ln>
                  <a:noFill/>
                </a:ln>
                <a:solidFill>
                  <a:schemeClr val="tx1"/>
                </a:solidFill>
                <a:effectLst/>
                <a:latin typeface="Arial" charset="0"/>
                <a:cs typeface="Arial" charset="0"/>
              </a:rPr>
              <a:t> v roce 1992 .</a:t>
            </a:r>
          </a:p>
          <a:p>
            <a:pPr marL="0" marR="0" lvl="0" indent="0" algn="l" defTabSz="914400" rtl="0" eaLnBrk="0" fontAlgn="t" latinLnBrk="0" hangingPunct="0">
              <a:lnSpc>
                <a:spcPct val="100000"/>
              </a:lnSpc>
              <a:spcBef>
                <a:spcPct val="0"/>
              </a:spcBef>
              <a:spcAft>
                <a:spcPct val="0"/>
              </a:spcAft>
              <a:buClrTx/>
              <a:buSzTx/>
              <a:buFontTx/>
              <a:buChar char="•"/>
              <a:tabLst/>
            </a:pPr>
            <a:r>
              <a:rPr kumimoji="0" lang="cs-CZ" sz="1200" b="0" i="0" u="none" strike="noStrike" cap="none" normalizeH="0" baseline="0" dirty="0" smtClean="0">
                <a:ln>
                  <a:noFill/>
                </a:ln>
                <a:solidFill>
                  <a:schemeClr val="tx1"/>
                </a:solidFill>
                <a:effectLst/>
                <a:latin typeface="Arial" charset="0"/>
                <a:cs typeface="Arial" charset="0"/>
              </a:rPr>
              <a:t>V </a:t>
            </a:r>
            <a:r>
              <a:rPr kumimoji="0" lang="cs-CZ" sz="1200" b="1" i="0" u="none" strike="noStrike" cap="none" normalizeH="0" baseline="0" dirty="0" smtClean="0">
                <a:ln>
                  <a:noFill/>
                </a:ln>
                <a:solidFill>
                  <a:schemeClr val="tx1"/>
                </a:solidFill>
                <a:effectLst/>
                <a:latin typeface="Arial" charset="0"/>
                <a:cs typeface="Arial" charset="0"/>
              </a:rPr>
              <a:t>Hondurasu</a:t>
            </a:r>
            <a:r>
              <a:rPr kumimoji="0" lang="cs-CZ" sz="1200" b="0" i="0" u="none" strike="noStrike" cap="none" normalizeH="0" baseline="0" dirty="0" smtClean="0">
                <a:ln>
                  <a:noFill/>
                </a:ln>
                <a:solidFill>
                  <a:schemeClr val="tx1"/>
                </a:solidFill>
                <a:effectLst/>
                <a:latin typeface="Arial" charset="0"/>
                <a:cs typeface="Arial" charset="0"/>
              </a:rPr>
              <a:t> fungoval demokratický režim až do 28. června 2009, kdy byl pučem odstraněn tehdejší prezident </a:t>
            </a:r>
            <a:r>
              <a:rPr kumimoji="0" lang="cs-CZ" sz="1200" b="0" i="0" u="none" strike="noStrike" cap="none" normalizeH="0" baseline="0" dirty="0" smtClean="0">
                <a:ln>
                  <a:noFill/>
                </a:ln>
                <a:solidFill>
                  <a:schemeClr val="tx1"/>
                </a:solidFill>
                <a:effectLst/>
                <a:latin typeface="Arial" charset="0"/>
                <a:cs typeface="Arial" charset="0"/>
                <a:hlinkClick r:id="rId9"/>
              </a:rPr>
              <a:t>Manuel </a:t>
            </a:r>
            <a:r>
              <a:rPr kumimoji="0" lang="cs-CZ" sz="1200" b="0" i="0" u="none" strike="noStrike" cap="none" normalizeH="0" baseline="0" dirty="0" err="1" smtClean="0">
                <a:ln>
                  <a:noFill/>
                </a:ln>
                <a:solidFill>
                  <a:schemeClr val="tx1"/>
                </a:solidFill>
                <a:effectLst/>
                <a:latin typeface="Arial" charset="0"/>
                <a:cs typeface="Arial" charset="0"/>
                <a:hlinkClick r:id="rId9"/>
              </a:rPr>
              <a:t>Zelaya</a:t>
            </a:r>
            <a:r>
              <a:rPr kumimoji="0" lang="cs-CZ" sz="1200" b="0" i="0" u="none" strike="noStrike" cap="none" normalizeH="0" baseline="0" dirty="0" smtClean="0">
                <a:ln>
                  <a:noFill/>
                </a:ln>
                <a:solidFill>
                  <a:schemeClr val="tx1"/>
                </a:solidFill>
                <a:effectLst/>
                <a:latin typeface="Arial" charset="0"/>
                <a:cs typeface="Arial" charset="0"/>
              </a:rPr>
              <a:t>  Ještě v listopadu 2009 byl demokraticky zvolen nový prezident </a:t>
            </a:r>
            <a:r>
              <a:rPr kumimoji="0" lang="cs-CZ" sz="1200" b="0" i="0" u="none" strike="noStrike" cap="none" normalizeH="0" baseline="0" dirty="0" err="1" smtClean="0">
                <a:ln>
                  <a:noFill/>
                </a:ln>
                <a:solidFill>
                  <a:schemeClr val="tx1"/>
                </a:solidFill>
                <a:effectLst/>
                <a:latin typeface="Arial" charset="0"/>
                <a:cs typeface="Arial" charset="0"/>
                <a:hlinkClick r:id="rId10"/>
              </a:rPr>
              <a:t>Porfirio</a:t>
            </a:r>
            <a:r>
              <a:rPr kumimoji="0" lang="cs-CZ" sz="1200" b="0" i="0" u="none" strike="noStrike" cap="none" normalizeH="0" baseline="0" dirty="0" smtClean="0">
                <a:ln>
                  <a:noFill/>
                </a:ln>
                <a:solidFill>
                  <a:schemeClr val="tx1"/>
                </a:solidFill>
                <a:effectLst/>
                <a:latin typeface="Arial" charset="0"/>
                <a:cs typeface="Arial" charset="0"/>
                <a:hlinkClick r:id="rId10"/>
              </a:rPr>
              <a:t> </a:t>
            </a:r>
            <a:r>
              <a:rPr kumimoji="0" lang="cs-CZ" sz="1200" b="0" i="0" u="none" strike="noStrike" cap="none" normalizeH="0" baseline="0" dirty="0" err="1" smtClean="0">
                <a:ln>
                  <a:noFill/>
                </a:ln>
                <a:solidFill>
                  <a:schemeClr val="tx1"/>
                </a:solidFill>
                <a:effectLst/>
                <a:latin typeface="Arial" charset="0"/>
                <a:cs typeface="Arial" charset="0"/>
                <a:hlinkClick r:id="rId10"/>
              </a:rPr>
              <a:t>Lobo</a:t>
            </a:r>
            <a:r>
              <a:rPr kumimoji="0" lang="cs-CZ" sz="1200" b="0" i="0" u="none" strike="noStrike" cap="none" normalizeH="0" baseline="0" dirty="0" smtClean="0">
                <a:ln>
                  <a:noFill/>
                </a:ln>
                <a:solidFill>
                  <a:schemeClr val="tx1"/>
                </a:solidFill>
                <a:effectLst/>
                <a:latin typeface="Arial" charset="0"/>
                <a:cs typeface="Arial" charset="0"/>
                <a:hlinkClick r:id="rId10"/>
              </a:rPr>
              <a:t> </a:t>
            </a:r>
            <a:r>
              <a:rPr kumimoji="0" lang="cs-CZ" sz="1200" b="0" i="0" u="none" strike="noStrike" cap="none" normalizeH="0" baseline="0" dirty="0" err="1" smtClean="0">
                <a:ln>
                  <a:noFill/>
                </a:ln>
                <a:solidFill>
                  <a:schemeClr val="tx1"/>
                </a:solidFill>
                <a:effectLst/>
                <a:latin typeface="Arial" charset="0"/>
                <a:cs typeface="Arial" charset="0"/>
                <a:hlinkClick r:id="rId10"/>
              </a:rPr>
              <a:t>Sosa</a:t>
            </a:r>
            <a:r>
              <a:rPr kumimoji="0" lang="cs-CZ" sz="1200" b="0" i="0" u="none" strike="noStrike" cap="none" normalizeH="0" baseline="0" dirty="0" smtClean="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1200" b="1" i="0" u="none" strike="noStrike" cap="none" normalizeH="0" baseline="0" dirty="0" smtClean="0">
                <a:ln>
                  <a:noFill/>
                </a:ln>
                <a:solidFill>
                  <a:schemeClr val="tx1"/>
                </a:solidFill>
                <a:effectLst/>
                <a:latin typeface="Arial" charset="0"/>
                <a:cs typeface="Arial" charset="0"/>
              </a:rPr>
              <a:t>Nikaragua</a:t>
            </a:r>
            <a:r>
              <a:rPr kumimoji="0" lang="cs-CZ" sz="1200" b="0" i="0" u="none" strike="noStrike" cap="none" normalizeH="0" baseline="0" dirty="0" smtClean="0">
                <a:ln>
                  <a:noFill/>
                </a:ln>
                <a:solidFill>
                  <a:schemeClr val="tx1"/>
                </a:solidFill>
                <a:effectLst/>
                <a:latin typeface="Arial" charset="0"/>
                <a:cs typeface="Arial" charset="0"/>
              </a:rPr>
              <a:t> prožila diktaturu rodiny </a:t>
            </a:r>
            <a:r>
              <a:rPr kumimoji="0" lang="cs-CZ" sz="1200" b="1" i="0" u="none" strike="noStrike" cap="none" normalizeH="0" baseline="0" dirty="0" err="1" smtClean="0">
                <a:ln>
                  <a:noFill/>
                </a:ln>
                <a:solidFill>
                  <a:srgbClr val="BA0000"/>
                </a:solidFill>
                <a:effectLst/>
                <a:latin typeface="Arial" charset="0"/>
                <a:cs typeface="Arial" charset="0"/>
                <a:hlinkClick r:id="rId11" tooltip="Somozové (stránka neexistuje)"/>
              </a:rPr>
              <a:t>Somozů</a:t>
            </a:r>
            <a:r>
              <a:rPr kumimoji="0" lang="cs-CZ" sz="1200" b="0" i="0" u="none" strike="noStrike" cap="none" normalizeH="0" baseline="0" dirty="0" smtClean="0">
                <a:ln>
                  <a:noFill/>
                </a:ln>
                <a:solidFill>
                  <a:schemeClr val="tx1"/>
                </a:solidFill>
                <a:effectLst/>
                <a:latin typeface="Arial" charset="0"/>
                <a:cs typeface="Arial" charset="0"/>
              </a:rPr>
              <a:t> (1950-1979) a v roce 1979 tzv. </a:t>
            </a:r>
            <a:r>
              <a:rPr kumimoji="0" lang="cs-CZ" sz="1200" b="1" i="0" u="none" strike="noStrike" cap="none" normalizeH="0" baseline="0" dirty="0" smtClean="0">
                <a:ln>
                  <a:noFill/>
                </a:ln>
                <a:solidFill>
                  <a:srgbClr val="BA0000"/>
                </a:solidFill>
                <a:effectLst/>
                <a:latin typeface="Arial" charset="0"/>
                <a:cs typeface="Arial" charset="0"/>
                <a:hlinkClick r:id="rId12" tooltip="Nikaragujská revoluce (stránka neexistuje)"/>
              </a:rPr>
              <a:t>nikaragujskou revoluci</a:t>
            </a:r>
            <a:r>
              <a:rPr kumimoji="0" lang="cs-CZ" sz="1200" b="0" i="0" u="none" strike="noStrike" cap="none" normalizeH="0" baseline="0" dirty="0" smtClean="0">
                <a:ln>
                  <a:noFill/>
                </a:ln>
                <a:solidFill>
                  <a:schemeClr val="tx1"/>
                </a:solidFill>
                <a:effectLst/>
                <a:latin typeface="Arial" charset="0"/>
                <a:cs typeface="Arial" charset="0"/>
              </a:rPr>
              <a:t>. V </a:t>
            </a:r>
            <a:r>
              <a:rPr kumimoji="0" lang="cs-CZ" sz="1200" b="0" i="0" u="none" strike="noStrike" cap="none" normalizeH="0" baseline="0" dirty="0" err="1" smtClean="0">
                <a:ln>
                  <a:noFill/>
                </a:ln>
                <a:solidFill>
                  <a:schemeClr val="tx1"/>
                </a:solidFill>
                <a:effectLst/>
                <a:latin typeface="Arial" charset="0"/>
                <a:cs typeface="Arial" charset="0"/>
              </a:rPr>
              <a:t>současnoti</a:t>
            </a:r>
            <a:r>
              <a:rPr kumimoji="0" lang="cs-CZ" sz="1200" b="0" i="0" u="none" strike="noStrike" cap="none" normalizeH="0" baseline="0" dirty="0" smtClean="0">
                <a:ln>
                  <a:noFill/>
                </a:ln>
                <a:solidFill>
                  <a:schemeClr val="tx1"/>
                </a:solidFill>
                <a:effectLst/>
                <a:latin typeface="Arial" charset="0"/>
                <a:cs typeface="Arial" charset="0"/>
              </a:rPr>
              <a:t> se v zemi udržují demokratické standarty.</a:t>
            </a:r>
          </a:p>
          <a:p>
            <a:pPr marL="0" marR="0" lvl="0" indent="0" algn="l" defTabSz="914400" rtl="0" eaLnBrk="0" fontAlgn="t" latinLnBrk="0" hangingPunct="0">
              <a:lnSpc>
                <a:spcPct val="100000"/>
              </a:lnSpc>
              <a:spcBef>
                <a:spcPct val="0"/>
              </a:spcBef>
              <a:spcAft>
                <a:spcPct val="0"/>
              </a:spcAft>
              <a:buClrTx/>
              <a:buSzTx/>
              <a:buFontTx/>
              <a:buChar char="•"/>
              <a:tabLst/>
            </a:pPr>
            <a:r>
              <a:rPr kumimoji="0" lang="cs-CZ" sz="1200" b="0" i="0" u="none" strike="noStrike" cap="none" normalizeH="0" baseline="0" dirty="0" smtClean="0">
                <a:ln>
                  <a:noFill/>
                </a:ln>
                <a:solidFill>
                  <a:schemeClr val="tx1"/>
                </a:solidFill>
                <a:effectLst/>
                <a:latin typeface="Arial" charset="0"/>
                <a:cs typeface="Arial" charset="0"/>
              </a:rPr>
              <a:t>V </a:t>
            </a:r>
            <a:r>
              <a:rPr kumimoji="0" lang="cs-CZ" sz="1200" b="1" i="0" u="none" strike="noStrike" cap="none" normalizeH="0" baseline="0" dirty="0" smtClean="0">
                <a:ln>
                  <a:noFill/>
                </a:ln>
                <a:solidFill>
                  <a:schemeClr val="tx1"/>
                </a:solidFill>
                <a:effectLst/>
                <a:latin typeface="Arial" charset="0"/>
                <a:cs typeface="Arial" charset="0"/>
              </a:rPr>
              <a:t>Panamě</a:t>
            </a:r>
            <a:r>
              <a:rPr kumimoji="0" lang="cs-CZ" sz="1200" b="0" i="0" u="none" strike="noStrike" cap="none" normalizeH="0" baseline="0" dirty="0" smtClean="0">
                <a:ln>
                  <a:noFill/>
                </a:ln>
                <a:solidFill>
                  <a:schemeClr val="tx1"/>
                </a:solidFill>
                <a:effectLst/>
                <a:latin typeface="Arial" charset="0"/>
                <a:cs typeface="Arial" charset="0"/>
              </a:rPr>
              <a:t> v 80. letech 20. století panoval diktátorský režim </a:t>
            </a:r>
            <a:r>
              <a:rPr kumimoji="0" lang="cs-CZ" sz="1200" b="0" i="0" u="none" strike="noStrike" cap="none" normalizeH="0" baseline="0" dirty="0" err="1" smtClean="0">
                <a:ln>
                  <a:noFill/>
                </a:ln>
                <a:solidFill>
                  <a:schemeClr val="tx1"/>
                </a:solidFill>
                <a:effectLst/>
                <a:latin typeface="Arial" charset="0"/>
                <a:cs typeface="Arial" charset="0"/>
                <a:hlinkClick r:id="rId13" tooltip="Manuel Noriega"/>
              </a:rPr>
              <a:t>Manuela</a:t>
            </a:r>
            <a:r>
              <a:rPr kumimoji="0" lang="cs-CZ" sz="1200" b="0" i="0" u="none" strike="noStrike" cap="none" normalizeH="0" baseline="0" dirty="0" smtClean="0">
                <a:ln>
                  <a:noFill/>
                </a:ln>
                <a:solidFill>
                  <a:schemeClr val="tx1"/>
                </a:solidFill>
                <a:effectLst/>
                <a:latin typeface="Arial" charset="0"/>
                <a:cs typeface="Arial" charset="0"/>
                <a:hlinkClick r:id="rId13" tooltip="Manuel Noriega"/>
              </a:rPr>
              <a:t> </a:t>
            </a:r>
            <a:r>
              <a:rPr kumimoji="0" lang="cs-CZ" sz="1200" b="0" i="0" u="none" strike="noStrike" cap="none" normalizeH="0" baseline="0" dirty="0" err="1" smtClean="0">
                <a:ln>
                  <a:noFill/>
                </a:ln>
                <a:solidFill>
                  <a:schemeClr val="tx1"/>
                </a:solidFill>
                <a:effectLst/>
                <a:latin typeface="Arial" charset="0"/>
                <a:cs typeface="Arial" charset="0"/>
                <a:hlinkClick r:id="rId13" tooltip="Manuel Noriega"/>
              </a:rPr>
              <a:t>Noriegy</a:t>
            </a:r>
            <a:r>
              <a:rPr kumimoji="0" lang="cs-CZ" sz="1200" b="0" i="0" u="none" strike="noStrike" cap="none" normalizeH="0" baseline="0" dirty="0" smtClean="0">
                <a:ln>
                  <a:noFill/>
                </a:ln>
                <a:solidFill>
                  <a:schemeClr val="tx1"/>
                </a:solidFill>
                <a:effectLst/>
                <a:latin typeface="Arial" charset="0"/>
                <a:cs typeface="Arial" charset="0"/>
              </a:rPr>
              <a:t>. Proti tomuto režimu podnikly </a:t>
            </a:r>
            <a:r>
              <a:rPr kumimoji="0" lang="cs-CZ" sz="1200" b="0" i="0" u="none" strike="noStrike" cap="none" normalizeH="0" baseline="0" dirty="0" smtClean="0">
                <a:ln>
                  <a:noFill/>
                </a:ln>
                <a:solidFill>
                  <a:schemeClr val="tx1"/>
                </a:solidFill>
                <a:effectLst/>
                <a:latin typeface="Arial" charset="0"/>
                <a:cs typeface="Arial" charset="0"/>
                <a:hlinkClick r:id="rId14"/>
              </a:rPr>
              <a:t>Spojené státy americké</a:t>
            </a:r>
            <a:r>
              <a:rPr kumimoji="0" lang="cs-CZ" sz="1200" b="0" i="0" u="none" strike="noStrike" cap="none" normalizeH="0" baseline="0" dirty="0" smtClean="0">
                <a:ln>
                  <a:noFill/>
                </a:ln>
                <a:solidFill>
                  <a:schemeClr val="tx1"/>
                </a:solidFill>
                <a:effectLst/>
                <a:latin typeface="Arial" charset="0"/>
                <a:cs typeface="Arial" charset="0"/>
              </a:rPr>
              <a:t> v roce 1989 </a:t>
            </a:r>
            <a:r>
              <a:rPr kumimoji="0" lang="cs-CZ" sz="1200" b="0" i="0" u="none" strike="noStrike" cap="none" normalizeH="0" baseline="0" dirty="0" smtClean="0">
                <a:ln>
                  <a:noFill/>
                </a:ln>
                <a:solidFill>
                  <a:schemeClr val="tx1"/>
                </a:solidFill>
                <a:effectLst/>
                <a:latin typeface="Arial" charset="0"/>
                <a:cs typeface="Arial" charset="0"/>
                <a:hlinkClick r:id="rId15" tooltip="Invaze Spojených států amerických do Panamy"/>
              </a:rPr>
              <a:t>vojenskou intervenci</a:t>
            </a:r>
            <a:r>
              <a:rPr kumimoji="0" lang="cs-CZ" sz="1200" b="0" i="0" u="none" strike="noStrike" cap="none" normalizeH="0" baseline="0" dirty="0" smtClean="0">
                <a:ln>
                  <a:noFill/>
                </a:ln>
                <a:solidFill>
                  <a:schemeClr val="tx1"/>
                </a:solidFill>
                <a:effectLst/>
                <a:latin typeface="Arial" charset="0"/>
                <a:cs typeface="Arial" charset="0"/>
              </a:rPr>
              <a:t> . Panama po ukončení intervence relativně úspěšně upevňuje demokratické principy fungování státu. To se </a:t>
            </a:r>
            <a:r>
              <a:rPr kumimoji="0" lang="cs-CZ" sz="1200" b="0" i="0" u="none" strike="noStrike" cap="none" normalizeH="0" baseline="0" dirty="0" err="1" smtClean="0">
                <a:ln>
                  <a:noFill/>
                </a:ln>
                <a:solidFill>
                  <a:schemeClr val="tx1"/>
                </a:solidFill>
                <a:effectLst/>
                <a:latin typeface="Arial" charset="0"/>
                <a:cs typeface="Arial" charset="0"/>
              </a:rPr>
              <a:t>prokázolo</a:t>
            </a:r>
            <a:r>
              <a:rPr kumimoji="0" lang="cs-CZ" sz="1200" b="0" i="0" u="none" strike="noStrike" cap="none" normalizeH="0" baseline="0" dirty="0" smtClean="0">
                <a:ln>
                  <a:noFill/>
                </a:ln>
                <a:solidFill>
                  <a:schemeClr val="tx1"/>
                </a:solidFill>
                <a:effectLst/>
                <a:latin typeface="Arial" charset="0"/>
                <a:cs typeface="Arial" charset="0"/>
              </a:rPr>
              <a:t> např. hladkým průběhem referenda v roce 2006, kde se obyvatelstvo mělo vyjádřit k plánovanému rozšíření </a:t>
            </a:r>
            <a:r>
              <a:rPr kumimoji="0" lang="cs-CZ" sz="1200" b="0" i="0" u="none" strike="noStrike" cap="none" normalizeH="0" baseline="0" dirty="0" smtClean="0">
                <a:ln>
                  <a:noFill/>
                </a:ln>
                <a:solidFill>
                  <a:schemeClr val="tx1"/>
                </a:solidFill>
                <a:effectLst/>
                <a:latin typeface="Arial" charset="0"/>
                <a:cs typeface="Arial" charset="0"/>
                <a:hlinkClick r:id="rId16" tooltip="Panamský průplav"/>
              </a:rPr>
              <a:t>Panamského průplavu</a:t>
            </a:r>
            <a:r>
              <a:rPr kumimoji="0" lang="cs-CZ" sz="700" b="0" i="0" u="none" strike="noStrike" cap="none" normalizeH="0" baseline="0" dirty="0" smtClean="0">
                <a:ln>
                  <a:noFill/>
                </a:ln>
                <a:solidFill>
                  <a:schemeClr val="tx1"/>
                </a:solidFill>
                <a:effectLst/>
                <a:latin typeface="Arial" charset="0"/>
                <a:cs typeface="Arial" charset="0"/>
              </a:rPr>
              <a:t>.</a:t>
            </a:r>
            <a:endParaRPr kumimoji="0" lang="cs-CZ"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t" latinLnBrk="0" hangingPunct="0">
              <a:lnSpc>
                <a:spcPct val="100000"/>
              </a:lnSpc>
              <a:spcBef>
                <a:spcPct val="0"/>
              </a:spcBef>
              <a:spcAft>
                <a:spcPct val="0"/>
              </a:spcAft>
              <a:buClrTx/>
              <a:buSzTx/>
              <a:buFontTx/>
              <a:buChar char="•"/>
              <a:tabLst/>
            </a:pPr>
            <a:r>
              <a:rPr kumimoji="0" lang="cs-CZ" sz="1200" b="1" i="0" u="none" strike="noStrike" cap="none" normalizeH="0" baseline="0" dirty="0" smtClean="0">
                <a:ln>
                  <a:noFill/>
                </a:ln>
                <a:solidFill>
                  <a:schemeClr val="tx1"/>
                </a:solidFill>
                <a:effectLst/>
                <a:latin typeface="Arial" charset="0"/>
                <a:cs typeface="Arial" charset="0"/>
              </a:rPr>
              <a:t>Kostarika</a:t>
            </a:r>
            <a:r>
              <a:rPr kumimoji="0" lang="cs-CZ" sz="1200" b="0" i="0" u="none" strike="noStrike" cap="none" normalizeH="0" baseline="0" dirty="0" smtClean="0">
                <a:ln>
                  <a:noFill/>
                </a:ln>
                <a:solidFill>
                  <a:schemeClr val="tx1"/>
                </a:solidFill>
                <a:effectLst/>
                <a:latin typeface="Arial" charset="0"/>
                <a:cs typeface="Arial" charset="0"/>
              </a:rPr>
              <a:t> je velkou výjimkou v regionu Střední Ameriky. V roce 1948 byla rozpuštěna zdejší </a:t>
            </a:r>
            <a:r>
              <a:rPr kumimoji="0" lang="cs-CZ" sz="1200" b="0" i="0" u="none" strike="noStrike" cap="none" normalizeH="0" baseline="0" dirty="0" smtClean="0">
                <a:ln>
                  <a:noFill/>
                </a:ln>
                <a:solidFill>
                  <a:schemeClr val="tx1"/>
                </a:solidFill>
                <a:effectLst/>
                <a:latin typeface="Arial" charset="0"/>
                <a:cs typeface="Arial" charset="0"/>
                <a:hlinkClick r:id="rId17"/>
              </a:rPr>
              <a:t>armáda</a:t>
            </a:r>
            <a:r>
              <a:rPr kumimoji="0" lang="cs-CZ" sz="1200" b="0" i="0" u="none" strike="noStrike" cap="none" normalizeH="0" baseline="0" dirty="0" smtClean="0">
                <a:ln>
                  <a:noFill/>
                </a:ln>
                <a:solidFill>
                  <a:schemeClr val="tx1"/>
                </a:solidFill>
                <a:effectLst/>
                <a:latin typeface="Arial" charset="0"/>
                <a:cs typeface="Arial" charset="0"/>
              </a:rPr>
              <a:t> . Tento krok měl předejít možným vojenským převratům. V současnosti je Kostarika jedna ze zemí </a:t>
            </a:r>
            <a:r>
              <a:rPr kumimoji="0" lang="cs-CZ" sz="1200" b="0" i="0" u="none" strike="noStrike" cap="none" normalizeH="0" baseline="0" dirty="0" smtClean="0">
                <a:ln>
                  <a:noFill/>
                </a:ln>
                <a:solidFill>
                  <a:schemeClr val="tx1"/>
                </a:solidFill>
                <a:effectLst/>
                <a:latin typeface="Arial" charset="0"/>
                <a:cs typeface="Arial" charset="0"/>
                <a:hlinkClick r:id="rId18" tooltip="Latinská Amerika"/>
              </a:rPr>
              <a:t>Latinské Ameriky</a:t>
            </a:r>
            <a:r>
              <a:rPr kumimoji="0" lang="cs-CZ" sz="1200" b="0" i="0" u="none" strike="noStrike" cap="none" normalizeH="0" baseline="0" dirty="0" smtClean="0">
                <a:ln>
                  <a:noFill/>
                </a:ln>
                <a:solidFill>
                  <a:schemeClr val="tx1"/>
                </a:solidFill>
                <a:effectLst/>
                <a:latin typeface="Arial" charset="0"/>
                <a:cs typeface="Arial" charset="0"/>
              </a:rPr>
              <a:t> s nejlépe fungující demokracií, kdy se 2 politické strany střídají ve vládnutí nad zemí.</a:t>
            </a:r>
          </a:p>
          <a:p>
            <a:pPr marL="0" marR="0" lvl="0" indent="0" algn="l" defTabSz="914400" rtl="0" eaLnBrk="0" fontAlgn="t"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V roce 2010 byl zveřejněn žebříček 167 posuzovaných států světa, ve kterém se vyhodnotil jejich </a:t>
            </a:r>
            <a:r>
              <a:rPr kumimoji="0" lang="cs-CZ" sz="1200" b="0" i="0" u="none" strike="noStrike" cap="none" normalizeH="0" baseline="0" dirty="0" smtClean="0">
                <a:ln>
                  <a:noFill/>
                </a:ln>
                <a:solidFill>
                  <a:schemeClr val="tx1"/>
                </a:solidFill>
                <a:effectLst/>
                <a:latin typeface="Arial" charset="0"/>
                <a:cs typeface="Arial" charset="0"/>
                <a:hlinkClick r:id="rId19"/>
              </a:rPr>
              <a:t>index demokracie</a:t>
            </a:r>
            <a:r>
              <a:rPr kumimoji="0" lang="cs-CZ" sz="1200" b="0" i="0" u="none" strike="noStrike" cap="none" normalizeH="0" baseline="0" dirty="0" smtClean="0">
                <a:ln>
                  <a:noFill/>
                </a:ln>
                <a:solidFill>
                  <a:schemeClr val="tx1"/>
                </a:solidFill>
                <a:effectLst/>
                <a:latin typeface="Arial" charset="0"/>
                <a:cs typeface="Arial" charset="0"/>
              </a:rPr>
              <a:t>. Nejvyšší možné ohodnocení bylo 10 bodů    </a:t>
            </a:r>
            <a:r>
              <a:rPr kumimoji="0" lang="cs-CZ" sz="800" b="0" i="0" u="none" strike="noStrike" cap="none" normalizeH="0" baseline="0" dirty="0" smtClean="0">
                <a:ln>
                  <a:noFill/>
                </a:ln>
                <a:solidFill>
                  <a:schemeClr val="tx1"/>
                </a:solidFill>
                <a:effectLst/>
                <a:latin typeface="Arial" charset="0"/>
                <a:cs typeface="Arial" charset="0"/>
              </a:rPr>
              <a:t> </a:t>
            </a:r>
            <a:r>
              <a:rPr kumimoji="0" lang="cs-CZ" sz="1800" b="0" i="0" u="none" strike="noStrike" cap="none" normalizeH="0" baseline="0" dirty="0" smtClean="0">
                <a:ln>
                  <a:noFill/>
                </a:ln>
                <a:solidFill>
                  <a:schemeClr val="tx1"/>
                </a:solidFill>
                <a:effectLst/>
                <a:latin typeface="Arial" charset="0"/>
                <a:cs typeface="Arial" charset="0"/>
              </a:rPr>
              <a:t> </a:t>
            </a:r>
            <a:r>
              <a:rPr kumimoji="0" lang="cs-CZ" sz="800" b="0" i="0" u="none" strike="noStrike" cap="none" normalizeH="0" baseline="0" dirty="0" smtClean="0">
                <a:ln>
                  <a:noFill/>
                </a:ln>
                <a:solidFill>
                  <a:schemeClr val="tx1"/>
                </a:solidFill>
                <a:effectLst/>
                <a:latin typeface="Arial" charset="0"/>
                <a:cs typeface="Arial" charset="0"/>
              </a:rPr>
              <a:t> </a:t>
            </a:r>
            <a:endParaRPr kumimoji="0" lang="cs-CZ" sz="1800" b="1" i="0" u="none" strike="noStrike" cap="none" normalizeH="0" baseline="0" dirty="0" smtClean="0">
              <a:ln>
                <a:noFill/>
              </a:ln>
              <a:solidFill>
                <a:srgbClr val="666699"/>
              </a:solidFill>
              <a:effectLst/>
              <a:latin typeface="Arial" charset="0"/>
              <a:cs typeface="Arial" charset="0"/>
            </a:endParaRPr>
          </a:p>
        </p:txBody>
      </p:sp>
      <p:pic>
        <p:nvPicPr>
          <p:cNvPr id="29698" name="Picture 2" descr="↓">
            <a:hlinkClick r:id=""/>
          </p:cNvPr>
          <p:cNvPicPr>
            <a:picLocks noChangeAspect="1" noChangeArrowheads="1"/>
          </p:cNvPicPr>
          <p:nvPr/>
        </p:nvPicPr>
        <p:blipFill>
          <a:blip r:embed="rId20" cstate="print"/>
          <a:srcRect/>
          <a:stretch>
            <a:fillRect/>
          </a:stretch>
        </p:blipFill>
        <p:spPr bwMode="auto">
          <a:xfrm>
            <a:off x="16167100" y="357188"/>
            <a:ext cx="114300" cy="133350"/>
          </a:xfrm>
          <a:prstGeom prst="rect">
            <a:avLst/>
          </a:prstGeom>
          <a:noFill/>
        </p:spPr>
      </p:pic>
      <p:pic>
        <p:nvPicPr>
          <p:cNvPr id="29699" name="Picture 3" descr="↓">
            <a:hlinkClick r:id=""/>
          </p:cNvPr>
          <p:cNvPicPr>
            <a:picLocks noChangeAspect="1" noChangeArrowheads="1"/>
          </p:cNvPicPr>
          <p:nvPr/>
        </p:nvPicPr>
        <p:blipFill>
          <a:blip r:embed="rId20" cstate="print"/>
          <a:srcRect/>
          <a:stretch>
            <a:fillRect/>
          </a:stretch>
        </p:blipFill>
        <p:spPr bwMode="auto">
          <a:xfrm>
            <a:off x="16230600" y="357188"/>
            <a:ext cx="114300" cy="133350"/>
          </a:xfrm>
          <a:prstGeom prst="rect">
            <a:avLst/>
          </a:prstGeom>
          <a:noFill/>
        </p:spPr>
      </p:pic>
      <p:pic>
        <p:nvPicPr>
          <p:cNvPr id="29700" name="Picture 4" descr="↓">
            <a:hlinkClick r:id=""/>
          </p:cNvPr>
          <p:cNvPicPr>
            <a:picLocks noChangeAspect="1" noChangeArrowheads="1"/>
          </p:cNvPicPr>
          <p:nvPr/>
        </p:nvPicPr>
        <p:blipFill>
          <a:blip r:embed="rId20" cstate="print"/>
          <a:srcRect/>
          <a:stretch>
            <a:fillRect/>
          </a:stretch>
        </p:blipFill>
        <p:spPr bwMode="auto">
          <a:xfrm>
            <a:off x="16287750" y="357188"/>
            <a:ext cx="114300" cy="133350"/>
          </a:xfrm>
          <a:prstGeom prst="rect">
            <a:avLst/>
          </a:prstGeom>
          <a:noFill/>
        </p:spPr>
      </p:pic>
      <p:pic>
        <p:nvPicPr>
          <p:cNvPr id="29701" name="Picture 5" descr="↓">
            <a:hlinkClick r:id=""/>
          </p:cNvPr>
          <p:cNvPicPr>
            <a:picLocks noChangeAspect="1" noChangeArrowheads="1"/>
          </p:cNvPicPr>
          <p:nvPr/>
        </p:nvPicPr>
        <p:blipFill>
          <a:blip r:embed="rId20" cstate="print"/>
          <a:srcRect/>
          <a:stretch>
            <a:fillRect/>
          </a:stretch>
        </p:blipFill>
        <p:spPr bwMode="auto">
          <a:xfrm>
            <a:off x="16379825" y="357188"/>
            <a:ext cx="114300" cy="1333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188640"/>
            <a:ext cx="8568952" cy="3693319"/>
          </a:xfrm>
          <a:prstGeom prst="rect">
            <a:avLst/>
          </a:prstGeom>
        </p:spPr>
        <p:txBody>
          <a:bodyPr wrap="square">
            <a:spAutoFit/>
          </a:bodyPr>
          <a:lstStyle/>
          <a:p>
            <a:r>
              <a:rPr lang="cs-CZ" b="1" dirty="0" smtClean="0"/>
              <a:t>Obyvatelstvo</a:t>
            </a:r>
          </a:p>
          <a:p>
            <a:r>
              <a:rPr lang="cs-CZ" dirty="0" smtClean="0"/>
              <a:t>Lidské osídlení Střední Ameriky je velmi nerovnoměrné. Obecně se dá říci, že většina obyvatel žije při pacifickém pobřeží, zatímco úmoří Karibiku je relativně řídce obydlené. Tuto skutečnost lze podložit např. tím, že státy Belize (při Karibském moři) a Salvador (pacifické pobřeží) mají přibližně stejnou rozlohu, přesto má Salvador zhruba 30x vyšší počet obyvatel.</a:t>
            </a:r>
          </a:p>
          <a:p>
            <a:r>
              <a:rPr lang="cs-CZ" dirty="0" smtClean="0"/>
              <a:t>Nejrozšířenější </a:t>
            </a:r>
            <a:r>
              <a:rPr lang="cs-CZ" dirty="0" smtClean="0">
                <a:hlinkClick r:id="rId3" action="ppaction://hlinkfile"/>
              </a:rPr>
              <a:t>etnikum</a:t>
            </a:r>
            <a:r>
              <a:rPr lang="cs-CZ" dirty="0" smtClean="0"/>
              <a:t> ve Střední Americe jsou </a:t>
            </a:r>
            <a:r>
              <a:rPr lang="cs-CZ" i="1" dirty="0" smtClean="0">
                <a:hlinkClick r:id="rId4" action="ppaction://hlinkfile" tooltip="Mestic"/>
              </a:rPr>
              <a:t>mesticové</a:t>
            </a:r>
            <a:r>
              <a:rPr lang="cs-CZ" dirty="0" smtClean="0"/>
              <a:t> (míšenci bělochů a původních amerických obyvatel) - tato skupina představuje zhruba 66% veškeré středoamerické populace. Nejvyšší procentuelní zastoupení mají mesticové v Salvadoru a Hondurasu (cca 90% tamních populací). Druhou nejvýznamnější skupinou jsou domorodí </a:t>
            </a:r>
            <a:r>
              <a:rPr lang="cs-CZ" i="1" dirty="0" smtClean="0">
                <a:hlinkClick r:id="rId5" action="ppaction://hlinkfile"/>
              </a:rPr>
              <a:t>Indiáni</a:t>
            </a:r>
            <a:r>
              <a:rPr lang="cs-CZ" dirty="0" smtClean="0"/>
              <a:t>, kteří žijí především na území Guatemaly a Belize (zhruba 16,5% středoamerické populace). </a:t>
            </a:r>
            <a:r>
              <a:rPr lang="cs-CZ" i="1" dirty="0" smtClean="0">
                <a:hlinkClick r:id="rId6" action="ppaction://hlinkfile" tooltip="Běloši"/>
              </a:rPr>
              <a:t>Běloši</a:t>
            </a:r>
            <a:r>
              <a:rPr lang="cs-CZ" dirty="0" smtClean="0"/>
              <a:t> představují 14,5% veškeré populace (rozšíření především v Kostarice). </a:t>
            </a:r>
            <a:r>
              <a:rPr lang="cs-CZ" i="1" dirty="0" smtClean="0">
                <a:hlinkClick r:id="rId7" action="ppaction://hlinkfile" tooltip="Černoši"/>
              </a:rPr>
              <a:t>Černoši</a:t>
            </a:r>
            <a:r>
              <a:rPr lang="cs-CZ" i="1" dirty="0" smtClean="0"/>
              <a:t> a </a:t>
            </a:r>
            <a:r>
              <a:rPr lang="cs-CZ" i="1" dirty="0" smtClean="0">
                <a:hlinkClick r:id="rId8" action="ppaction://hlinkfile" tooltip="Mulati"/>
              </a:rPr>
              <a:t>mulati</a:t>
            </a:r>
            <a:r>
              <a:rPr lang="cs-CZ" dirty="0" smtClean="0"/>
              <a:t> reprezentují zhruba jen 2% celkové středoamerické populace.</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188640"/>
            <a:ext cx="6156176" cy="5632311"/>
          </a:xfrm>
          <a:prstGeom prst="rect">
            <a:avLst/>
          </a:prstGeom>
        </p:spPr>
        <p:txBody>
          <a:bodyPr wrap="square">
            <a:spAutoFit/>
          </a:bodyPr>
          <a:lstStyle/>
          <a:p>
            <a:r>
              <a:rPr lang="cs-CZ" b="1" dirty="0" smtClean="0"/>
              <a:t>Kříženci ras:</a:t>
            </a:r>
            <a:endParaRPr lang="cs-CZ" dirty="0" smtClean="0"/>
          </a:p>
          <a:p>
            <a:r>
              <a:rPr lang="cs-CZ" i="1" dirty="0" smtClean="0"/>
              <a:t>a) základní:</a:t>
            </a:r>
            <a:endParaRPr lang="cs-CZ" dirty="0" smtClean="0"/>
          </a:p>
          <a:p>
            <a:r>
              <a:rPr lang="cs-CZ" b="1" dirty="0" smtClean="0"/>
              <a:t>Mulat =</a:t>
            </a:r>
            <a:r>
              <a:rPr lang="cs-CZ" dirty="0" smtClean="0"/>
              <a:t> negroidní a europoidní</a:t>
            </a:r>
          </a:p>
          <a:p>
            <a:r>
              <a:rPr lang="cs-CZ" i="1" dirty="0" smtClean="0"/>
              <a:t>- drtivá většina hispánských Američanů je pokládána za mulaty. Tvar obličeje je obvykle kompromisem kulatého (negroidní) a oválného (europoidní).</a:t>
            </a:r>
            <a:endParaRPr lang="cs-CZ" dirty="0" smtClean="0"/>
          </a:p>
          <a:p>
            <a:r>
              <a:rPr lang="cs-CZ" b="1" i="1" dirty="0" smtClean="0"/>
              <a:t>Známá osobnost:</a:t>
            </a:r>
            <a:r>
              <a:rPr lang="cs-CZ" dirty="0" smtClean="0"/>
              <a:t> </a:t>
            </a:r>
            <a:r>
              <a:rPr lang="cs-CZ" dirty="0" err="1" smtClean="0"/>
              <a:t>Barack</a:t>
            </a:r>
            <a:r>
              <a:rPr lang="cs-CZ" dirty="0" smtClean="0"/>
              <a:t> </a:t>
            </a:r>
            <a:r>
              <a:rPr lang="cs-CZ" dirty="0" err="1" smtClean="0"/>
              <a:t>Obama</a:t>
            </a:r>
            <a:r>
              <a:rPr lang="cs-CZ" dirty="0" smtClean="0"/>
              <a:t>, president USA</a:t>
            </a:r>
          </a:p>
          <a:p>
            <a:r>
              <a:rPr lang="cs-CZ" b="1" dirty="0" smtClean="0"/>
              <a:t>Mestic</a:t>
            </a:r>
            <a:r>
              <a:rPr lang="cs-CZ" dirty="0" smtClean="0"/>
              <a:t> = europoidní a mongoloidní</a:t>
            </a:r>
          </a:p>
          <a:p>
            <a:r>
              <a:rPr lang="cs-CZ" i="1" dirty="0" smtClean="0"/>
              <a:t>- nejčastěji se označení používá pro potomka indiánského (mongoloidní) a španělského (europoidní) rodiče. Odstín pleti je většinou tónován do žluta, ale osobu od osoby se liší.</a:t>
            </a:r>
            <a:endParaRPr lang="cs-CZ" dirty="0" smtClean="0"/>
          </a:p>
          <a:p>
            <a:r>
              <a:rPr lang="cs-CZ" b="1" i="1" dirty="0" smtClean="0"/>
              <a:t>Známá osobnost:</a:t>
            </a:r>
            <a:r>
              <a:rPr lang="cs-CZ" dirty="0" smtClean="0"/>
              <a:t> Lila </a:t>
            </a:r>
            <a:r>
              <a:rPr lang="cs-CZ" dirty="0" err="1" smtClean="0"/>
              <a:t>Downs</a:t>
            </a:r>
            <a:r>
              <a:rPr lang="cs-CZ" dirty="0" smtClean="0"/>
              <a:t>, zpěvačka</a:t>
            </a:r>
          </a:p>
          <a:p>
            <a:r>
              <a:rPr lang="cs-CZ" b="1" dirty="0" err="1" smtClean="0"/>
              <a:t>Zambo</a:t>
            </a:r>
            <a:r>
              <a:rPr lang="cs-CZ" dirty="0" smtClean="0"/>
              <a:t> = negroidní a mongoloidní</a:t>
            </a:r>
          </a:p>
          <a:p>
            <a:r>
              <a:rPr lang="cs-CZ" i="1" dirty="0" smtClean="0"/>
              <a:t>- </a:t>
            </a:r>
            <a:r>
              <a:rPr lang="cs-CZ" i="1" dirty="0" err="1" smtClean="0"/>
              <a:t>afroindián</a:t>
            </a:r>
            <a:r>
              <a:rPr lang="cs-CZ" i="1" dirty="0" smtClean="0"/>
              <a:t> s rovným podílem africké a indiánské krve, popřípadě také potomek dvou </a:t>
            </a:r>
            <a:r>
              <a:rPr lang="cs-CZ" i="1" dirty="0" err="1" smtClean="0"/>
              <a:t>zambů</a:t>
            </a:r>
            <a:r>
              <a:rPr lang="cs-CZ" i="1" dirty="0" smtClean="0"/>
              <a:t>. Má znaky obou ras, podoba nosu a rtů závisí na tom, po kom z rodičů je </a:t>
            </a:r>
            <a:r>
              <a:rPr lang="cs-CZ" i="1" dirty="0" err="1" smtClean="0"/>
              <a:t>zambo</a:t>
            </a:r>
            <a:r>
              <a:rPr lang="cs-CZ" i="1" dirty="0" smtClean="0"/>
              <a:t> dědí.</a:t>
            </a:r>
            <a:endParaRPr lang="cs-CZ" dirty="0" smtClean="0"/>
          </a:p>
          <a:p>
            <a:r>
              <a:rPr lang="cs-CZ" b="1" i="1" dirty="0" smtClean="0"/>
              <a:t>Známá osobnost:</a:t>
            </a:r>
            <a:r>
              <a:rPr lang="cs-CZ" dirty="0" smtClean="0"/>
              <a:t> Hugo </a:t>
            </a:r>
            <a:r>
              <a:rPr lang="cs-CZ" dirty="0" err="1" smtClean="0"/>
              <a:t>Chávez</a:t>
            </a:r>
            <a:r>
              <a:rPr lang="cs-CZ" dirty="0" smtClean="0"/>
              <a:t>, venezuelský president - míšenec </a:t>
            </a:r>
            <a:r>
              <a:rPr lang="cs-CZ" dirty="0" err="1" smtClean="0"/>
              <a:t>zamba</a:t>
            </a:r>
            <a:r>
              <a:rPr lang="cs-CZ" dirty="0" smtClean="0"/>
              <a:t> a mestice</a:t>
            </a:r>
          </a:p>
          <a:p>
            <a:r>
              <a:rPr lang="cs-CZ" dirty="0" smtClean="0"/>
              <a:t>Potomci dvou stejných kříženců se vždy nazývají jako jejich rodiče (např. potomek mulata a mulata se nazývá mulat).</a:t>
            </a:r>
          </a:p>
        </p:txBody>
      </p:sp>
      <p:pic>
        <p:nvPicPr>
          <p:cNvPr id="4102" name="Picture 6" descr="http://t0.gstatic.com/images?q=tbn:ANd9GcTZ7n-arq9p9zFnNEvxZyMl3Or41crLiZ2XyTp2UGYJ4kX0DBye"/>
          <p:cNvPicPr>
            <a:picLocks noChangeAspect="1" noChangeArrowheads="1"/>
          </p:cNvPicPr>
          <p:nvPr/>
        </p:nvPicPr>
        <p:blipFill>
          <a:blip r:embed="rId3" cstate="print"/>
          <a:srcRect/>
          <a:stretch>
            <a:fillRect/>
          </a:stretch>
        </p:blipFill>
        <p:spPr bwMode="auto">
          <a:xfrm>
            <a:off x="6732240" y="116632"/>
            <a:ext cx="1914525" cy="2390775"/>
          </a:xfrm>
          <a:prstGeom prst="rect">
            <a:avLst/>
          </a:prstGeom>
          <a:noFill/>
        </p:spPr>
      </p:pic>
      <p:pic>
        <p:nvPicPr>
          <p:cNvPr id="4104" name="Picture 8" descr="http://www.amoeba.com/dynamic-images/blog/Sarah/lila-downs.jpg"/>
          <p:cNvPicPr>
            <a:picLocks noChangeAspect="1" noChangeArrowheads="1"/>
          </p:cNvPicPr>
          <p:nvPr/>
        </p:nvPicPr>
        <p:blipFill>
          <a:blip r:embed="rId4" cstate="print"/>
          <a:srcRect/>
          <a:stretch>
            <a:fillRect/>
          </a:stretch>
        </p:blipFill>
        <p:spPr bwMode="auto">
          <a:xfrm>
            <a:off x="6300192" y="2564904"/>
            <a:ext cx="2612951" cy="1948087"/>
          </a:xfrm>
          <a:prstGeom prst="rect">
            <a:avLst/>
          </a:prstGeom>
          <a:noFill/>
        </p:spPr>
      </p:pic>
      <p:pic>
        <p:nvPicPr>
          <p:cNvPr id="4108" name="Picture 12" descr="Hugo Chavez"/>
          <p:cNvPicPr>
            <a:picLocks noChangeAspect="1" noChangeArrowheads="1"/>
          </p:cNvPicPr>
          <p:nvPr/>
        </p:nvPicPr>
        <p:blipFill>
          <a:blip r:embed="rId5" cstate="print"/>
          <a:srcRect/>
          <a:stretch>
            <a:fillRect/>
          </a:stretch>
        </p:blipFill>
        <p:spPr bwMode="auto">
          <a:xfrm>
            <a:off x="6804248" y="4653136"/>
            <a:ext cx="1800622" cy="2204864"/>
          </a:xfrm>
          <a:prstGeom prst="rect">
            <a:avLst/>
          </a:prstGeom>
          <a:noFill/>
        </p:spPr>
      </p:pic>
      <p:sp>
        <p:nvSpPr>
          <p:cNvPr id="9" name="TextovéPole 8"/>
          <p:cNvSpPr txBox="1"/>
          <p:nvPr/>
        </p:nvSpPr>
        <p:spPr>
          <a:xfrm>
            <a:off x="5004048" y="5877272"/>
            <a:ext cx="1800200" cy="1200329"/>
          </a:xfrm>
          <a:prstGeom prst="rect">
            <a:avLst/>
          </a:prstGeom>
          <a:noFill/>
        </p:spPr>
        <p:txBody>
          <a:bodyPr wrap="square" rtlCol="0">
            <a:spAutoFit/>
          </a:bodyPr>
          <a:lstStyle/>
          <a:p>
            <a:r>
              <a:rPr lang="cs-CZ" b="1" dirty="0" err="1" smtClean="0"/>
              <a:t>Zambo</a:t>
            </a:r>
            <a:r>
              <a:rPr lang="cs-CZ" b="1" dirty="0" smtClean="0"/>
              <a:t> a mestic</a:t>
            </a:r>
            <a:r>
              <a:rPr lang="cs-CZ" dirty="0" smtClean="0"/>
              <a:t>:</a:t>
            </a:r>
          </a:p>
          <a:p>
            <a:r>
              <a:rPr lang="cs-CZ" dirty="0" smtClean="0"/>
              <a:t/>
            </a:r>
            <a:br>
              <a:rPr lang="cs-CZ" dirty="0" smtClean="0"/>
            </a:br>
            <a:endParaRPr lang="cs-CZ" dirty="0" smtClean="0"/>
          </a:p>
          <a:p>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0649"/>
            <a:ext cx="8640960" cy="2585323"/>
          </a:xfrm>
          <a:prstGeom prst="rect">
            <a:avLst/>
          </a:prstGeom>
        </p:spPr>
        <p:txBody>
          <a:bodyPr wrap="square">
            <a:spAutoFit/>
          </a:bodyPr>
          <a:lstStyle/>
          <a:p>
            <a:r>
              <a:rPr lang="cs-CZ" i="1" dirty="0" smtClean="0"/>
              <a:t>b) vedlejší:</a:t>
            </a:r>
            <a:endParaRPr lang="cs-CZ" dirty="0" smtClean="0"/>
          </a:p>
          <a:p>
            <a:r>
              <a:rPr lang="cs-CZ" b="1" dirty="0" err="1" smtClean="0"/>
              <a:t>Cambujo</a:t>
            </a:r>
            <a:r>
              <a:rPr lang="cs-CZ" dirty="0" smtClean="0"/>
              <a:t> = mongoloidní a </a:t>
            </a:r>
            <a:r>
              <a:rPr lang="cs-CZ" dirty="0" err="1" smtClean="0"/>
              <a:t>zambo</a:t>
            </a:r>
            <a:endParaRPr lang="cs-CZ" dirty="0" smtClean="0"/>
          </a:p>
          <a:p>
            <a:r>
              <a:rPr lang="cs-CZ" b="1" dirty="0" err="1" smtClean="0"/>
              <a:t>Malgaš</a:t>
            </a:r>
            <a:r>
              <a:rPr lang="cs-CZ" dirty="0" smtClean="0"/>
              <a:t> = odštěp negroidní a mongoloidní</a:t>
            </a:r>
          </a:p>
          <a:p>
            <a:r>
              <a:rPr lang="cs-CZ" b="1" dirty="0" smtClean="0"/>
              <a:t>Kreol</a:t>
            </a:r>
            <a:r>
              <a:rPr lang="cs-CZ" dirty="0" smtClean="0"/>
              <a:t> = odštěp negroidní a europoidní</a:t>
            </a:r>
          </a:p>
          <a:p>
            <a:r>
              <a:rPr lang="cs-CZ" b="1" dirty="0" err="1" smtClean="0"/>
              <a:t>Kastico</a:t>
            </a:r>
            <a:r>
              <a:rPr lang="cs-CZ" dirty="0" smtClean="0"/>
              <a:t> = europoidní a mestic</a:t>
            </a:r>
          </a:p>
          <a:p>
            <a:r>
              <a:rPr lang="cs-CZ" b="1" dirty="0" err="1" smtClean="0"/>
              <a:t>Kajot</a:t>
            </a:r>
            <a:r>
              <a:rPr lang="cs-CZ" dirty="0" smtClean="0"/>
              <a:t> = mestic a mulat = podíl všech tří plemen</a:t>
            </a:r>
          </a:p>
          <a:p>
            <a:r>
              <a:rPr lang="cs-CZ" dirty="0" smtClean="0"/>
              <a:t>Tyto názvy pocházejí ze španělštiny.</a:t>
            </a:r>
          </a:p>
          <a:p>
            <a:r>
              <a:rPr lang="cs-CZ" dirty="0" smtClean="0"/>
              <a:t/>
            </a:r>
            <a:br>
              <a:rPr lang="cs-CZ" dirty="0" smtClean="0"/>
            </a:br>
            <a:endParaRPr lang="cs-CZ" dirty="0"/>
          </a:p>
        </p:txBody>
      </p:sp>
      <p:pic>
        <p:nvPicPr>
          <p:cNvPr id="2050" name="Picture 2" descr="mulat"/>
          <p:cNvPicPr>
            <a:picLocks noChangeAspect="1" noChangeArrowheads="1"/>
          </p:cNvPicPr>
          <p:nvPr/>
        </p:nvPicPr>
        <p:blipFill>
          <a:blip r:embed="rId3" cstate="print"/>
          <a:srcRect/>
          <a:stretch>
            <a:fillRect/>
          </a:stretch>
        </p:blipFill>
        <p:spPr bwMode="auto">
          <a:xfrm>
            <a:off x="251520" y="2564904"/>
            <a:ext cx="2808312" cy="3789040"/>
          </a:xfrm>
          <a:prstGeom prst="rect">
            <a:avLst/>
          </a:prstGeom>
          <a:noFill/>
        </p:spPr>
      </p:pic>
      <p:pic>
        <p:nvPicPr>
          <p:cNvPr id="2052" name="Picture 4" descr="http://www.toledocity.gov.ph/files/images/DSC01063_0.img_assist_custom.JPG"/>
          <p:cNvPicPr>
            <a:picLocks noChangeAspect="1" noChangeArrowheads="1"/>
          </p:cNvPicPr>
          <p:nvPr/>
        </p:nvPicPr>
        <p:blipFill>
          <a:blip r:embed="rId4" cstate="print"/>
          <a:srcRect/>
          <a:stretch>
            <a:fillRect/>
          </a:stretch>
        </p:blipFill>
        <p:spPr bwMode="auto">
          <a:xfrm>
            <a:off x="3347864" y="2564904"/>
            <a:ext cx="3657600" cy="3429001"/>
          </a:xfrm>
          <a:prstGeom prst="rect">
            <a:avLst/>
          </a:prstGeom>
          <a:noFill/>
        </p:spPr>
      </p:pic>
      <p:sp>
        <p:nvSpPr>
          <p:cNvPr id="5" name="TextovéPole 4"/>
          <p:cNvSpPr txBox="1"/>
          <p:nvPr/>
        </p:nvSpPr>
        <p:spPr>
          <a:xfrm>
            <a:off x="1115616" y="6381328"/>
            <a:ext cx="820546" cy="646331"/>
          </a:xfrm>
          <a:prstGeom prst="rect">
            <a:avLst/>
          </a:prstGeom>
          <a:noFill/>
        </p:spPr>
        <p:txBody>
          <a:bodyPr wrap="square" rtlCol="0">
            <a:spAutoFit/>
          </a:bodyPr>
          <a:lstStyle/>
          <a:p>
            <a:r>
              <a:rPr lang="cs-CZ" b="1" dirty="0" smtClean="0"/>
              <a:t>Mulat</a:t>
            </a:r>
            <a:r>
              <a:rPr lang="cs-CZ" dirty="0" smtClean="0"/>
              <a:t>:</a:t>
            </a:r>
          </a:p>
          <a:p>
            <a:endParaRPr lang="cs-CZ" dirty="0"/>
          </a:p>
        </p:txBody>
      </p:sp>
      <p:sp>
        <p:nvSpPr>
          <p:cNvPr id="6" name="TextovéPole 5"/>
          <p:cNvSpPr txBox="1"/>
          <p:nvPr/>
        </p:nvSpPr>
        <p:spPr>
          <a:xfrm>
            <a:off x="4860032" y="6093296"/>
            <a:ext cx="904863" cy="646331"/>
          </a:xfrm>
          <a:prstGeom prst="rect">
            <a:avLst/>
          </a:prstGeom>
          <a:noFill/>
        </p:spPr>
        <p:txBody>
          <a:bodyPr wrap="square" rtlCol="0">
            <a:spAutoFit/>
          </a:bodyPr>
          <a:lstStyle/>
          <a:p>
            <a:r>
              <a:rPr lang="cs-CZ" b="1" dirty="0" err="1" smtClean="0"/>
              <a:t>Zambo</a:t>
            </a:r>
            <a:r>
              <a:rPr lang="cs-CZ" dirty="0" smtClean="0"/>
              <a:t>:</a:t>
            </a:r>
          </a:p>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upload.wikimedia.org/wikipedia/commons/2/25/Meyers_b11_s0476a.jpg"/>
          <p:cNvPicPr>
            <a:picLocks noChangeAspect="1" noChangeArrowheads="1"/>
          </p:cNvPicPr>
          <p:nvPr/>
        </p:nvPicPr>
        <p:blipFill>
          <a:blip r:embed="rId3" cstate="print"/>
          <a:srcRect/>
          <a:stretch>
            <a:fillRect/>
          </a:stretch>
        </p:blipFill>
        <p:spPr bwMode="auto">
          <a:xfrm>
            <a:off x="-217040" y="0"/>
            <a:ext cx="9361040" cy="69847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260648"/>
            <a:ext cx="8424936" cy="1754326"/>
          </a:xfrm>
          <a:prstGeom prst="rect">
            <a:avLst/>
          </a:prstGeom>
        </p:spPr>
        <p:txBody>
          <a:bodyPr wrap="square">
            <a:spAutoFit/>
          </a:bodyPr>
          <a:lstStyle/>
          <a:p>
            <a:r>
              <a:rPr lang="cs-CZ" b="1" dirty="0" smtClean="0"/>
              <a:t>Jazyky</a:t>
            </a:r>
          </a:p>
          <a:p>
            <a:r>
              <a:rPr lang="cs-CZ" dirty="0" smtClean="0"/>
              <a:t>Nejrozšířenější používaný jazyk je </a:t>
            </a:r>
            <a:r>
              <a:rPr lang="cs-CZ" dirty="0" smtClean="0">
                <a:hlinkClick r:id="rId3" action="ppaction://hlinkfile" tooltip="Španělština"/>
              </a:rPr>
              <a:t>španělština</a:t>
            </a:r>
            <a:r>
              <a:rPr lang="cs-CZ" dirty="0" smtClean="0"/>
              <a:t>, která je zároveň oficiálním jazykem 6 středoamerických států (</a:t>
            </a:r>
            <a:r>
              <a:rPr lang="cs-CZ" dirty="0" err="1" smtClean="0"/>
              <a:t>započítavají</a:t>
            </a:r>
            <a:r>
              <a:rPr lang="cs-CZ" dirty="0" smtClean="0"/>
              <a:t> se do skupiny tzv. </a:t>
            </a:r>
            <a:r>
              <a:rPr lang="cs-CZ" dirty="0" err="1" smtClean="0">
                <a:hlinkClick r:id="rId4" action="ppaction://hlinkfile" tooltip="Hispanoamerika"/>
              </a:rPr>
              <a:t>hispanoamerických</a:t>
            </a:r>
            <a:r>
              <a:rPr lang="cs-CZ" dirty="0" smtClean="0"/>
              <a:t> zemí) a je hojně používaná i v </a:t>
            </a:r>
            <a:r>
              <a:rPr lang="cs-CZ" dirty="0" smtClean="0">
                <a:hlinkClick r:id="rId5" action="ppaction://hlinkfile"/>
              </a:rPr>
              <a:t>Belize</a:t>
            </a:r>
            <a:r>
              <a:rPr lang="cs-CZ" dirty="0" smtClean="0"/>
              <a:t>, kde je úředním jazykem </a:t>
            </a:r>
            <a:r>
              <a:rPr lang="cs-CZ" dirty="0" smtClean="0">
                <a:hlinkClick r:id="rId6" action="ppaction://hlinkfile"/>
              </a:rPr>
              <a:t>angličtina</a:t>
            </a:r>
            <a:r>
              <a:rPr lang="cs-CZ" dirty="0" smtClean="0"/>
              <a:t>. Kromě toho nemalá část obyvatelstva (zejména v Guatemale) používá své vlastní jazyky (především </a:t>
            </a:r>
            <a:r>
              <a:rPr lang="cs-CZ" dirty="0" smtClean="0">
                <a:hlinkClick r:id="rId7" action="ppaction://hlinkfile"/>
              </a:rPr>
              <a:t>mayské jazyky</a:t>
            </a:r>
            <a:r>
              <a:rPr lang="cs-CZ" dirty="0" smtClean="0"/>
              <a:t>, </a:t>
            </a:r>
            <a:r>
              <a:rPr lang="cs-CZ" dirty="0" err="1" smtClean="0">
                <a:hlinkClick r:id="rId8" action="ppaction://hlinkfile"/>
              </a:rPr>
              <a:t>Xinca</a:t>
            </a:r>
            <a:r>
              <a:rPr lang="cs-CZ" dirty="0" smtClean="0"/>
              <a:t>, </a:t>
            </a:r>
            <a:r>
              <a:rPr lang="cs-CZ" dirty="0" err="1" smtClean="0">
                <a:hlinkClick r:id="rId9" action="ppaction://hlinkfile" tooltip="Garifuna (stránka neexistuje)"/>
              </a:rPr>
              <a:t>Garifuna</a:t>
            </a:r>
            <a:r>
              <a:rPr lang="cs-CZ" dirty="0" smtClean="0"/>
              <a:t>, </a:t>
            </a:r>
            <a:r>
              <a:rPr lang="cs-CZ" dirty="0" err="1" smtClean="0">
                <a:hlinkClick r:id="rId10" action="ppaction://hlinkfile" tooltip="Arawakan (stránka neexistuje)"/>
              </a:rPr>
              <a:t>Arawakan</a:t>
            </a:r>
            <a:r>
              <a:rPr lang="cs-CZ" dirty="0" smtClean="0"/>
              <a:t> atd.)</a:t>
            </a:r>
            <a:endParaRPr lang="cs-CZ" dirty="0"/>
          </a:p>
        </p:txBody>
      </p:sp>
      <p:graphicFrame>
        <p:nvGraphicFramePr>
          <p:cNvPr id="3" name="Tabulka 2"/>
          <p:cNvGraphicFramePr>
            <a:graphicFrameLocks noGrp="1"/>
          </p:cNvGraphicFramePr>
          <p:nvPr/>
        </p:nvGraphicFramePr>
        <p:xfrm>
          <a:off x="323528" y="2276872"/>
          <a:ext cx="8496944" cy="2194560"/>
        </p:xfrm>
        <a:graphic>
          <a:graphicData uri="http://schemas.openxmlformats.org/drawingml/2006/table">
            <a:tbl>
              <a:tblPr/>
              <a:tblGrid>
                <a:gridCol w="8496944"/>
              </a:tblGrid>
              <a:tr h="0">
                <a:tc>
                  <a:txBody>
                    <a:bodyPr/>
                    <a:lstStyle/>
                    <a:p>
                      <a:r>
                        <a:rPr lang="cs-CZ" dirty="0"/>
                        <a:t>Ekonomická situace v jednotlivých středoamerických státech je rozdílná. Zatímco Kostarika a Panama mají silnější ekonomiky než je průměr v </a:t>
                      </a:r>
                      <a:r>
                        <a:rPr lang="cs-CZ" dirty="0">
                          <a:hlinkClick r:id="rId11" action="ppaction://hlinkfile" tooltip="Latinská Amerika"/>
                        </a:rPr>
                        <a:t>Latinské Americe</a:t>
                      </a:r>
                      <a:r>
                        <a:rPr lang="cs-CZ" dirty="0"/>
                        <a:t>, Honduras a Nikaragua jsou chudší státy. Procento chudých a extrémně chudých obyvatel je přímo závislé na ekonomickém postavení státu, proto je nejvíce chudých právě v </a:t>
                      </a:r>
                      <a:r>
                        <a:rPr lang="cs-CZ" dirty="0" err="1"/>
                        <a:t>Nikarague</a:t>
                      </a:r>
                      <a:r>
                        <a:rPr lang="cs-CZ" dirty="0"/>
                        <a:t> a Hondurasu. Naopak Kostarika má nejméně chudých obyvatel. Vedlejší tabulka uvádí i hodnoty tzv. narovnaného </a:t>
                      </a:r>
                      <a:r>
                        <a:rPr lang="cs-CZ" dirty="0">
                          <a:hlinkClick r:id="rId12" action="ppaction://hlinkfile" tooltip="Index lidského rozvoje"/>
                        </a:rPr>
                        <a:t>indexu lidského rozvoje</a:t>
                      </a:r>
                      <a:r>
                        <a:rPr lang="cs-CZ" dirty="0"/>
                        <a:t>. Tento index kromě chudoby obyvatelstva je vypočítáván i z </a:t>
                      </a:r>
                      <a:r>
                        <a:rPr lang="cs-CZ" dirty="0">
                          <a:hlinkClick r:id="rId13" action="ppaction://hlinkfile" tooltip="Gramotnost"/>
                        </a:rPr>
                        <a:t>gramotnosti</a:t>
                      </a:r>
                      <a:r>
                        <a:rPr lang="cs-CZ" dirty="0"/>
                        <a:t>, </a:t>
                      </a:r>
                      <a:r>
                        <a:rPr lang="cs-CZ" dirty="0">
                          <a:hlinkClick r:id="rId14" action="ppaction://hlinkfile"/>
                        </a:rPr>
                        <a:t>vzdělání</a:t>
                      </a:r>
                      <a:r>
                        <a:rPr lang="cs-CZ" dirty="0"/>
                        <a:t>, </a:t>
                      </a:r>
                      <a:r>
                        <a:rPr lang="cs-CZ" dirty="0">
                          <a:hlinkClick r:id="rId15" action="ppaction://hlinkfile" tooltip="Střední délka života"/>
                        </a:rPr>
                        <a:t>střední délky života</a:t>
                      </a:r>
                      <a:r>
                        <a:rPr lang="cs-CZ" dirty="0"/>
                        <a:t>, </a:t>
                      </a:r>
                      <a:r>
                        <a:rPr lang="cs-CZ" dirty="0">
                          <a:hlinkClick r:id="rId16" action="ppaction://hlinkfile" tooltip="Porodnost"/>
                        </a:rPr>
                        <a:t>porodnosti</a:t>
                      </a:r>
                      <a:r>
                        <a:rPr lang="cs-CZ" dirty="0"/>
                        <a:t> a dalších faktorů, který vypracovává </a:t>
                      </a:r>
                      <a:r>
                        <a:rPr lang="cs-CZ" dirty="0">
                          <a:hlinkClick r:id="rId17" action="ppaction://hlinkfile"/>
                        </a:rPr>
                        <a:t>Organizace spojených národů</a:t>
                      </a:r>
                      <a:r>
                        <a:rPr lang="cs-CZ" dirty="0"/>
                        <a:t> (OSN).</a:t>
                      </a:r>
                    </a:p>
                  </a:txBody>
                  <a:tcPr marL="0" marR="0" marT="0" marB="0">
                    <a:lnL>
                      <a:noFill/>
                    </a:lnL>
                    <a:lnR>
                      <a:noFill/>
                    </a:lnR>
                    <a:lnT>
                      <a:noFill/>
                    </a:lnT>
                    <a:lnB>
                      <a:noFill/>
                    </a:lnB>
                  </a:tcPr>
                </a:tc>
              </a:tr>
            </a:tbl>
          </a:graphicData>
        </a:graphic>
      </p:graphicFrame>
      <p:sp>
        <p:nvSpPr>
          <p:cNvPr id="358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900" b="1" i="0" u="none" strike="noStrike" cap="none" normalizeH="0" baseline="0" smtClean="0">
                <a:ln>
                  <a:noFill/>
                </a:ln>
                <a:solidFill>
                  <a:schemeClr val="tx1"/>
                </a:solidFill>
                <a:effectLst/>
                <a:latin typeface="Arial" charset="0"/>
                <a:cs typeface="Arial" charset="0"/>
              </a:rPr>
              <a:t>Chudoba, index lidského rozvoje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nvGraphicFramePr>
        <p:xfrm>
          <a:off x="611561" y="1389484"/>
          <a:ext cx="8280919" cy="4217651"/>
        </p:xfrm>
        <a:graphic>
          <a:graphicData uri="http://schemas.openxmlformats.org/drawingml/2006/table">
            <a:tbl>
              <a:tblPr/>
              <a:tblGrid>
                <a:gridCol w="1008111"/>
                <a:gridCol w="1512168"/>
                <a:gridCol w="2232248"/>
                <a:gridCol w="1872208"/>
                <a:gridCol w="1656184"/>
              </a:tblGrid>
              <a:tr h="222685">
                <a:tc>
                  <a:txBody>
                    <a:bodyPr/>
                    <a:lstStyle/>
                    <a:p>
                      <a:endParaRPr lang="cs-CZ" sz="1600" dirty="0"/>
                    </a:p>
                  </a:txBody>
                  <a:tcPr marL="0" marR="0" marT="0" marB="0">
                    <a:lnL>
                      <a:noFill/>
                    </a:lnL>
                    <a:lnR>
                      <a:noFill/>
                    </a:lnR>
                    <a:lnT>
                      <a:noFill/>
                    </a:lnT>
                    <a:lnB>
                      <a:noFill/>
                    </a:lnB>
                  </a:tcPr>
                </a:tc>
                <a:tc>
                  <a:txBody>
                    <a:bodyPr/>
                    <a:lstStyle/>
                    <a:p>
                      <a:endParaRPr lang="cs-CZ" sz="1600"/>
                    </a:p>
                  </a:txBody>
                  <a:tcPr marL="55671" marR="55671" marT="27836" marB="27836">
                    <a:lnL>
                      <a:noFill/>
                    </a:lnL>
                  </a:tcPr>
                </a:tc>
                <a:tc>
                  <a:txBody>
                    <a:bodyPr/>
                    <a:lstStyle/>
                    <a:p>
                      <a:endParaRPr lang="cs-CZ" sz="1600"/>
                    </a:p>
                  </a:txBody>
                  <a:tcPr marL="55671" marR="55671" marT="27836" marB="27836"/>
                </a:tc>
                <a:tc>
                  <a:txBody>
                    <a:bodyPr/>
                    <a:lstStyle/>
                    <a:p>
                      <a:endParaRPr lang="cs-CZ" sz="1600"/>
                    </a:p>
                  </a:txBody>
                  <a:tcPr marL="55671" marR="55671" marT="27836" marB="27836"/>
                </a:tc>
                <a:tc>
                  <a:txBody>
                    <a:bodyPr/>
                    <a:lstStyle/>
                    <a:p>
                      <a:endParaRPr lang="cs-CZ" sz="1600"/>
                    </a:p>
                  </a:txBody>
                  <a:tcPr marL="55671" marR="55671" marT="27836" marB="27836"/>
                </a:tc>
              </a:tr>
              <a:tr h="1670137">
                <a:tc>
                  <a:txBody>
                    <a:bodyPr/>
                    <a:lstStyle/>
                    <a:p>
                      <a:r>
                        <a:rPr lang="cs-CZ" sz="1600" dirty="0"/>
                        <a:t>Rok</a:t>
                      </a:r>
                    </a:p>
                  </a:txBody>
                  <a:tcPr marL="0" marR="0" marT="0" marB="0">
                    <a:lnL>
                      <a:noFill/>
                    </a:lnL>
                    <a:lnR>
                      <a:noFill/>
                    </a:lnR>
                    <a:lnT>
                      <a:noFill/>
                    </a:lnT>
                    <a:lnB>
                      <a:noFill/>
                    </a:lnB>
                  </a:tcPr>
                </a:tc>
                <a:tc>
                  <a:txBody>
                    <a:bodyPr/>
                    <a:lstStyle/>
                    <a:p>
                      <a:r>
                        <a:rPr lang="cs-CZ" sz="1600"/>
                        <a:t>Stát</a:t>
                      </a:r>
                    </a:p>
                  </a:txBody>
                  <a:tcPr marL="0" marR="0" marT="0" marB="0">
                    <a:lnL>
                      <a:noFill/>
                    </a:lnL>
                    <a:lnR>
                      <a:noFill/>
                    </a:lnR>
                    <a:lnB>
                      <a:noFill/>
                    </a:lnB>
                  </a:tcPr>
                </a:tc>
                <a:tc>
                  <a:txBody>
                    <a:bodyPr/>
                    <a:lstStyle/>
                    <a:p>
                      <a:r>
                        <a:rPr lang="cs-CZ" sz="1600" dirty="0"/>
                        <a:t> % obyvatelstva žijícího</a:t>
                      </a:r>
                      <a:br>
                        <a:rPr lang="cs-CZ" sz="1600" dirty="0"/>
                      </a:br>
                      <a:r>
                        <a:rPr lang="cs-CZ" sz="1600" dirty="0"/>
                        <a:t>v </a:t>
                      </a:r>
                      <a:r>
                        <a:rPr lang="cs-CZ" sz="1600" dirty="0">
                          <a:hlinkClick r:id="rId3" action="ppaction://hlinkfile" tooltip="Chudoba"/>
                        </a:rPr>
                        <a:t>chudobě</a:t>
                      </a:r>
                      <a:r>
                        <a:rPr lang="cs-CZ" sz="1600" dirty="0"/>
                        <a:t> </a:t>
                      </a:r>
                    </a:p>
                  </a:txBody>
                  <a:tcPr marL="0" marR="0" marT="0" marB="0">
                    <a:lnL>
                      <a:noFill/>
                    </a:lnL>
                    <a:lnR>
                      <a:noFill/>
                    </a:lnR>
                    <a:lnB>
                      <a:noFill/>
                    </a:lnB>
                  </a:tcPr>
                </a:tc>
                <a:tc>
                  <a:txBody>
                    <a:bodyPr/>
                    <a:lstStyle/>
                    <a:p>
                      <a:r>
                        <a:rPr lang="cs-CZ" sz="1600" dirty="0"/>
                        <a:t> % obyvatelstva</a:t>
                      </a:r>
                      <a:br>
                        <a:rPr lang="cs-CZ" sz="1600" dirty="0"/>
                      </a:br>
                      <a:r>
                        <a:rPr lang="cs-CZ" sz="1600" dirty="0"/>
                        <a:t>žijícího v</a:t>
                      </a:r>
                      <a:br>
                        <a:rPr lang="cs-CZ" sz="1600" dirty="0"/>
                      </a:br>
                      <a:r>
                        <a:rPr lang="cs-CZ" sz="1600" dirty="0">
                          <a:hlinkClick r:id="rId4" action="ppaction://hlinkfile" tooltip="Extrémní chudoba"/>
                        </a:rPr>
                        <a:t>extrémní </a:t>
                      </a:r>
                      <a:r>
                        <a:rPr lang="cs-CZ" sz="1600" dirty="0" smtClean="0">
                          <a:hlinkClick r:id="rId4" action="ppaction://hlinkfile" tooltip="Extrémní chudoba"/>
                        </a:rPr>
                        <a:t>chudobě</a:t>
                      </a:r>
                      <a:endParaRPr lang="cs-CZ" sz="1600" dirty="0"/>
                    </a:p>
                  </a:txBody>
                  <a:tcPr marL="0" marR="0" marT="0" marB="0">
                    <a:lnL>
                      <a:noFill/>
                    </a:lnL>
                    <a:lnR>
                      <a:noFill/>
                    </a:lnR>
                    <a:lnB>
                      <a:noFill/>
                    </a:lnB>
                  </a:tcPr>
                </a:tc>
                <a:tc>
                  <a:txBody>
                    <a:bodyPr/>
                    <a:lstStyle/>
                    <a:p>
                      <a:r>
                        <a:rPr lang="cs-CZ" sz="1600" dirty="0">
                          <a:hlinkClick r:id="rId5" action="ppaction://hlinkfile" tooltip="Index lidského rozvoje"/>
                        </a:rPr>
                        <a:t>Narovnaný HDI</a:t>
                      </a:r>
                      <a:r>
                        <a:rPr lang="cs-CZ" sz="1600" dirty="0"/>
                        <a:t/>
                      </a:r>
                      <a:br>
                        <a:rPr lang="cs-CZ" sz="1600" dirty="0"/>
                      </a:br>
                      <a:r>
                        <a:rPr lang="cs-CZ" sz="1600" dirty="0"/>
                        <a:t>(2010) </a:t>
                      </a:r>
                    </a:p>
                  </a:txBody>
                  <a:tcPr marL="0" marR="0" marT="0" marB="0">
                    <a:lnL>
                      <a:noFill/>
                    </a:lnL>
                    <a:lnR>
                      <a:noFill/>
                    </a:lnR>
                    <a:lnB>
                      <a:noFill/>
                    </a:lnB>
                  </a:tcPr>
                </a:tc>
              </a:tr>
              <a:tr h="334027">
                <a:tc>
                  <a:txBody>
                    <a:bodyPr/>
                    <a:lstStyle/>
                    <a:p>
                      <a:r>
                        <a:rPr lang="cs-CZ" sz="1600" dirty="0"/>
                        <a:t>2006</a:t>
                      </a:r>
                    </a:p>
                  </a:txBody>
                  <a:tcPr marL="0" marR="0" marT="0" marB="0">
                    <a:lnL>
                      <a:noFill/>
                    </a:lnL>
                    <a:lnR>
                      <a:noFill/>
                    </a:lnR>
                    <a:lnT>
                      <a:noFill/>
                    </a:lnT>
                    <a:lnB>
                      <a:noFill/>
                    </a:lnB>
                  </a:tcPr>
                </a:tc>
                <a:tc>
                  <a:txBody>
                    <a:bodyPr/>
                    <a:lstStyle/>
                    <a:p>
                      <a:r>
                        <a:rPr lang="cs-CZ" sz="1600"/>
                        <a:t>Guatemala</a:t>
                      </a:r>
                    </a:p>
                  </a:txBody>
                  <a:tcPr marL="0" marR="0" marT="0" marB="0">
                    <a:lnL>
                      <a:noFill/>
                    </a:lnL>
                    <a:lnR>
                      <a:noFill/>
                    </a:lnR>
                    <a:lnT>
                      <a:noFill/>
                    </a:lnT>
                    <a:lnB>
                      <a:noFill/>
                    </a:lnB>
                  </a:tcPr>
                </a:tc>
                <a:tc>
                  <a:txBody>
                    <a:bodyPr/>
                    <a:lstStyle/>
                    <a:p>
                      <a:r>
                        <a:rPr lang="cs-CZ" sz="1600"/>
                        <a:t>54,8 %</a:t>
                      </a:r>
                    </a:p>
                  </a:txBody>
                  <a:tcPr marL="0" marR="0" marT="0" marB="0">
                    <a:lnL>
                      <a:noFill/>
                    </a:lnL>
                    <a:lnR>
                      <a:noFill/>
                    </a:lnR>
                    <a:lnT>
                      <a:noFill/>
                    </a:lnT>
                    <a:lnB>
                      <a:noFill/>
                    </a:lnB>
                  </a:tcPr>
                </a:tc>
                <a:tc>
                  <a:txBody>
                    <a:bodyPr/>
                    <a:lstStyle/>
                    <a:p>
                      <a:r>
                        <a:rPr lang="cs-CZ" sz="1600"/>
                        <a:t>29,1 %</a:t>
                      </a:r>
                    </a:p>
                  </a:txBody>
                  <a:tcPr marL="0" marR="0" marT="0" marB="0">
                    <a:lnL>
                      <a:noFill/>
                    </a:lnL>
                    <a:lnR>
                      <a:noFill/>
                    </a:lnR>
                    <a:lnT>
                      <a:noFill/>
                    </a:lnT>
                    <a:lnB>
                      <a:noFill/>
                    </a:lnB>
                  </a:tcPr>
                </a:tc>
                <a:tc>
                  <a:txBody>
                    <a:bodyPr/>
                    <a:lstStyle/>
                    <a:p>
                      <a:r>
                        <a:rPr lang="cs-CZ" sz="1600"/>
                        <a:t>0,372</a:t>
                      </a:r>
                    </a:p>
                  </a:txBody>
                  <a:tcPr marL="0" marR="0" marT="0" marB="0">
                    <a:lnL>
                      <a:noFill/>
                    </a:lnL>
                    <a:lnR>
                      <a:noFill/>
                    </a:lnR>
                    <a:lnT>
                      <a:noFill/>
                    </a:lnT>
                    <a:lnB>
                      <a:noFill/>
                    </a:lnB>
                  </a:tcPr>
                </a:tc>
              </a:tr>
              <a:tr h="334027">
                <a:tc>
                  <a:txBody>
                    <a:bodyPr/>
                    <a:lstStyle/>
                    <a:p>
                      <a:r>
                        <a:rPr lang="cs-CZ" sz="1600" dirty="0"/>
                        <a:t>2004</a:t>
                      </a:r>
                    </a:p>
                  </a:txBody>
                  <a:tcPr marL="0" marR="0" marT="0" marB="0">
                    <a:lnL>
                      <a:noFill/>
                    </a:lnL>
                    <a:lnR>
                      <a:noFill/>
                    </a:lnR>
                    <a:lnT>
                      <a:noFill/>
                    </a:lnT>
                    <a:lnB>
                      <a:noFill/>
                    </a:lnB>
                  </a:tcPr>
                </a:tc>
                <a:tc>
                  <a:txBody>
                    <a:bodyPr/>
                    <a:lstStyle/>
                    <a:p>
                      <a:r>
                        <a:rPr lang="cs-CZ" sz="1600"/>
                        <a:t>Salvador</a:t>
                      </a:r>
                    </a:p>
                  </a:txBody>
                  <a:tcPr marL="0" marR="0" marT="0" marB="0">
                    <a:lnL>
                      <a:noFill/>
                    </a:lnL>
                    <a:lnR>
                      <a:noFill/>
                    </a:lnR>
                    <a:lnT>
                      <a:noFill/>
                    </a:lnT>
                    <a:lnB>
                      <a:noFill/>
                    </a:lnB>
                  </a:tcPr>
                </a:tc>
                <a:tc>
                  <a:txBody>
                    <a:bodyPr/>
                    <a:lstStyle/>
                    <a:p>
                      <a:r>
                        <a:rPr lang="cs-CZ" sz="1600"/>
                        <a:t>47,5 %</a:t>
                      </a:r>
                    </a:p>
                  </a:txBody>
                  <a:tcPr marL="0" marR="0" marT="0" marB="0">
                    <a:lnL>
                      <a:noFill/>
                    </a:lnL>
                    <a:lnR>
                      <a:noFill/>
                    </a:lnR>
                    <a:lnT>
                      <a:noFill/>
                    </a:lnT>
                    <a:lnB>
                      <a:noFill/>
                    </a:lnB>
                  </a:tcPr>
                </a:tc>
                <a:tc>
                  <a:txBody>
                    <a:bodyPr/>
                    <a:lstStyle/>
                    <a:p>
                      <a:r>
                        <a:rPr lang="cs-CZ" sz="1600"/>
                        <a:t>19,0 %</a:t>
                      </a:r>
                    </a:p>
                  </a:txBody>
                  <a:tcPr marL="0" marR="0" marT="0" marB="0">
                    <a:lnL>
                      <a:noFill/>
                    </a:lnL>
                    <a:lnR>
                      <a:noFill/>
                    </a:lnR>
                    <a:lnT>
                      <a:noFill/>
                    </a:lnT>
                    <a:lnB>
                      <a:noFill/>
                    </a:lnB>
                  </a:tcPr>
                </a:tc>
                <a:tc>
                  <a:txBody>
                    <a:bodyPr/>
                    <a:lstStyle/>
                    <a:p>
                      <a:r>
                        <a:rPr lang="cs-CZ" sz="1600"/>
                        <a:t>0,477</a:t>
                      </a:r>
                    </a:p>
                  </a:txBody>
                  <a:tcPr marL="0" marR="0" marT="0" marB="0">
                    <a:lnL>
                      <a:noFill/>
                    </a:lnL>
                    <a:lnR>
                      <a:noFill/>
                    </a:lnR>
                    <a:lnT>
                      <a:noFill/>
                    </a:lnT>
                    <a:lnB>
                      <a:noFill/>
                    </a:lnB>
                  </a:tcPr>
                </a:tc>
              </a:tr>
              <a:tr h="334027">
                <a:tc>
                  <a:txBody>
                    <a:bodyPr/>
                    <a:lstStyle/>
                    <a:p>
                      <a:r>
                        <a:rPr lang="cs-CZ" sz="1600" dirty="0"/>
                        <a:t>2007</a:t>
                      </a:r>
                    </a:p>
                  </a:txBody>
                  <a:tcPr marL="0" marR="0" marT="0" marB="0">
                    <a:lnL>
                      <a:noFill/>
                    </a:lnL>
                    <a:lnR>
                      <a:noFill/>
                    </a:lnR>
                    <a:lnT>
                      <a:noFill/>
                    </a:lnT>
                    <a:lnB>
                      <a:noFill/>
                    </a:lnB>
                  </a:tcPr>
                </a:tc>
                <a:tc>
                  <a:txBody>
                    <a:bodyPr/>
                    <a:lstStyle/>
                    <a:p>
                      <a:r>
                        <a:rPr lang="cs-CZ" sz="1600"/>
                        <a:t>Honduras</a:t>
                      </a:r>
                    </a:p>
                  </a:txBody>
                  <a:tcPr marL="0" marR="0" marT="0" marB="0">
                    <a:lnL>
                      <a:noFill/>
                    </a:lnL>
                    <a:lnR>
                      <a:noFill/>
                    </a:lnR>
                    <a:lnT>
                      <a:noFill/>
                    </a:lnT>
                    <a:lnB>
                      <a:noFill/>
                    </a:lnB>
                  </a:tcPr>
                </a:tc>
                <a:tc>
                  <a:txBody>
                    <a:bodyPr/>
                    <a:lstStyle/>
                    <a:p>
                      <a:r>
                        <a:rPr lang="cs-CZ" sz="1600"/>
                        <a:t>68,9 %</a:t>
                      </a:r>
                    </a:p>
                  </a:txBody>
                  <a:tcPr marL="0" marR="0" marT="0" marB="0">
                    <a:lnL>
                      <a:noFill/>
                    </a:lnL>
                    <a:lnR>
                      <a:noFill/>
                    </a:lnR>
                    <a:lnT>
                      <a:noFill/>
                    </a:lnT>
                    <a:lnB>
                      <a:noFill/>
                    </a:lnB>
                  </a:tcPr>
                </a:tc>
                <a:tc>
                  <a:txBody>
                    <a:bodyPr/>
                    <a:lstStyle/>
                    <a:p>
                      <a:r>
                        <a:rPr lang="cs-CZ" sz="1600"/>
                        <a:t>45,6 %</a:t>
                      </a:r>
                    </a:p>
                  </a:txBody>
                  <a:tcPr marL="0" marR="0" marT="0" marB="0">
                    <a:lnL>
                      <a:noFill/>
                    </a:lnL>
                    <a:lnR>
                      <a:noFill/>
                    </a:lnR>
                    <a:lnT>
                      <a:noFill/>
                    </a:lnT>
                    <a:lnB>
                      <a:noFill/>
                    </a:lnB>
                  </a:tcPr>
                </a:tc>
                <a:tc>
                  <a:txBody>
                    <a:bodyPr/>
                    <a:lstStyle/>
                    <a:p>
                      <a:r>
                        <a:rPr lang="cs-CZ" sz="1600" dirty="0"/>
                        <a:t>0,419</a:t>
                      </a:r>
                    </a:p>
                  </a:txBody>
                  <a:tcPr marL="0" marR="0" marT="0" marB="0">
                    <a:lnL>
                      <a:noFill/>
                    </a:lnL>
                    <a:lnR>
                      <a:noFill/>
                    </a:lnR>
                    <a:lnT>
                      <a:noFill/>
                    </a:lnT>
                    <a:lnB>
                      <a:noFill/>
                    </a:lnB>
                  </a:tcPr>
                </a:tc>
              </a:tr>
              <a:tr h="334027">
                <a:tc>
                  <a:txBody>
                    <a:bodyPr/>
                    <a:lstStyle/>
                    <a:p>
                      <a:r>
                        <a:rPr lang="cs-CZ" sz="1600" dirty="0"/>
                        <a:t>2005</a:t>
                      </a:r>
                    </a:p>
                  </a:txBody>
                  <a:tcPr marL="0" marR="0" marT="0" marB="0">
                    <a:lnL>
                      <a:noFill/>
                    </a:lnL>
                    <a:lnR>
                      <a:noFill/>
                    </a:lnR>
                    <a:lnT>
                      <a:noFill/>
                    </a:lnT>
                    <a:lnB>
                      <a:noFill/>
                    </a:lnB>
                  </a:tcPr>
                </a:tc>
                <a:tc>
                  <a:txBody>
                    <a:bodyPr/>
                    <a:lstStyle/>
                    <a:p>
                      <a:r>
                        <a:rPr lang="cs-CZ" sz="1600"/>
                        <a:t>Nikaragua</a:t>
                      </a:r>
                    </a:p>
                  </a:txBody>
                  <a:tcPr marL="0" marR="0" marT="0" marB="0">
                    <a:lnL>
                      <a:noFill/>
                    </a:lnL>
                    <a:lnR>
                      <a:noFill/>
                    </a:lnR>
                    <a:lnT>
                      <a:noFill/>
                    </a:lnT>
                    <a:lnB>
                      <a:noFill/>
                    </a:lnB>
                  </a:tcPr>
                </a:tc>
                <a:tc>
                  <a:txBody>
                    <a:bodyPr/>
                    <a:lstStyle/>
                    <a:p>
                      <a:r>
                        <a:rPr lang="cs-CZ" sz="1600"/>
                        <a:t>61,9 %</a:t>
                      </a:r>
                    </a:p>
                  </a:txBody>
                  <a:tcPr marL="0" marR="0" marT="0" marB="0">
                    <a:lnL>
                      <a:noFill/>
                    </a:lnL>
                    <a:lnR>
                      <a:noFill/>
                    </a:lnR>
                    <a:lnT>
                      <a:noFill/>
                    </a:lnT>
                    <a:lnB>
                      <a:noFill/>
                    </a:lnB>
                  </a:tcPr>
                </a:tc>
                <a:tc>
                  <a:txBody>
                    <a:bodyPr/>
                    <a:lstStyle/>
                    <a:p>
                      <a:r>
                        <a:rPr lang="cs-CZ" sz="1600"/>
                        <a:t>31,9 %</a:t>
                      </a:r>
                    </a:p>
                  </a:txBody>
                  <a:tcPr marL="0" marR="0" marT="0" marB="0">
                    <a:lnL>
                      <a:noFill/>
                    </a:lnL>
                    <a:lnR>
                      <a:noFill/>
                    </a:lnR>
                    <a:lnT>
                      <a:noFill/>
                    </a:lnT>
                    <a:lnB>
                      <a:noFill/>
                    </a:lnB>
                  </a:tcPr>
                </a:tc>
                <a:tc>
                  <a:txBody>
                    <a:bodyPr/>
                    <a:lstStyle/>
                    <a:p>
                      <a:r>
                        <a:rPr lang="cs-CZ" sz="1600"/>
                        <a:t>0,426</a:t>
                      </a:r>
                    </a:p>
                  </a:txBody>
                  <a:tcPr marL="0" marR="0" marT="0" marB="0">
                    <a:lnL>
                      <a:noFill/>
                    </a:lnL>
                    <a:lnR>
                      <a:noFill/>
                    </a:lnR>
                    <a:lnT>
                      <a:noFill/>
                    </a:lnT>
                    <a:lnB>
                      <a:noFill/>
                    </a:lnB>
                  </a:tcPr>
                </a:tc>
              </a:tr>
              <a:tr h="334027">
                <a:tc>
                  <a:txBody>
                    <a:bodyPr/>
                    <a:lstStyle/>
                    <a:p>
                      <a:r>
                        <a:rPr lang="cs-CZ" sz="1600" dirty="0"/>
                        <a:t>2008</a:t>
                      </a:r>
                    </a:p>
                  </a:txBody>
                  <a:tcPr marL="0" marR="0" marT="0" marB="0">
                    <a:lnL>
                      <a:noFill/>
                    </a:lnL>
                    <a:lnR>
                      <a:noFill/>
                    </a:lnR>
                    <a:lnT>
                      <a:noFill/>
                    </a:lnT>
                    <a:lnB>
                      <a:noFill/>
                    </a:lnB>
                  </a:tcPr>
                </a:tc>
                <a:tc>
                  <a:txBody>
                    <a:bodyPr/>
                    <a:lstStyle/>
                    <a:p>
                      <a:r>
                        <a:rPr lang="cs-CZ" sz="1600"/>
                        <a:t>Kostarika</a:t>
                      </a:r>
                    </a:p>
                  </a:txBody>
                  <a:tcPr marL="0" marR="0" marT="0" marB="0">
                    <a:lnL>
                      <a:noFill/>
                    </a:lnL>
                    <a:lnR>
                      <a:noFill/>
                    </a:lnR>
                    <a:lnT>
                      <a:noFill/>
                    </a:lnT>
                    <a:lnB>
                      <a:noFill/>
                    </a:lnB>
                  </a:tcPr>
                </a:tc>
                <a:tc>
                  <a:txBody>
                    <a:bodyPr/>
                    <a:lstStyle/>
                    <a:p>
                      <a:r>
                        <a:rPr lang="cs-CZ" sz="1600"/>
                        <a:t>16,4 %</a:t>
                      </a:r>
                    </a:p>
                  </a:txBody>
                  <a:tcPr marL="0" marR="0" marT="0" marB="0">
                    <a:lnL>
                      <a:noFill/>
                    </a:lnL>
                    <a:lnR>
                      <a:noFill/>
                    </a:lnR>
                    <a:lnT>
                      <a:noFill/>
                    </a:lnT>
                    <a:lnB>
                      <a:noFill/>
                    </a:lnB>
                  </a:tcPr>
                </a:tc>
                <a:tc>
                  <a:txBody>
                    <a:bodyPr/>
                    <a:lstStyle/>
                    <a:p>
                      <a:r>
                        <a:rPr lang="cs-CZ" sz="1600"/>
                        <a:t>5,5 %</a:t>
                      </a:r>
                    </a:p>
                  </a:txBody>
                  <a:tcPr marL="0" marR="0" marT="0" marB="0">
                    <a:lnL>
                      <a:noFill/>
                    </a:lnL>
                    <a:lnR>
                      <a:noFill/>
                    </a:lnR>
                    <a:lnT>
                      <a:noFill/>
                    </a:lnT>
                    <a:lnB>
                      <a:noFill/>
                    </a:lnB>
                  </a:tcPr>
                </a:tc>
                <a:tc>
                  <a:txBody>
                    <a:bodyPr/>
                    <a:lstStyle/>
                    <a:p>
                      <a:r>
                        <a:rPr lang="cs-CZ" sz="1600" dirty="0"/>
                        <a:t>0,576</a:t>
                      </a:r>
                    </a:p>
                  </a:txBody>
                  <a:tcPr marL="0" marR="0" marT="0" marB="0">
                    <a:lnL>
                      <a:noFill/>
                    </a:lnL>
                    <a:lnR>
                      <a:noFill/>
                    </a:lnR>
                    <a:lnT>
                      <a:noFill/>
                    </a:lnT>
                    <a:lnB>
                      <a:noFill/>
                    </a:lnB>
                  </a:tcPr>
                </a:tc>
              </a:tr>
              <a:tr h="334027">
                <a:tc>
                  <a:txBody>
                    <a:bodyPr/>
                    <a:lstStyle/>
                    <a:p>
                      <a:r>
                        <a:rPr lang="cs-CZ" sz="1600" dirty="0"/>
                        <a:t>2008</a:t>
                      </a:r>
                    </a:p>
                  </a:txBody>
                  <a:tcPr marL="0" marR="0" marT="0" marB="0">
                    <a:lnL>
                      <a:noFill/>
                    </a:lnL>
                    <a:lnR>
                      <a:noFill/>
                    </a:lnR>
                    <a:lnT>
                      <a:noFill/>
                    </a:lnT>
                    <a:lnB>
                      <a:noFill/>
                    </a:lnB>
                  </a:tcPr>
                </a:tc>
                <a:tc>
                  <a:txBody>
                    <a:bodyPr/>
                    <a:lstStyle/>
                    <a:p>
                      <a:r>
                        <a:rPr lang="cs-CZ" sz="1600"/>
                        <a:t>Panama</a:t>
                      </a:r>
                    </a:p>
                  </a:txBody>
                  <a:tcPr marL="0" marR="0" marT="0" marB="0">
                    <a:lnL>
                      <a:noFill/>
                    </a:lnL>
                    <a:lnR>
                      <a:noFill/>
                    </a:lnR>
                    <a:lnT>
                      <a:noFill/>
                    </a:lnT>
                    <a:lnB>
                      <a:noFill/>
                    </a:lnB>
                  </a:tcPr>
                </a:tc>
                <a:tc>
                  <a:txBody>
                    <a:bodyPr/>
                    <a:lstStyle/>
                    <a:p>
                      <a:r>
                        <a:rPr lang="cs-CZ" sz="1600"/>
                        <a:t>27,7 %</a:t>
                      </a:r>
                    </a:p>
                  </a:txBody>
                  <a:tcPr marL="0" marR="0" marT="0" marB="0">
                    <a:lnL>
                      <a:noFill/>
                    </a:lnL>
                    <a:lnR>
                      <a:noFill/>
                    </a:lnR>
                    <a:lnT>
                      <a:noFill/>
                    </a:lnT>
                    <a:lnB>
                      <a:noFill/>
                    </a:lnB>
                  </a:tcPr>
                </a:tc>
                <a:tc>
                  <a:txBody>
                    <a:bodyPr/>
                    <a:lstStyle/>
                    <a:p>
                      <a:r>
                        <a:rPr lang="cs-CZ" sz="1600"/>
                        <a:t>13,5 %</a:t>
                      </a:r>
                    </a:p>
                  </a:txBody>
                  <a:tcPr marL="0" marR="0" marT="0" marB="0">
                    <a:lnL>
                      <a:noFill/>
                    </a:lnL>
                    <a:lnR>
                      <a:noFill/>
                    </a:lnR>
                    <a:lnT>
                      <a:noFill/>
                    </a:lnT>
                    <a:lnB>
                      <a:noFill/>
                    </a:lnB>
                  </a:tcPr>
                </a:tc>
                <a:tc>
                  <a:txBody>
                    <a:bodyPr/>
                    <a:lstStyle/>
                    <a:p>
                      <a:r>
                        <a:rPr lang="cs-CZ" sz="1600" dirty="0"/>
                        <a:t>0,541</a:t>
                      </a:r>
                    </a:p>
                  </a:txBody>
                  <a:tcPr marL="0" marR="0" marT="0" marB="0">
                    <a:lnL>
                      <a:noFill/>
                    </a:lnL>
                    <a:lnR>
                      <a:noFill/>
                    </a:lnR>
                    <a:lnT>
                      <a:noFill/>
                    </a:lnT>
                    <a:lnB>
                      <a:noFill/>
                    </a:lnB>
                  </a:tcPr>
                </a:tc>
              </a:tr>
              <a:tr h="167014">
                <a:tc>
                  <a:txBody>
                    <a:bodyPr/>
                    <a:lstStyle/>
                    <a:p>
                      <a:r>
                        <a:rPr lang="cs-CZ" sz="1600" dirty="0"/>
                        <a:t>-</a:t>
                      </a:r>
                    </a:p>
                  </a:txBody>
                  <a:tcPr marL="0" marR="0" marT="0" marB="0">
                    <a:lnL>
                      <a:noFill/>
                    </a:lnL>
                    <a:lnR>
                      <a:noFill/>
                    </a:lnR>
                    <a:lnT>
                      <a:noFill/>
                    </a:lnT>
                    <a:lnB>
                      <a:noFill/>
                    </a:lnB>
                  </a:tcPr>
                </a:tc>
                <a:tc>
                  <a:txBody>
                    <a:bodyPr/>
                    <a:lstStyle/>
                    <a:p>
                      <a:r>
                        <a:rPr lang="cs-CZ" sz="1600" dirty="0"/>
                        <a:t>Belize</a:t>
                      </a:r>
                    </a:p>
                  </a:txBody>
                  <a:tcPr marL="0" marR="0" marT="0" marB="0">
                    <a:lnL>
                      <a:noFill/>
                    </a:lnL>
                    <a:lnR>
                      <a:noFill/>
                    </a:lnR>
                    <a:lnT>
                      <a:noFill/>
                    </a:lnT>
                    <a:lnB>
                      <a:noFill/>
                    </a:lnB>
                  </a:tcPr>
                </a:tc>
                <a:tc>
                  <a:txBody>
                    <a:bodyPr/>
                    <a:lstStyle/>
                    <a:p>
                      <a:r>
                        <a:rPr lang="cs-CZ" sz="1600" dirty="0"/>
                        <a:t> ?</a:t>
                      </a:r>
                    </a:p>
                  </a:txBody>
                  <a:tcPr marL="0" marR="0" marT="0" marB="0">
                    <a:lnL>
                      <a:noFill/>
                    </a:lnL>
                    <a:lnR>
                      <a:noFill/>
                    </a:lnR>
                    <a:lnT>
                      <a:noFill/>
                    </a:lnT>
                    <a:lnB>
                      <a:noFill/>
                    </a:lnB>
                  </a:tcPr>
                </a:tc>
                <a:tc>
                  <a:txBody>
                    <a:bodyPr/>
                    <a:lstStyle/>
                    <a:p>
                      <a:r>
                        <a:rPr lang="cs-CZ" sz="1600" dirty="0"/>
                        <a:t> ?</a:t>
                      </a:r>
                    </a:p>
                  </a:txBody>
                  <a:tcPr marL="0" marR="0" marT="0" marB="0">
                    <a:lnL>
                      <a:noFill/>
                    </a:lnL>
                    <a:lnR>
                      <a:noFill/>
                    </a:lnR>
                    <a:lnT>
                      <a:noFill/>
                    </a:lnT>
                    <a:lnB>
                      <a:noFill/>
                    </a:lnB>
                  </a:tcPr>
                </a:tc>
                <a:tc>
                  <a:txBody>
                    <a:bodyPr/>
                    <a:lstStyle/>
                    <a:p>
                      <a:r>
                        <a:rPr lang="cs-CZ" sz="1600" dirty="0"/>
                        <a:t>0,495</a:t>
                      </a:r>
                    </a:p>
                  </a:txBody>
                  <a:tcPr marL="0" marR="0" marT="0" marB="0">
                    <a:lnL>
                      <a:noFill/>
                    </a:lnL>
                    <a:lnR>
                      <a:noFill/>
                    </a:lnR>
                    <a:lnT>
                      <a:noFill/>
                    </a:lnT>
                    <a:lnB>
                      <a:noFill/>
                    </a:lnB>
                  </a:tcPr>
                </a:tc>
              </a:tr>
            </a:tbl>
          </a:graphicData>
        </a:graphic>
      </p:graphicFrame>
      <p:pic>
        <p:nvPicPr>
          <p:cNvPr id="39937" name="Picture 1" descr="↓"/>
          <p:cNvPicPr>
            <a:picLocks noChangeAspect="1" noChangeArrowheads="1"/>
          </p:cNvPicPr>
          <p:nvPr/>
        </p:nvPicPr>
        <p:blipFill>
          <a:blip r:embed="rId6" cstate="print"/>
          <a:srcRect/>
          <a:stretch>
            <a:fillRect/>
          </a:stretch>
        </p:blipFill>
        <p:spPr bwMode="auto">
          <a:xfrm>
            <a:off x="0" y="0"/>
            <a:ext cx="114300" cy="133350"/>
          </a:xfrm>
          <a:prstGeom prst="rect">
            <a:avLst/>
          </a:prstGeom>
          <a:noFill/>
        </p:spPr>
      </p:pic>
      <p:pic>
        <p:nvPicPr>
          <p:cNvPr id="39938" name="Picture 2" descr="↓"/>
          <p:cNvPicPr>
            <a:picLocks noChangeAspect="1" noChangeArrowheads="1"/>
          </p:cNvPicPr>
          <p:nvPr/>
        </p:nvPicPr>
        <p:blipFill>
          <a:blip r:embed="rId6" cstate="print"/>
          <a:srcRect/>
          <a:stretch>
            <a:fillRect/>
          </a:stretch>
        </p:blipFill>
        <p:spPr bwMode="auto">
          <a:xfrm>
            <a:off x="0" y="0"/>
            <a:ext cx="114300" cy="133350"/>
          </a:xfrm>
          <a:prstGeom prst="rect">
            <a:avLst/>
          </a:prstGeom>
          <a:noFill/>
        </p:spPr>
      </p:pic>
      <p:pic>
        <p:nvPicPr>
          <p:cNvPr id="39939" name="Picture 3" descr="↓"/>
          <p:cNvPicPr>
            <a:picLocks noChangeAspect="1" noChangeArrowheads="1"/>
          </p:cNvPicPr>
          <p:nvPr/>
        </p:nvPicPr>
        <p:blipFill>
          <a:blip r:embed="rId6" cstate="print"/>
          <a:srcRect/>
          <a:stretch>
            <a:fillRect/>
          </a:stretch>
        </p:blipFill>
        <p:spPr bwMode="auto">
          <a:xfrm>
            <a:off x="0" y="0"/>
            <a:ext cx="114300" cy="133350"/>
          </a:xfrm>
          <a:prstGeom prst="rect">
            <a:avLst/>
          </a:prstGeom>
          <a:noFill/>
        </p:spPr>
      </p:pic>
      <p:pic>
        <p:nvPicPr>
          <p:cNvPr id="39940" name="Picture 4" descr="↓"/>
          <p:cNvPicPr>
            <a:picLocks noChangeAspect="1" noChangeArrowheads="1"/>
          </p:cNvPicPr>
          <p:nvPr/>
        </p:nvPicPr>
        <p:blipFill>
          <a:blip r:embed="rId6" cstate="print"/>
          <a:srcRect/>
          <a:stretch>
            <a:fillRect/>
          </a:stretch>
        </p:blipFill>
        <p:spPr bwMode="auto">
          <a:xfrm>
            <a:off x="0" y="0"/>
            <a:ext cx="114300" cy="1333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736600"/>
            <a:ext cx="7594600" cy="5384800"/>
          </a:xfrm>
          <a:prstGeom prst="rect">
            <a:avLst/>
          </a:prstGeom>
        </p:spPr>
      </p:pic>
    </p:spTree>
    <p:extLst>
      <p:ext uri="{BB962C8B-B14F-4D97-AF65-F5344CB8AC3E}">
        <p14:creationId xmlns:p14="http://schemas.microsoft.com/office/powerpoint/2010/main" val="425040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faculty.nwacc.edu/abrown/WesternCiv/cuba.jpg"/>
          <p:cNvPicPr>
            <a:picLocks noChangeAspect="1" noChangeArrowheads="1"/>
          </p:cNvPicPr>
          <p:nvPr/>
        </p:nvPicPr>
        <p:blipFill>
          <a:blip r:embed="rId3" cstate="print"/>
          <a:srcRect/>
          <a:stretch>
            <a:fillRect/>
          </a:stretch>
        </p:blipFill>
        <p:spPr bwMode="auto">
          <a:xfrm>
            <a:off x="0" y="2143124"/>
            <a:ext cx="5895975" cy="4714876"/>
          </a:xfrm>
          <a:prstGeom prst="rect">
            <a:avLst/>
          </a:prstGeom>
          <a:noFill/>
        </p:spPr>
      </p:pic>
      <p:pic>
        <p:nvPicPr>
          <p:cNvPr id="56324" name="Picture 4" descr="http://i.lidovky.cz/10/092/lngal/NEV35d243_kuba2_bmp.jpg"/>
          <p:cNvPicPr>
            <a:picLocks noChangeAspect="1" noChangeArrowheads="1"/>
          </p:cNvPicPr>
          <p:nvPr/>
        </p:nvPicPr>
        <p:blipFill>
          <a:blip r:embed="rId4" cstate="print"/>
          <a:srcRect/>
          <a:stretch>
            <a:fillRect/>
          </a:stretch>
        </p:blipFill>
        <p:spPr bwMode="auto">
          <a:xfrm>
            <a:off x="4762500" y="0"/>
            <a:ext cx="4381500" cy="3819525"/>
          </a:xfrm>
          <a:prstGeom prst="rect">
            <a:avLst/>
          </a:prstGeom>
          <a:noFill/>
        </p:spPr>
      </p:pic>
      <p:pic>
        <p:nvPicPr>
          <p:cNvPr id="56326" name="Picture 6" descr="http://www.indovolena.cz/pic/kuba.jpg"/>
          <p:cNvPicPr>
            <a:picLocks noChangeAspect="1" noChangeArrowheads="1"/>
          </p:cNvPicPr>
          <p:nvPr/>
        </p:nvPicPr>
        <p:blipFill>
          <a:blip r:embed="rId5" cstate="print"/>
          <a:srcRect/>
          <a:stretch>
            <a:fillRect/>
          </a:stretch>
        </p:blipFill>
        <p:spPr bwMode="auto">
          <a:xfrm>
            <a:off x="6012160" y="3861048"/>
            <a:ext cx="3347864" cy="299695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ubor:CheHigh.jpg">
            <a:hlinkClick r:id="rId2"/>
          </p:cNvPr>
          <p:cNvPicPr>
            <a:picLocks noChangeAspect="1" noChangeArrowheads="1"/>
          </p:cNvPicPr>
          <p:nvPr/>
        </p:nvPicPr>
        <p:blipFill>
          <a:blip r:embed="rId3" cstate="print"/>
          <a:srcRect/>
          <a:stretch>
            <a:fillRect/>
          </a:stretch>
        </p:blipFill>
        <p:spPr bwMode="auto">
          <a:xfrm>
            <a:off x="467544" y="476672"/>
            <a:ext cx="4219575" cy="5705476"/>
          </a:xfrm>
          <a:prstGeom prst="rect">
            <a:avLst/>
          </a:prstGeom>
          <a:noFill/>
        </p:spPr>
      </p:pic>
      <p:sp>
        <p:nvSpPr>
          <p:cNvPr id="3" name="Obdélník 2"/>
          <p:cNvSpPr/>
          <p:nvPr/>
        </p:nvSpPr>
        <p:spPr>
          <a:xfrm>
            <a:off x="5580112" y="620688"/>
            <a:ext cx="3347864" cy="3416320"/>
          </a:xfrm>
          <a:prstGeom prst="rect">
            <a:avLst/>
          </a:prstGeom>
        </p:spPr>
        <p:txBody>
          <a:bodyPr wrap="square">
            <a:spAutoFit/>
          </a:bodyPr>
          <a:lstStyle/>
          <a:p>
            <a:r>
              <a:rPr lang="cs-CZ" dirty="0" smtClean="0"/>
              <a:t>Dr. </a:t>
            </a:r>
            <a:r>
              <a:rPr lang="cs-CZ" b="1" dirty="0" err="1" smtClean="0"/>
              <a:t>Ernesto</a:t>
            </a:r>
            <a:r>
              <a:rPr lang="cs-CZ" b="1" dirty="0" smtClean="0"/>
              <a:t> Rafael </a:t>
            </a:r>
            <a:r>
              <a:rPr lang="cs-CZ" b="1" dirty="0" err="1" smtClean="0"/>
              <a:t>Guevara</a:t>
            </a:r>
            <a:r>
              <a:rPr lang="cs-CZ" b="1" dirty="0" smtClean="0"/>
              <a:t> de la </a:t>
            </a:r>
            <a:r>
              <a:rPr lang="cs-CZ" b="1" dirty="0" err="1" smtClean="0"/>
              <a:t>Serna</a:t>
            </a:r>
            <a:r>
              <a:rPr lang="cs-CZ" dirty="0" smtClean="0"/>
              <a:t> (oficiálně </a:t>
            </a:r>
            <a:r>
              <a:rPr lang="cs-CZ" dirty="0" smtClean="0">
                <a:hlinkClick r:id="rId4" action="ppaction://hlinkfile" tooltip="14. červen"/>
              </a:rPr>
              <a:t>14. června</a:t>
            </a:r>
            <a:r>
              <a:rPr lang="cs-CZ" dirty="0" smtClean="0"/>
              <a:t> </a:t>
            </a:r>
            <a:r>
              <a:rPr lang="cs-CZ" dirty="0" smtClean="0">
                <a:hlinkClick r:id="rId5" action="ppaction://hlinkfile" tooltip="1928"/>
              </a:rPr>
              <a:t>1928</a:t>
            </a:r>
            <a:r>
              <a:rPr lang="cs-CZ" dirty="0" smtClean="0"/>
              <a:t>, </a:t>
            </a:r>
            <a:r>
              <a:rPr lang="cs-CZ" dirty="0" err="1" smtClean="0">
                <a:hlinkClick r:id="rId6" action="ppaction://hlinkfile" tooltip="Rosario"/>
              </a:rPr>
              <a:t>Rosario</a:t>
            </a:r>
            <a:r>
              <a:rPr lang="cs-CZ" dirty="0" smtClean="0"/>
              <a:t>, </a:t>
            </a:r>
            <a:r>
              <a:rPr lang="cs-CZ" dirty="0" smtClean="0">
                <a:hlinkClick r:id="rId7" action="ppaction://hlinkfile" tooltip="Argentina"/>
              </a:rPr>
              <a:t>Argentina</a:t>
            </a:r>
            <a:r>
              <a:rPr lang="cs-CZ" dirty="0" smtClean="0"/>
              <a:t> – </a:t>
            </a:r>
            <a:r>
              <a:rPr lang="cs-CZ" dirty="0" smtClean="0">
                <a:hlinkClick r:id="rId8" action="ppaction://hlinkfile" tooltip="9. říjen"/>
              </a:rPr>
              <a:t>9. října</a:t>
            </a:r>
            <a:r>
              <a:rPr lang="cs-CZ" dirty="0" smtClean="0"/>
              <a:t> </a:t>
            </a:r>
            <a:r>
              <a:rPr lang="cs-CZ" dirty="0" smtClean="0">
                <a:hlinkClick r:id="rId9" action="ppaction://hlinkfile" tooltip="1967"/>
              </a:rPr>
              <a:t>1967</a:t>
            </a:r>
            <a:r>
              <a:rPr lang="cs-CZ" dirty="0" smtClean="0"/>
              <a:t>, </a:t>
            </a:r>
            <a:r>
              <a:rPr lang="cs-CZ" dirty="0" smtClean="0">
                <a:hlinkClick r:id="rId10" action="ppaction://hlinkfile" tooltip="La Higuera (stránka neexistuje)"/>
              </a:rPr>
              <a:t>La </a:t>
            </a:r>
            <a:r>
              <a:rPr lang="cs-CZ" dirty="0" err="1" smtClean="0">
                <a:hlinkClick r:id="rId10" action="ppaction://hlinkfile" tooltip="La Higuera (stránka neexistuje)"/>
              </a:rPr>
              <a:t>Higuera</a:t>
            </a:r>
            <a:r>
              <a:rPr lang="cs-CZ" dirty="0" smtClean="0"/>
              <a:t>, </a:t>
            </a:r>
            <a:r>
              <a:rPr lang="cs-CZ" dirty="0" smtClean="0">
                <a:hlinkClick r:id="rId11" action="ppaction://hlinkfile" tooltip="Bolívie"/>
              </a:rPr>
              <a:t>Bolívie</a:t>
            </a:r>
            <a:r>
              <a:rPr lang="cs-CZ" dirty="0" smtClean="0"/>
              <a:t>), běžně přezdívaný </a:t>
            </a:r>
            <a:r>
              <a:rPr lang="cs-CZ" b="1" dirty="0" err="1" smtClean="0"/>
              <a:t>Che</a:t>
            </a:r>
            <a:r>
              <a:rPr lang="cs-CZ" b="1" dirty="0" smtClean="0"/>
              <a:t> </a:t>
            </a:r>
            <a:r>
              <a:rPr lang="cs-CZ" b="1" dirty="0" err="1" smtClean="0"/>
              <a:t>Guevara</a:t>
            </a:r>
            <a:r>
              <a:rPr lang="cs-CZ" dirty="0" smtClean="0"/>
              <a:t> nebo </a:t>
            </a:r>
            <a:r>
              <a:rPr lang="cs-CZ" b="1" dirty="0" err="1" smtClean="0"/>
              <a:t>el</a:t>
            </a:r>
            <a:r>
              <a:rPr lang="cs-CZ" b="1" dirty="0" smtClean="0"/>
              <a:t> </a:t>
            </a:r>
            <a:r>
              <a:rPr lang="cs-CZ" b="1" dirty="0" err="1" smtClean="0"/>
              <a:t>Che</a:t>
            </a:r>
            <a:r>
              <a:rPr lang="cs-CZ" dirty="0" smtClean="0"/>
              <a:t>, byl argentinský </a:t>
            </a:r>
            <a:r>
              <a:rPr lang="cs-CZ" dirty="0" smtClean="0">
                <a:hlinkClick r:id="rId12" action="ppaction://hlinkfile" tooltip="Lékař"/>
              </a:rPr>
              <a:t>lékař</a:t>
            </a:r>
            <a:r>
              <a:rPr lang="cs-CZ" dirty="0" smtClean="0"/>
              <a:t>, </a:t>
            </a:r>
            <a:r>
              <a:rPr lang="cs-CZ" dirty="0" smtClean="0">
                <a:hlinkClick r:id="rId13" action="ppaction://hlinkfile" tooltip="Marxismus"/>
              </a:rPr>
              <a:t>marxistický</a:t>
            </a:r>
            <a:r>
              <a:rPr lang="cs-CZ" dirty="0" smtClean="0"/>
              <a:t> </a:t>
            </a:r>
            <a:r>
              <a:rPr lang="cs-CZ" dirty="0" smtClean="0">
                <a:hlinkClick r:id="rId14" action="ppaction://hlinkfile" tooltip="Revolucionář"/>
              </a:rPr>
              <a:t>revolucionář</a:t>
            </a:r>
            <a:r>
              <a:rPr lang="cs-CZ" dirty="0" smtClean="0"/>
              <a:t> a vůdce </a:t>
            </a:r>
            <a:r>
              <a:rPr lang="cs-CZ" dirty="0" smtClean="0">
                <a:hlinkClick r:id="rId15" action="ppaction://hlinkfile" tooltip="Kuba"/>
              </a:rPr>
              <a:t>kubánských</a:t>
            </a:r>
            <a:r>
              <a:rPr lang="cs-CZ" dirty="0" smtClean="0"/>
              <a:t> </a:t>
            </a:r>
            <a:r>
              <a:rPr lang="cs-CZ" dirty="0" err="1" smtClean="0">
                <a:hlinkClick r:id="rId16" action="ppaction://hlinkfile" tooltip="Guerilla"/>
              </a:rPr>
              <a:t>gueril</a:t>
            </a:r>
            <a:r>
              <a:rPr lang="cs-CZ" dirty="0" smtClean="0"/>
              <a:t>. Otec, </a:t>
            </a:r>
            <a:r>
              <a:rPr lang="cs-CZ" dirty="0" smtClean="0">
                <a:hlinkClick r:id="rId17" action="ppaction://hlinkfile" tooltip="Architekt"/>
              </a:rPr>
              <a:t>architekt</a:t>
            </a:r>
            <a:r>
              <a:rPr lang="cs-CZ" dirty="0" smtClean="0"/>
              <a:t> </a:t>
            </a:r>
            <a:r>
              <a:rPr lang="cs-CZ" dirty="0" err="1" smtClean="0"/>
              <a:t>Ernesto</a:t>
            </a:r>
            <a:r>
              <a:rPr lang="cs-CZ" dirty="0" smtClean="0"/>
              <a:t> </a:t>
            </a:r>
            <a:r>
              <a:rPr lang="cs-CZ" dirty="0" err="1" smtClean="0"/>
              <a:t>Guevara</a:t>
            </a:r>
            <a:r>
              <a:rPr lang="cs-CZ" dirty="0" smtClean="0"/>
              <a:t> </a:t>
            </a:r>
            <a:r>
              <a:rPr lang="cs-CZ" dirty="0" err="1" smtClean="0"/>
              <a:t>Lynch</a:t>
            </a:r>
            <a:r>
              <a:rPr lang="cs-CZ" dirty="0" smtClean="0"/>
              <a:t>, byl irského a španělského původu, matka </a:t>
            </a:r>
            <a:r>
              <a:rPr lang="cs-CZ" dirty="0" err="1" smtClean="0"/>
              <a:t>Celia</a:t>
            </a:r>
            <a:r>
              <a:rPr lang="cs-CZ" dirty="0" smtClean="0"/>
              <a:t> de la </a:t>
            </a:r>
            <a:r>
              <a:rPr lang="cs-CZ" dirty="0" err="1" smtClean="0"/>
              <a:t>Serna</a:t>
            </a:r>
            <a:r>
              <a:rPr lang="cs-CZ" dirty="0" smtClean="0"/>
              <a:t> y </a:t>
            </a:r>
            <a:r>
              <a:rPr lang="cs-CZ" dirty="0" err="1" smtClean="0"/>
              <a:t>Llosa</a:t>
            </a:r>
            <a:r>
              <a:rPr lang="cs-CZ" dirty="0" smtClean="0"/>
              <a:t> pocházela ze španělské rodiny.</a:t>
            </a:r>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sedlonka.com/zahranici/kuba_05/kuba.jpg"/>
          <p:cNvPicPr>
            <a:picLocks noChangeAspect="1" noChangeArrowheads="1"/>
          </p:cNvPicPr>
          <p:nvPr/>
        </p:nvPicPr>
        <p:blipFill>
          <a:blip r:embed="rId3" cstate="print"/>
          <a:srcRect/>
          <a:stretch>
            <a:fillRect/>
          </a:stretch>
        </p:blipFill>
        <p:spPr bwMode="auto">
          <a:xfrm>
            <a:off x="251520" y="3356992"/>
            <a:ext cx="5112568" cy="3347864"/>
          </a:xfrm>
          <a:prstGeom prst="rect">
            <a:avLst/>
          </a:prstGeom>
          <a:noFill/>
        </p:spPr>
      </p:pic>
      <p:pic>
        <p:nvPicPr>
          <p:cNvPr id="6146" name="Picture 2" descr="http://i.idnes.cz/09/084/gal/JB2d78c7_01.jpg.JPG"/>
          <p:cNvPicPr>
            <a:picLocks noChangeAspect="1" noChangeArrowheads="1"/>
          </p:cNvPicPr>
          <p:nvPr/>
        </p:nvPicPr>
        <p:blipFill>
          <a:blip r:embed="rId4" cstate="print"/>
          <a:srcRect/>
          <a:stretch>
            <a:fillRect/>
          </a:stretch>
        </p:blipFill>
        <p:spPr bwMode="auto">
          <a:xfrm>
            <a:off x="323528" y="0"/>
            <a:ext cx="4381500" cy="2924176"/>
          </a:xfrm>
          <a:prstGeom prst="rect">
            <a:avLst/>
          </a:prstGeom>
          <a:noFill/>
        </p:spPr>
      </p:pic>
      <p:sp>
        <p:nvSpPr>
          <p:cNvPr id="4" name="Obdélník 3"/>
          <p:cNvSpPr/>
          <p:nvPr/>
        </p:nvSpPr>
        <p:spPr>
          <a:xfrm>
            <a:off x="5148064" y="260648"/>
            <a:ext cx="3744416" cy="646331"/>
          </a:xfrm>
          <a:prstGeom prst="rect">
            <a:avLst/>
          </a:prstGeom>
        </p:spPr>
        <p:txBody>
          <a:bodyPr wrap="square">
            <a:spAutoFit/>
          </a:bodyPr>
          <a:lstStyle/>
          <a:p>
            <a:r>
              <a:rPr lang="cs-CZ" dirty="0" smtClean="0"/>
              <a:t>Takových sekáčů třtiny jako </a:t>
            </a:r>
            <a:r>
              <a:rPr lang="cs-CZ" dirty="0" err="1" smtClean="0"/>
              <a:t>Generoso</a:t>
            </a:r>
            <a:r>
              <a:rPr lang="cs-CZ" dirty="0" smtClean="0"/>
              <a:t> už na Kubě mnoho není.</a:t>
            </a: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1700808"/>
            <a:ext cx="896448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lumMod val="95000"/>
                    <a:lumOff val="5000"/>
                  </a:schemeClr>
                </a:solidFill>
                <a:effectLst/>
                <a:latin typeface="Arial" charset="0"/>
                <a:cs typeface="Arial" charset="0"/>
              </a:rPr>
              <a:t>Integrace </a:t>
            </a:r>
            <a:r>
              <a:rPr kumimoji="0" lang="cs-CZ" sz="1200" b="1" i="0" u="none" strike="noStrike" cap="none" normalizeH="0" baseline="0" dirty="0" smtClean="0">
                <a:ln>
                  <a:noFill/>
                </a:ln>
                <a:effectLst/>
                <a:latin typeface="Arial" charset="0"/>
                <a:cs typeface="Arial" charset="0"/>
              </a:rPr>
              <a:t>stř</a:t>
            </a:r>
            <a:r>
              <a:rPr kumimoji="0" lang="cs-CZ" sz="1200" b="1" i="0" u="none" strike="noStrike" cap="none" normalizeH="0" baseline="0" dirty="0" smtClean="0">
                <a:ln>
                  <a:noFill/>
                </a:ln>
                <a:effectLst/>
                <a:latin typeface="Arial" charset="0"/>
                <a:cs typeface="Arial" charset="0"/>
                <a:hlinkClick r:id="rId3"/>
              </a:rPr>
              <a:t>edoamerických států</a:t>
            </a:r>
            <a:r>
              <a:rPr kumimoji="0" lang="cs-CZ" sz="800" b="1" i="0" u="none" strike="noStrike" cap="none" normalizeH="0" baseline="0" dirty="0" smtClean="0">
                <a:ln>
                  <a:noFill/>
                </a:ln>
                <a:effectLst/>
                <a:latin typeface="Arial" charset="0"/>
                <a:cs typeface="Arial" charset="0"/>
                <a:hlinkClick r:id="rId3"/>
              </a:rPr>
              <a:t> </a:t>
            </a:r>
            <a:r>
              <a:rPr kumimoji="0" lang="cs-CZ" sz="800" i="0" u="none" strike="noStrike" cap="none" normalizeH="0" baseline="0" dirty="0" smtClean="0">
                <a:ln>
                  <a:noFill/>
                </a:ln>
                <a:solidFill>
                  <a:schemeClr val="tx1">
                    <a:lumMod val="95000"/>
                    <a:lumOff val="5000"/>
                  </a:schemeClr>
                </a:solidFill>
                <a:effectLst/>
                <a:latin typeface="Arial" charset="0"/>
                <a:cs typeface="Arial" charset="0"/>
                <a:hlinkClick r:id="rId3"/>
              </a:rPr>
              <a:t> </a:t>
            </a:r>
            <a:r>
              <a:rPr kumimoji="0" lang="cs-CZ" sz="9600" b="0" i="0" u="none" strike="noStrike" cap="none" normalizeH="0" baseline="0" dirty="0" smtClean="0">
                <a:ln>
                  <a:noFill/>
                </a:ln>
                <a:solidFill>
                  <a:schemeClr val="tx1">
                    <a:lumMod val="95000"/>
                    <a:lumOff val="5000"/>
                  </a:schemeClr>
                </a:solidFill>
                <a:effectLst/>
                <a:latin typeface="Arial" charset="0"/>
                <a:cs typeface="Arial" charset="0"/>
              </a:rPr>
              <a:t> </a:t>
            </a:r>
            <a:endParaRPr kumimoji="0" lang="cs-CZ" sz="1800" b="1" i="0" u="none" strike="noStrike" cap="none" normalizeH="0" baseline="0" dirty="0" smtClean="0">
              <a:ln>
                <a:noFill/>
              </a:ln>
              <a:solidFill>
                <a:schemeClr val="tx1">
                  <a:lumMod val="95000"/>
                  <a:lumOff val="5000"/>
                </a:schemeClr>
              </a:solidFill>
              <a:effectLst/>
              <a:latin typeface="Arial" charset="0"/>
              <a:cs typeface="Arial" charset="0"/>
              <a:hlinkClick r:id="rId3" tooltip="Zvětš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rgbClr val="666699"/>
                </a:solidFill>
                <a:effectLst/>
                <a:latin typeface="Arial" charset="0"/>
                <a:cs typeface="Arial" charset="0"/>
                <a:hlinkClick r:id="rId3" tooltip="Zvětšit"/>
              </a:rPr>
              <a:t>  </a:t>
            </a:r>
            <a:endParaRPr kumimoji="0" lang="cs-CZ" sz="12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rgbClr val="666699"/>
                </a:solidFill>
                <a:effectLst/>
                <a:latin typeface="Arial" charset="0"/>
                <a:cs typeface="Arial" charset="0"/>
              </a:rPr>
              <a:t>Logo SICA</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rgbClr val="666699"/>
                </a:solidFill>
                <a:effectLst/>
                <a:latin typeface="Arial" charset="0"/>
                <a:cs typeface="Arial" charset="0"/>
              </a:rPr>
              <a:t>Středoamerické státy se více či méně snaží o vzájemnou spolupráci a všeobecný rozvoj celého regionu. Intenzivnější proces integrace začal v roce </a:t>
            </a:r>
            <a:r>
              <a:rPr kumimoji="0" lang="cs-CZ" sz="1200" b="1" i="0" u="none" strike="noStrike" cap="none" normalizeH="0" baseline="0" dirty="0" smtClean="0">
                <a:ln>
                  <a:noFill/>
                </a:ln>
                <a:solidFill>
                  <a:srgbClr val="666699"/>
                </a:solidFill>
                <a:effectLst/>
                <a:latin typeface="Arial" charset="0"/>
                <a:cs typeface="Arial" charset="0"/>
                <a:hlinkClick r:id="rId4"/>
              </a:rPr>
              <a:t>1907</a:t>
            </a:r>
            <a:r>
              <a:rPr kumimoji="0" lang="cs-CZ" sz="1200" b="1" i="0" u="none" strike="noStrike" cap="none" normalizeH="0" baseline="0" dirty="0" smtClean="0">
                <a:ln>
                  <a:noFill/>
                </a:ln>
                <a:solidFill>
                  <a:srgbClr val="666699"/>
                </a:solidFill>
                <a:effectLst/>
                <a:latin typeface="Arial" charset="0"/>
                <a:cs typeface="Arial" charset="0"/>
              </a:rPr>
              <a:t>, kdy byl ustanoven </a:t>
            </a:r>
            <a:r>
              <a:rPr kumimoji="0" lang="cs-CZ" sz="1200" b="1" i="1" u="none" strike="noStrike" cap="none" normalizeH="0" baseline="0" dirty="0" smtClean="0">
                <a:ln>
                  <a:noFill/>
                </a:ln>
                <a:solidFill>
                  <a:srgbClr val="666699"/>
                </a:solidFill>
                <a:effectLst/>
                <a:latin typeface="Arial" charset="0"/>
                <a:cs typeface="Arial" charset="0"/>
                <a:hlinkClick r:id="rId5"/>
              </a:rPr>
              <a:t>Středoamerický soudní dvůr</a:t>
            </a:r>
            <a:r>
              <a:rPr kumimoji="0" lang="cs-CZ" sz="1200" b="1" i="0" u="none" strike="noStrike" cap="none" normalizeH="0" baseline="0" dirty="0" smtClean="0">
                <a:ln>
                  <a:noFill/>
                </a:ln>
                <a:solidFill>
                  <a:srgbClr val="666699"/>
                </a:solidFill>
                <a:effectLst/>
                <a:latin typeface="Arial" charset="0"/>
                <a:cs typeface="Arial" charset="0"/>
              </a:rPr>
              <a:t> (</a:t>
            </a:r>
            <a:r>
              <a:rPr kumimoji="0" lang="cs-CZ" sz="1200" b="1" i="1" u="none" strike="noStrike" cap="none" normalizeH="0" baseline="0" dirty="0" err="1" smtClean="0">
                <a:ln>
                  <a:noFill/>
                </a:ln>
                <a:solidFill>
                  <a:srgbClr val="666699"/>
                </a:solidFill>
                <a:effectLst/>
                <a:latin typeface="Arial" charset="0"/>
                <a:cs typeface="Arial" charset="0"/>
              </a:rPr>
              <a:t>Corte</a:t>
            </a:r>
            <a:r>
              <a:rPr kumimoji="0" lang="cs-CZ" sz="1200" b="1" i="1" u="none" strike="noStrike" cap="none" normalizeH="0" baseline="0" dirty="0" smtClean="0">
                <a:ln>
                  <a:noFill/>
                </a:ln>
                <a:solidFill>
                  <a:srgbClr val="666699"/>
                </a:solidFill>
                <a:effectLst/>
                <a:latin typeface="Arial" charset="0"/>
                <a:cs typeface="Arial" charset="0"/>
              </a:rPr>
              <a:t> </a:t>
            </a:r>
            <a:r>
              <a:rPr kumimoji="0" lang="cs-CZ" sz="1200" b="1" i="1" u="none" strike="noStrike" cap="none" normalizeH="0" baseline="0" dirty="0" err="1" smtClean="0">
                <a:ln>
                  <a:noFill/>
                </a:ln>
                <a:solidFill>
                  <a:srgbClr val="666699"/>
                </a:solidFill>
                <a:effectLst/>
                <a:latin typeface="Arial" charset="0"/>
                <a:cs typeface="Arial" charset="0"/>
              </a:rPr>
              <a:t>Centroamericana</a:t>
            </a:r>
            <a:r>
              <a:rPr kumimoji="0" lang="cs-CZ" sz="1200" b="1" i="1" u="none" strike="noStrike" cap="none" normalizeH="0" baseline="0" dirty="0" smtClean="0">
                <a:ln>
                  <a:noFill/>
                </a:ln>
                <a:solidFill>
                  <a:srgbClr val="666699"/>
                </a:solidFill>
                <a:effectLst/>
                <a:latin typeface="Arial" charset="0"/>
                <a:cs typeface="Arial" charset="0"/>
              </a:rPr>
              <a:t> de Justicia</a:t>
            </a:r>
            <a:r>
              <a:rPr kumimoji="0" lang="cs-CZ" sz="1200" b="1" i="0" u="none" strike="noStrike" cap="none" normalizeH="0" baseline="0" dirty="0" smtClean="0">
                <a:ln>
                  <a:noFill/>
                </a:ln>
                <a:solidFill>
                  <a:srgbClr val="666699"/>
                </a:solidFill>
                <a:effectLst/>
                <a:latin typeface="Arial" charset="0"/>
                <a:cs typeface="Arial" charset="0"/>
              </a:rPr>
              <a:t>). Další krok integračního procesu nastal v roce 1951 založením </a:t>
            </a:r>
            <a:r>
              <a:rPr kumimoji="0" lang="cs-CZ" sz="1200" b="1" i="1" u="none" strike="noStrike" cap="none" normalizeH="0" baseline="0" dirty="0" smtClean="0">
                <a:ln>
                  <a:noFill/>
                </a:ln>
                <a:solidFill>
                  <a:srgbClr val="BA0000"/>
                </a:solidFill>
                <a:effectLst/>
                <a:latin typeface="Arial" charset="0"/>
                <a:cs typeface="Arial" charset="0"/>
                <a:hlinkClick r:id="rId6" tooltip="Organizace středoamerických států (stránka neexistuje)"/>
              </a:rPr>
              <a:t>Organizace středoamerických států</a:t>
            </a:r>
            <a:r>
              <a:rPr kumimoji="0" lang="cs-CZ" sz="1200" b="0" i="0" u="none" strike="noStrike" cap="none" normalizeH="0" baseline="0" dirty="0" smtClean="0">
                <a:ln>
                  <a:noFill/>
                </a:ln>
                <a:solidFill>
                  <a:schemeClr val="tx1"/>
                </a:solidFill>
                <a:effectLst/>
                <a:latin typeface="Arial" charset="0"/>
                <a:cs typeface="Arial" charset="0"/>
              </a:rPr>
              <a:t> (</a:t>
            </a:r>
            <a:r>
              <a:rPr kumimoji="0" lang="cs-CZ" sz="1200" b="1" i="1" u="none" strike="noStrike" cap="none" normalizeH="0" baseline="0" dirty="0" err="1" smtClean="0">
                <a:ln>
                  <a:noFill/>
                </a:ln>
                <a:solidFill>
                  <a:srgbClr val="666699"/>
                </a:solidFill>
                <a:effectLst/>
                <a:latin typeface="Arial" charset="0"/>
                <a:cs typeface="Arial" charset="0"/>
              </a:rPr>
              <a:t>Organización</a:t>
            </a:r>
            <a:r>
              <a:rPr kumimoji="0" lang="cs-CZ" sz="1200" b="1" i="1" u="none" strike="noStrike" cap="none" normalizeH="0" baseline="0" dirty="0" smtClean="0">
                <a:ln>
                  <a:noFill/>
                </a:ln>
                <a:solidFill>
                  <a:srgbClr val="666699"/>
                </a:solidFill>
                <a:effectLst/>
                <a:latin typeface="Arial" charset="0"/>
                <a:cs typeface="Arial" charset="0"/>
              </a:rPr>
              <a:t> de </a:t>
            </a:r>
            <a:r>
              <a:rPr kumimoji="0" lang="cs-CZ" sz="1200" b="1" i="1" u="none" strike="noStrike" cap="none" normalizeH="0" baseline="0" dirty="0" err="1" smtClean="0">
                <a:ln>
                  <a:noFill/>
                </a:ln>
                <a:solidFill>
                  <a:srgbClr val="666699"/>
                </a:solidFill>
                <a:effectLst/>
                <a:latin typeface="Arial" charset="0"/>
                <a:cs typeface="Arial" charset="0"/>
              </a:rPr>
              <a:t>Estados</a:t>
            </a:r>
            <a:r>
              <a:rPr kumimoji="0" lang="cs-CZ" sz="1200" b="1" i="1" u="none" strike="noStrike" cap="none" normalizeH="0" baseline="0" dirty="0" smtClean="0">
                <a:ln>
                  <a:noFill/>
                </a:ln>
                <a:solidFill>
                  <a:srgbClr val="666699"/>
                </a:solidFill>
                <a:effectLst/>
                <a:latin typeface="Arial" charset="0"/>
                <a:cs typeface="Arial" charset="0"/>
              </a:rPr>
              <a:t> </a:t>
            </a:r>
            <a:r>
              <a:rPr kumimoji="0" lang="cs-CZ" sz="1200" b="1" i="1" u="none" strike="noStrike" cap="none" normalizeH="0" baseline="0" dirty="0" err="1" smtClean="0">
                <a:ln>
                  <a:noFill/>
                </a:ln>
                <a:solidFill>
                  <a:srgbClr val="666699"/>
                </a:solidFill>
                <a:effectLst/>
                <a:latin typeface="Arial" charset="0"/>
                <a:cs typeface="Arial" charset="0"/>
              </a:rPr>
              <a:t>Centroamericanos</a:t>
            </a:r>
            <a:r>
              <a:rPr kumimoji="0" lang="cs-CZ" sz="1200" b="1" i="0" u="none" strike="noStrike" cap="none" normalizeH="0" baseline="0" dirty="0" smtClean="0">
                <a:ln>
                  <a:noFill/>
                </a:ln>
                <a:solidFill>
                  <a:srgbClr val="666699"/>
                </a:solidFill>
                <a:effectLst/>
                <a:latin typeface="Arial" charset="0"/>
                <a:cs typeface="Arial" charset="0"/>
              </a:rPr>
              <a:t>, zkratka </a:t>
            </a:r>
            <a:r>
              <a:rPr kumimoji="0" lang="cs-CZ" sz="1200" b="1" i="1" u="none" strike="noStrike" cap="none" normalizeH="0" baseline="0" dirty="0" smtClean="0">
                <a:ln>
                  <a:noFill/>
                </a:ln>
                <a:solidFill>
                  <a:srgbClr val="666699"/>
                </a:solidFill>
                <a:effectLst/>
                <a:latin typeface="Arial" charset="0"/>
                <a:cs typeface="Arial" charset="0"/>
              </a:rPr>
              <a:t>ODECA</a:t>
            </a:r>
            <a:r>
              <a:rPr kumimoji="0" lang="cs-CZ" sz="1200" b="1" i="0" u="none" strike="noStrike" cap="none" normalizeH="0" baseline="0" dirty="0" smtClean="0">
                <a:ln>
                  <a:noFill/>
                </a:ln>
                <a:solidFill>
                  <a:srgbClr val="666699"/>
                </a:solidFill>
                <a:effectLst/>
                <a:latin typeface="Arial" charset="0"/>
                <a:cs typeface="Arial" charset="0"/>
              </a:rPr>
              <a:t>). Od roku </a:t>
            </a:r>
            <a:r>
              <a:rPr kumimoji="0" lang="cs-CZ" sz="1200" b="1" i="0" u="none" strike="noStrike" cap="none" normalizeH="0" baseline="0" dirty="0" smtClean="0">
                <a:ln>
                  <a:noFill/>
                </a:ln>
                <a:solidFill>
                  <a:srgbClr val="666699"/>
                </a:solidFill>
                <a:effectLst/>
                <a:latin typeface="Arial" charset="0"/>
                <a:cs typeface="Arial" charset="0"/>
                <a:hlinkClick r:id="rId7"/>
              </a:rPr>
              <a:t>1991</a:t>
            </a:r>
            <a:r>
              <a:rPr kumimoji="0" lang="cs-CZ" sz="1200" b="1" i="0" u="none" strike="noStrike" cap="none" normalizeH="0" baseline="0" dirty="0" smtClean="0">
                <a:ln>
                  <a:noFill/>
                </a:ln>
                <a:solidFill>
                  <a:srgbClr val="666699"/>
                </a:solidFill>
                <a:effectLst/>
                <a:latin typeface="Arial" charset="0"/>
                <a:cs typeface="Arial" charset="0"/>
              </a:rPr>
              <a:t> existuje jako nástupce ODECA </a:t>
            </a:r>
            <a:r>
              <a:rPr kumimoji="0" lang="cs-CZ" sz="1200" b="1" i="1" u="none" strike="noStrike" cap="none" normalizeH="0" baseline="0" dirty="0" smtClean="0">
                <a:ln>
                  <a:noFill/>
                </a:ln>
                <a:solidFill>
                  <a:srgbClr val="666699"/>
                </a:solidFill>
                <a:effectLst/>
                <a:latin typeface="Arial" charset="0"/>
                <a:cs typeface="Arial" charset="0"/>
                <a:hlinkClick r:id="rId8"/>
              </a:rPr>
              <a:t>Středoamerický integrační systém</a:t>
            </a:r>
            <a:r>
              <a:rPr kumimoji="0" lang="cs-CZ" sz="1200" b="0" i="0" u="none" strike="noStrike" cap="none" normalizeH="0" baseline="0" dirty="0" smtClean="0">
                <a:ln>
                  <a:noFill/>
                </a:ln>
                <a:solidFill>
                  <a:srgbClr val="666699"/>
                </a:solidFill>
                <a:effectLst/>
                <a:latin typeface="Arial" charset="0"/>
                <a:cs typeface="Arial" charset="0"/>
              </a:rPr>
              <a:t> (</a:t>
            </a:r>
            <a:r>
              <a:rPr kumimoji="0" lang="cs-CZ" sz="1200" b="1" i="1" u="none" strike="noStrike" cap="none" normalizeH="0" baseline="0" dirty="0" err="1" smtClean="0">
                <a:ln>
                  <a:noFill/>
                </a:ln>
                <a:solidFill>
                  <a:srgbClr val="666699"/>
                </a:solidFill>
                <a:effectLst/>
                <a:latin typeface="Arial" charset="0"/>
                <a:cs typeface="Arial" charset="0"/>
              </a:rPr>
              <a:t>Sistema</a:t>
            </a:r>
            <a:r>
              <a:rPr kumimoji="0" lang="cs-CZ" sz="1200" b="1" i="1" u="none" strike="noStrike" cap="none" normalizeH="0" baseline="0" dirty="0" smtClean="0">
                <a:ln>
                  <a:noFill/>
                </a:ln>
                <a:solidFill>
                  <a:srgbClr val="666699"/>
                </a:solidFill>
                <a:effectLst/>
                <a:latin typeface="Arial" charset="0"/>
                <a:cs typeface="Arial" charset="0"/>
              </a:rPr>
              <a:t> de la </a:t>
            </a:r>
            <a:r>
              <a:rPr kumimoji="0" lang="cs-CZ" sz="1200" b="1" i="1" u="none" strike="noStrike" cap="none" normalizeH="0" baseline="0" dirty="0" err="1" smtClean="0">
                <a:ln>
                  <a:noFill/>
                </a:ln>
                <a:solidFill>
                  <a:srgbClr val="666699"/>
                </a:solidFill>
                <a:effectLst/>
                <a:latin typeface="Arial" charset="0"/>
                <a:cs typeface="Arial" charset="0"/>
              </a:rPr>
              <a:t>Integración</a:t>
            </a:r>
            <a:r>
              <a:rPr kumimoji="0" lang="cs-CZ" sz="1200" b="1" i="1" u="none" strike="noStrike" cap="none" normalizeH="0" baseline="0" dirty="0" smtClean="0">
                <a:ln>
                  <a:noFill/>
                </a:ln>
                <a:solidFill>
                  <a:srgbClr val="666699"/>
                </a:solidFill>
                <a:effectLst/>
                <a:latin typeface="Arial" charset="0"/>
                <a:cs typeface="Arial" charset="0"/>
              </a:rPr>
              <a:t> </a:t>
            </a:r>
            <a:r>
              <a:rPr kumimoji="0" lang="cs-CZ" sz="1200" b="1" i="1" u="none" strike="noStrike" cap="none" normalizeH="0" baseline="0" dirty="0" err="1" smtClean="0">
                <a:ln>
                  <a:noFill/>
                </a:ln>
                <a:solidFill>
                  <a:srgbClr val="666699"/>
                </a:solidFill>
                <a:effectLst/>
                <a:latin typeface="Arial" charset="0"/>
                <a:cs typeface="Arial" charset="0"/>
              </a:rPr>
              <a:t>Centroamericana</a:t>
            </a:r>
            <a:r>
              <a:rPr kumimoji="0" lang="cs-CZ" sz="1200" b="1" i="0" u="none" strike="noStrike" cap="none" normalizeH="0" baseline="0" dirty="0" smtClean="0">
                <a:ln>
                  <a:noFill/>
                </a:ln>
                <a:solidFill>
                  <a:srgbClr val="666699"/>
                </a:solidFill>
                <a:effectLst/>
                <a:latin typeface="Arial" charset="0"/>
                <a:cs typeface="Arial" charset="0"/>
              </a:rPr>
              <a:t>, zkratka </a:t>
            </a:r>
            <a:r>
              <a:rPr kumimoji="0" lang="cs-CZ" sz="1200" b="1" i="1" u="none" strike="noStrike" cap="none" normalizeH="0" baseline="0" dirty="0" smtClean="0">
                <a:ln>
                  <a:noFill/>
                </a:ln>
                <a:solidFill>
                  <a:srgbClr val="666699"/>
                </a:solidFill>
                <a:effectLst/>
                <a:latin typeface="Arial" charset="0"/>
                <a:cs typeface="Arial" charset="0"/>
              </a:rPr>
              <a:t>SICA</a:t>
            </a:r>
            <a:r>
              <a:rPr kumimoji="0" lang="cs-CZ" sz="1200" b="1" i="0" u="none" strike="noStrike" cap="none" normalizeH="0" baseline="0" dirty="0" smtClean="0">
                <a:ln>
                  <a:noFill/>
                </a:ln>
                <a:solidFill>
                  <a:srgbClr val="666699"/>
                </a:solidFill>
                <a:effectLst/>
                <a:latin typeface="Arial" charset="0"/>
                <a:cs typeface="Arial" charset="0"/>
              </a:rPr>
              <a:t>). Tohoto projektu se účastní státy Belize, Panama a </a:t>
            </a:r>
            <a:r>
              <a:rPr kumimoji="0" lang="cs-CZ" sz="1200" b="1" i="0" u="none" strike="noStrike" cap="none" normalizeH="0" baseline="0" dirty="0" smtClean="0">
                <a:ln>
                  <a:noFill/>
                </a:ln>
                <a:solidFill>
                  <a:srgbClr val="666699"/>
                </a:solidFill>
                <a:effectLst/>
                <a:latin typeface="Arial" charset="0"/>
                <a:cs typeface="Arial" charset="0"/>
                <a:hlinkClick r:id="rId9"/>
              </a:rPr>
              <a:t>Dominikánská republika</a:t>
            </a:r>
            <a:r>
              <a:rPr kumimoji="0" lang="cs-CZ" sz="1200" b="1" i="0" u="none" strike="noStrike" cap="none" normalizeH="0" baseline="0" dirty="0" smtClean="0">
                <a:ln>
                  <a:noFill/>
                </a:ln>
                <a:solidFill>
                  <a:srgbClr val="666699"/>
                </a:solidFill>
                <a:effectLst/>
                <a:latin typeface="Arial" charset="0"/>
                <a:cs typeface="Arial" charset="0"/>
              </a:rPr>
              <a:t>, které z historického hlediska do středoamerického prostoru nespadají.</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rgbClr val="666699"/>
                </a:solidFill>
                <a:effectLst/>
                <a:latin typeface="Arial" charset="0"/>
                <a:cs typeface="Arial" charset="0"/>
              </a:rPr>
              <a:t>Další mezistátní regionální organizace působící ve Střední Americe jsou:</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1200" b="1" i="1" u="none" strike="noStrike" cap="none" normalizeH="0" baseline="0" dirty="0" smtClean="0">
                <a:ln>
                  <a:noFill/>
                </a:ln>
                <a:solidFill>
                  <a:srgbClr val="666699"/>
                </a:solidFill>
                <a:effectLst/>
                <a:latin typeface="Arial" charset="0"/>
                <a:cs typeface="Arial" charset="0"/>
                <a:hlinkClick r:id="rId10"/>
              </a:rPr>
              <a:t>Středoamerický společný trh</a:t>
            </a:r>
            <a:r>
              <a:rPr kumimoji="0" lang="cs-CZ" sz="1200" b="1" i="1" u="none" strike="noStrike" cap="none" normalizeH="0" baseline="0" dirty="0" smtClean="0">
                <a:ln>
                  <a:noFill/>
                </a:ln>
                <a:solidFill>
                  <a:srgbClr val="666699"/>
                </a:solidFill>
                <a:effectLst/>
                <a:latin typeface="Arial" charset="0"/>
                <a:cs typeface="Arial" charset="0"/>
              </a:rPr>
              <a:t> (</a:t>
            </a:r>
            <a:r>
              <a:rPr kumimoji="0" lang="cs-CZ" sz="1200" b="1" i="1" u="none" strike="noStrike" cap="none" normalizeH="0" baseline="0" dirty="0" err="1" smtClean="0">
                <a:ln>
                  <a:noFill/>
                </a:ln>
                <a:solidFill>
                  <a:srgbClr val="666699"/>
                </a:solidFill>
                <a:effectLst/>
                <a:latin typeface="Arial" charset="0"/>
                <a:cs typeface="Arial" charset="0"/>
              </a:rPr>
              <a:t>Mercado</a:t>
            </a:r>
            <a:r>
              <a:rPr kumimoji="0" lang="cs-CZ" sz="1200" b="1" i="1" u="none" strike="noStrike" cap="none" normalizeH="0" baseline="0" dirty="0" smtClean="0">
                <a:ln>
                  <a:noFill/>
                </a:ln>
                <a:solidFill>
                  <a:srgbClr val="666699"/>
                </a:solidFill>
                <a:effectLst/>
                <a:latin typeface="Arial" charset="0"/>
                <a:cs typeface="Arial" charset="0"/>
              </a:rPr>
              <a:t> </a:t>
            </a:r>
            <a:r>
              <a:rPr kumimoji="0" lang="cs-CZ" sz="1200" b="1" i="1" u="none" strike="noStrike" cap="none" normalizeH="0" baseline="0" dirty="0" err="1" smtClean="0">
                <a:ln>
                  <a:noFill/>
                </a:ln>
                <a:solidFill>
                  <a:srgbClr val="666699"/>
                </a:solidFill>
                <a:effectLst/>
                <a:latin typeface="Arial" charset="0"/>
                <a:cs typeface="Arial" charset="0"/>
              </a:rPr>
              <a:t>Común</a:t>
            </a:r>
            <a:r>
              <a:rPr kumimoji="0" lang="cs-CZ" sz="1200" b="1" i="1" u="none" strike="noStrike" cap="none" normalizeH="0" baseline="0" dirty="0" smtClean="0">
                <a:ln>
                  <a:noFill/>
                </a:ln>
                <a:solidFill>
                  <a:srgbClr val="666699"/>
                </a:solidFill>
                <a:effectLst/>
                <a:latin typeface="Arial" charset="0"/>
                <a:cs typeface="Arial" charset="0"/>
              </a:rPr>
              <a:t> </a:t>
            </a:r>
            <a:r>
              <a:rPr kumimoji="0" lang="cs-CZ" sz="1200" b="1" i="1" u="none" strike="noStrike" cap="none" normalizeH="0" baseline="0" dirty="0" err="1" smtClean="0">
                <a:ln>
                  <a:noFill/>
                </a:ln>
                <a:solidFill>
                  <a:srgbClr val="666699"/>
                </a:solidFill>
                <a:effectLst/>
                <a:latin typeface="Arial" charset="0"/>
                <a:cs typeface="Arial" charset="0"/>
              </a:rPr>
              <a:t>Centroamericano</a:t>
            </a:r>
            <a:r>
              <a:rPr kumimoji="0" lang="cs-CZ" sz="1200" b="1" i="1" u="none" strike="noStrike" cap="none" normalizeH="0" baseline="0" dirty="0" smtClean="0">
                <a:ln>
                  <a:noFill/>
                </a:ln>
                <a:solidFill>
                  <a:srgbClr val="666699"/>
                </a:solidFill>
                <a:effectLst/>
                <a:latin typeface="Arial" charset="0"/>
                <a:cs typeface="Arial" charset="0"/>
              </a:rPr>
              <a:t>, MCAA)</a:t>
            </a:r>
            <a:r>
              <a:rPr kumimoji="0" lang="cs-CZ" sz="1200" b="1" i="0" u="none" strike="noStrike" cap="none" normalizeH="0" baseline="0" dirty="0" smtClean="0">
                <a:ln>
                  <a:noFill/>
                </a:ln>
                <a:solidFill>
                  <a:srgbClr val="666699"/>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1200" b="1" i="1" u="none" strike="noStrike" cap="none" normalizeH="0" baseline="0" dirty="0" smtClean="0">
                <a:ln>
                  <a:noFill/>
                </a:ln>
                <a:solidFill>
                  <a:srgbClr val="666699"/>
                </a:solidFill>
                <a:effectLst/>
                <a:latin typeface="Arial" charset="0"/>
                <a:cs typeface="Arial" charset="0"/>
                <a:hlinkClick r:id="rId11"/>
              </a:rPr>
              <a:t>Středoamerický parlament</a:t>
            </a:r>
            <a:r>
              <a:rPr kumimoji="0" lang="cs-CZ" sz="1200" b="1" i="1" u="none" strike="noStrike" cap="none" normalizeH="0" baseline="0" dirty="0" smtClean="0">
                <a:ln>
                  <a:noFill/>
                </a:ln>
                <a:solidFill>
                  <a:srgbClr val="666699"/>
                </a:solidFill>
                <a:effectLst/>
                <a:latin typeface="Arial" charset="0"/>
                <a:cs typeface="Arial" charset="0"/>
              </a:rPr>
              <a:t> (</a:t>
            </a:r>
            <a:r>
              <a:rPr kumimoji="0" lang="cs-CZ" sz="1200" b="1" i="1" u="none" strike="noStrike" cap="none" normalizeH="0" baseline="0" dirty="0" err="1" smtClean="0">
                <a:ln>
                  <a:noFill/>
                </a:ln>
                <a:solidFill>
                  <a:srgbClr val="666699"/>
                </a:solidFill>
                <a:effectLst/>
                <a:latin typeface="Arial" charset="0"/>
                <a:cs typeface="Arial" charset="0"/>
              </a:rPr>
              <a:t>Parlamento</a:t>
            </a:r>
            <a:r>
              <a:rPr kumimoji="0" lang="cs-CZ" sz="1200" b="1" i="1" u="none" strike="noStrike" cap="none" normalizeH="0" baseline="0" dirty="0" smtClean="0">
                <a:ln>
                  <a:noFill/>
                </a:ln>
                <a:solidFill>
                  <a:srgbClr val="666699"/>
                </a:solidFill>
                <a:effectLst/>
                <a:latin typeface="Arial" charset="0"/>
                <a:cs typeface="Arial" charset="0"/>
              </a:rPr>
              <a:t> </a:t>
            </a:r>
            <a:r>
              <a:rPr kumimoji="0" lang="cs-CZ" sz="1200" b="1" i="1" u="none" strike="noStrike" cap="none" normalizeH="0" baseline="0" dirty="0" err="1" smtClean="0">
                <a:ln>
                  <a:noFill/>
                </a:ln>
                <a:solidFill>
                  <a:srgbClr val="666699"/>
                </a:solidFill>
                <a:effectLst/>
                <a:latin typeface="Arial" charset="0"/>
                <a:cs typeface="Arial" charset="0"/>
              </a:rPr>
              <a:t>Centroamericano</a:t>
            </a:r>
            <a:r>
              <a:rPr kumimoji="0" lang="cs-CZ" sz="1200" b="1" i="1" u="none" strike="noStrike" cap="none" normalizeH="0" baseline="0" dirty="0" smtClean="0">
                <a:ln>
                  <a:noFill/>
                </a:ln>
                <a:solidFill>
                  <a:srgbClr val="666699"/>
                </a:solidFill>
                <a:effectLst/>
                <a:latin typeface="Arial" charset="0"/>
                <a:cs typeface="Arial" charset="0"/>
              </a:rPr>
              <a:t>, PARLACEN)</a:t>
            </a:r>
            <a:r>
              <a:rPr kumimoji="0" lang="cs-CZ" sz="1200" b="1" i="0" u="none" strike="noStrike" cap="none" normalizeH="0" baseline="0" dirty="0" smtClean="0">
                <a:ln>
                  <a:noFill/>
                </a:ln>
                <a:solidFill>
                  <a:srgbClr val="666699"/>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1200" b="1" i="1" u="none" strike="noStrike" cap="none" normalizeH="0" baseline="0" dirty="0" smtClean="0">
                <a:ln>
                  <a:noFill/>
                </a:ln>
                <a:solidFill>
                  <a:srgbClr val="666699"/>
                </a:solidFill>
                <a:effectLst/>
                <a:latin typeface="Arial" charset="0"/>
                <a:cs typeface="Arial" charset="0"/>
                <a:hlinkClick r:id="rId12"/>
              </a:rPr>
              <a:t>Středoamerická banka pro ekonomickou integraci</a:t>
            </a:r>
            <a:r>
              <a:rPr kumimoji="0" lang="cs-CZ" sz="1200" b="1" i="1" u="none" strike="noStrike" cap="none" normalizeH="0" baseline="0" dirty="0" smtClean="0">
                <a:ln>
                  <a:noFill/>
                </a:ln>
                <a:solidFill>
                  <a:srgbClr val="666699"/>
                </a:solidFill>
                <a:effectLst/>
                <a:latin typeface="Arial" charset="0"/>
                <a:cs typeface="Arial" charset="0"/>
              </a:rPr>
              <a:t> (</a:t>
            </a:r>
            <a:r>
              <a:rPr kumimoji="0" lang="cs-CZ" sz="1200" b="1" i="1" u="none" strike="noStrike" cap="none" normalizeH="0" baseline="0" dirty="0" err="1" smtClean="0">
                <a:ln>
                  <a:noFill/>
                </a:ln>
                <a:solidFill>
                  <a:srgbClr val="666699"/>
                </a:solidFill>
                <a:effectLst/>
                <a:latin typeface="Arial" charset="0"/>
                <a:cs typeface="Arial" charset="0"/>
              </a:rPr>
              <a:t>Banco</a:t>
            </a:r>
            <a:r>
              <a:rPr kumimoji="0" lang="cs-CZ" sz="1200" b="1" i="1" u="none" strike="noStrike" cap="none" normalizeH="0" baseline="0" dirty="0" smtClean="0">
                <a:ln>
                  <a:noFill/>
                </a:ln>
                <a:solidFill>
                  <a:srgbClr val="666699"/>
                </a:solidFill>
                <a:effectLst/>
                <a:latin typeface="Arial" charset="0"/>
                <a:cs typeface="Arial" charset="0"/>
              </a:rPr>
              <a:t> </a:t>
            </a:r>
            <a:r>
              <a:rPr kumimoji="0" lang="cs-CZ" sz="1200" b="1" i="1" u="none" strike="noStrike" cap="none" normalizeH="0" baseline="0" dirty="0" err="1" smtClean="0">
                <a:ln>
                  <a:noFill/>
                </a:ln>
                <a:solidFill>
                  <a:srgbClr val="666699"/>
                </a:solidFill>
                <a:effectLst/>
                <a:latin typeface="Arial" charset="0"/>
                <a:cs typeface="Arial" charset="0"/>
              </a:rPr>
              <a:t>Centroamericano</a:t>
            </a:r>
            <a:r>
              <a:rPr kumimoji="0" lang="cs-CZ" sz="1200" b="1" i="1" u="none" strike="noStrike" cap="none" normalizeH="0" baseline="0" dirty="0" smtClean="0">
                <a:ln>
                  <a:noFill/>
                </a:ln>
                <a:solidFill>
                  <a:srgbClr val="666699"/>
                </a:solidFill>
                <a:effectLst/>
                <a:latin typeface="Arial" charset="0"/>
                <a:cs typeface="Arial" charset="0"/>
              </a:rPr>
              <a:t> de </a:t>
            </a:r>
            <a:r>
              <a:rPr kumimoji="0" lang="cs-CZ" sz="1200" b="1" i="1" u="none" strike="noStrike" cap="none" normalizeH="0" baseline="0" dirty="0" err="1" smtClean="0">
                <a:ln>
                  <a:noFill/>
                </a:ln>
                <a:solidFill>
                  <a:srgbClr val="666699"/>
                </a:solidFill>
                <a:effectLst/>
                <a:latin typeface="Arial" charset="0"/>
                <a:cs typeface="Arial" charset="0"/>
              </a:rPr>
              <a:t>Integración</a:t>
            </a:r>
            <a:r>
              <a:rPr kumimoji="0" lang="cs-CZ" sz="1200" b="1" i="1" u="none" strike="noStrike" cap="none" normalizeH="0" baseline="0" dirty="0" smtClean="0">
                <a:ln>
                  <a:noFill/>
                </a:ln>
                <a:solidFill>
                  <a:srgbClr val="666699"/>
                </a:solidFill>
                <a:effectLst/>
                <a:latin typeface="Arial" charset="0"/>
                <a:cs typeface="Arial" charset="0"/>
              </a:rPr>
              <a:t> </a:t>
            </a:r>
            <a:r>
              <a:rPr kumimoji="0" lang="cs-CZ" sz="1200" b="1" i="1" u="none" strike="noStrike" cap="none" normalizeH="0" baseline="0" dirty="0" err="1" smtClean="0">
                <a:ln>
                  <a:noFill/>
                </a:ln>
                <a:solidFill>
                  <a:srgbClr val="666699"/>
                </a:solidFill>
                <a:effectLst/>
                <a:latin typeface="Arial" charset="0"/>
                <a:cs typeface="Arial" charset="0"/>
              </a:rPr>
              <a:t>Económica</a:t>
            </a:r>
            <a:r>
              <a:rPr kumimoji="0" lang="cs-CZ" sz="1200" b="1" i="1" u="none" strike="noStrike" cap="none" normalizeH="0" baseline="0" dirty="0" smtClean="0">
                <a:ln>
                  <a:noFill/>
                </a:ln>
                <a:solidFill>
                  <a:srgbClr val="666699"/>
                </a:solidFill>
                <a:effectLst/>
                <a:latin typeface="Arial" charset="0"/>
                <a:cs typeface="Arial" charset="0"/>
              </a:rPr>
              <a:t>, BCIE)</a:t>
            </a:r>
            <a:endParaRPr kumimoji="0" lang="cs-CZ" sz="1200" b="1" i="0" u="none" strike="noStrike" cap="none" normalizeH="0" baseline="0" dirty="0" smtClean="0">
              <a:ln>
                <a:noFill/>
              </a:ln>
              <a:solidFill>
                <a:srgbClr val="666699"/>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200" b="1" i="0" u="none" strike="noStrike" cap="none" normalizeH="0" baseline="0" dirty="0" smtClean="0">
              <a:ln>
                <a:noFill/>
              </a:ln>
              <a:solidFill>
                <a:srgbClr val="666699"/>
              </a:solidFill>
              <a:effectLst/>
              <a:latin typeface="Arial" charset="0"/>
              <a:cs typeface="Arial" charset="0"/>
            </a:endParaRPr>
          </a:p>
        </p:txBody>
      </p:sp>
      <p:pic>
        <p:nvPicPr>
          <p:cNvPr id="2050" name="Picture 2" descr="http://upload.wikimedia.org/wikipedia/commons/thumb/9/97/Logo_of_the_Central_American_Integration_System.svg/160px-Logo_of_the_Central_American_Integration_System.svg.png">
            <a:hlinkClick r:id="rId3"/>
          </p:cNvPr>
          <p:cNvPicPr>
            <a:picLocks noChangeAspect="1" noChangeArrowheads="1"/>
          </p:cNvPicPr>
          <p:nvPr/>
        </p:nvPicPr>
        <p:blipFill>
          <a:blip r:embed="rId13" cstate="print"/>
          <a:srcRect/>
          <a:stretch>
            <a:fillRect/>
          </a:stretch>
        </p:blipFill>
        <p:spPr bwMode="auto">
          <a:xfrm>
            <a:off x="5652120" y="260648"/>
            <a:ext cx="3240360" cy="316835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zemepis.com/images/slmapy/strda.jpg"/>
          <p:cNvPicPr>
            <a:picLocks noChangeAspect="1" noChangeArrowheads="1"/>
          </p:cNvPicPr>
          <p:nvPr/>
        </p:nvPicPr>
        <p:blipFill>
          <a:blip r:embed="rId3" cstate="print"/>
          <a:srcRect/>
          <a:stretch>
            <a:fillRect/>
          </a:stretch>
        </p:blipFill>
        <p:spPr bwMode="auto">
          <a:xfrm>
            <a:off x="179512" y="332656"/>
            <a:ext cx="8784976" cy="626469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upload.wikimedia.org/wikipedia/commons/e/e0/Political_Evolution_of_Central_America_and_the_Caribbean_1700_and_on.gif"/>
          <p:cNvPicPr>
            <a:picLocks noChangeAspect="1" noChangeArrowheads="1" noCrop="1"/>
          </p:cNvPicPr>
          <p:nvPr/>
        </p:nvPicPr>
        <p:blipFill>
          <a:blip r:embed="rId3" cstate="print"/>
          <a:srcRect/>
          <a:stretch>
            <a:fillRect/>
          </a:stretch>
        </p:blipFill>
        <p:spPr bwMode="auto">
          <a:xfrm>
            <a:off x="179512" y="404665"/>
            <a:ext cx="4364484" cy="3600400"/>
          </a:xfrm>
          <a:prstGeom prst="rect">
            <a:avLst/>
          </a:prstGeom>
          <a:noFill/>
        </p:spPr>
      </p:pic>
      <p:pic>
        <p:nvPicPr>
          <p:cNvPr id="31750" name="Picture 6" descr="File:Political Evolution of Central America and the Caribbean 1840.png">
            <a:hlinkClick r:id="rId4"/>
          </p:cNvPr>
          <p:cNvPicPr>
            <a:picLocks noChangeAspect="1" noChangeArrowheads="1"/>
          </p:cNvPicPr>
          <p:nvPr/>
        </p:nvPicPr>
        <p:blipFill>
          <a:blip r:embed="rId5" cstate="print"/>
          <a:srcRect/>
          <a:stretch>
            <a:fillRect/>
          </a:stretch>
        </p:blipFill>
        <p:spPr bwMode="auto">
          <a:xfrm>
            <a:off x="4607496" y="2780928"/>
            <a:ext cx="4536504" cy="374441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File:Political Evolution of Central America and the Caribbean 1983.png">
            <a:hlinkClick r:id="rId3"/>
          </p:cNvPr>
          <p:cNvPicPr>
            <a:picLocks noChangeAspect="1" noChangeArrowheads="1"/>
          </p:cNvPicPr>
          <p:nvPr/>
        </p:nvPicPr>
        <p:blipFill>
          <a:blip r:embed="rId4" cstate="print"/>
          <a:srcRect/>
          <a:stretch>
            <a:fillRect/>
          </a:stretch>
        </p:blipFill>
        <p:spPr bwMode="auto">
          <a:xfrm>
            <a:off x="4211960" y="3140968"/>
            <a:ext cx="4739680" cy="3482752"/>
          </a:xfrm>
          <a:prstGeom prst="rect">
            <a:avLst/>
          </a:prstGeom>
          <a:noFill/>
        </p:spPr>
      </p:pic>
      <p:pic>
        <p:nvPicPr>
          <p:cNvPr id="33800" name="Picture 8" descr="File:Political Evolution of Central America and the Caribbean 1902.png">
            <a:hlinkClick r:id="rId5"/>
          </p:cNvPr>
          <p:cNvPicPr>
            <a:picLocks noChangeAspect="1" noChangeArrowheads="1"/>
          </p:cNvPicPr>
          <p:nvPr/>
        </p:nvPicPr>
        <p:blipFill>
          <a:blip r:embed="rId6" cstate="print"/>
          <a:srcRect/>
          <a:stretch>
            <a:fillRect/>
          </a:stretch>
        </p:blipFill>
        <p:spPr bwMode="auto">
          <a:xfrm>
            <a:off x="179512" y="188640"/>
            <a:ext cx="4272409" cy="35557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474345"/>
            <a:ext cx="8424936" cy="3139321"/>
          </a:xfrm>
          <a:prstGeom prst="rect">
            <a:avLst/>
          </a:prstGeom>
        </p:spPr>
        <p:txBody>
          <a:bodyPr wrap="square">
            <a:spAutoFit/>
          </a:bodyPr>
          <a:lstStyle/>
          <a:p>
            <a:r>
              <a:rPr lang="cs-CZ" b="1" dirty="0" smtClean="0"/>
              <a:t>Geograficky</a:t>
            </a:r>
            <a:r>
              <a:rPr lang="cs-CZ" dirty="0" smtClean="0"/>
              <a:t> se pod pojem </a:t>
            </a:r>
            <a:r>
              <a:rPr lang="cs-CZ" i="1" dirty="0" smtClean="0"/>
              <a:t>Střední Amerika</a:t>
            </a:r>
            <a:r>
              <a:rPr lang="cs-CZ" dirty="0" smtClean="0"/>
              <a:t> zařazuje území mezi </a:t>
            </a:r>
            <a:r>
              <a:rPr lang="cs-CZ" dirty="0" err="1" smtClean="0">
                <a:hlinkClick r:id="rId3" action="ppaction://hlinkfile" tooltip="Tehuantepecká šíje"/>
              </a:rPr>
              <a:t>Tehuantepeckou</a:t>
            </a:r>
            <a:r>
              <a:rPr lang="cs-CZ" dirty="0" smtClean="0">
                <a:hlinkClick r:id="rId3" action="ppaction://hlinkfile" tooltip="Tehuantepecká šíje"/>
              </a:rPr>
              <a:t> šíjí</a:t>
            </a:r>
            <a:r>
              <a:rPr lang="cs-CZ" dirty="0" smtClean="0"/>
              <a:t> a </a:t>
            </a:r>
            <a:r>
              <a:rPr lang="cs-CZ" dirty="0" smtClean="0">
                <a:hlinkClick r:id="rId4" action="ppaction://hlinkfile" tooltip="Záliv Urabá"/>
              </a:rPr>
              <a:t>zálivem </a:t>
            </a:r>
            <a:r>
              <a:rPr lang="cs-CZ" dirty="0" err="1" smtClean="0">
                <a:hlinkClick r:id="rId4" action="ppaction://hlinkfile" tooltip="Záliv Urabá"/>
              </a:rPr>
              <a:t>Urabá</a:t>
            </a:r>
            <a:r>
              <a:rPr lang="cs-CZ" dirty="0" smtClean="0"/>
              <a:t>. Kromě sedmi nezávislých států podle této definice spadají do Střední Ameriky </a:t>
            </a:r>
            <a:r>
              <a:rPr lang="cs-CZ" dirty="0" smtClean="0">
                <a:hlinkClick r:id="rId5" action="ppaction://hlinkfile" tooltip="Státy Mexika"/>
              </a:rPr>
              <a:t>mexické státy</a:t>
            </a:r>
            <a:r>
              <a:rPr lang="cs-CZ" dirty="0" smtClean="0"/>
              <a:t> </a:t>
            </a:r>
            <a:r>
              <a:rPr lang="cs-CZ" dirty="0" err="1" smtClean="0">
                <a:hlinkClick r:id="rId6" action="ppaction://hlinkfile"/>
              </a:rPr>
              <a:t>Chiapas</a:t>
            </a:r>
            <a:r>
              <a:rPr lang="cs-CZ" dirty="0" smtClean="0"/>
              <a:t>, </a:t>
            </a:r>
            <a:r>
              <a:rPr lang="cs-CZ" dirty="0" err="1" smtClean="0">
                <a:hlinkClick r:id="rId7" action="ppaction://hlinkfile"/>
              </a:rPr>
              <a:t>Tabasco</a:t>
            </a:r>
            <a:r>
              <a:rPr lang="cs-CZ" dirty="0" smtClean="0"/>
              <a:t>, </a:t>
            </a:r>
            <a:r>
              <a:rPr lang="cs-CZ" dirty="0" err="1" smtClean="0">
                <a:hlinkClick r:id="rId8" action="ppaction://hlinkfile" tooltip="Yucatán (stát)"/>
              </a:rPr>
              <a:t>Yucatán</a:t>
            </a:r>
            <a:r>
              <a:rPr lang="cs-CZ" dirty="0" smtClean="0"/>
              <a:t>, </a:t>
            </a:r>
            <a:r>
              <a:rPr lang="cs-CZ" dirty="0" err="1" smtClean="0">
                <a:hlinkClick r:id="rId9" action="ppaction://hlinkfile"/>
              </a:rPr>
              <a:t>Campeche</a:t>
            </a:r>
            <a:r>
              <a:rPr lang="cs-CZ" dirty="0" smtClean="0"/>
              <a:t>, </a:t>
            </a:r>
            <a:r>
              <a:rPr lang="cs-CZ" dirty="0" err="1" smtClean="0">
                <a:hlinkClick r:id="rId10" action="ppaction://hlinkfile"/>
              </a:rPr>
              <a:t>Quintana</a:t>
            </a:r>
            <a:r>
              <a:rPr lang="cs-CZ" dirty="0" smtClean="0">
                <a:hlinkClick r:id="rId10" action="ppaction://hlinkfile"/>
              </a:rPr>
              <a:t> </a:t>
            </a:r>
            <a:r>
              <a:rPr lang="cs-CZ" dirty="0" err="1" smtClean="0">
                <a:hlinkClick r:id="rId10" action="ppaction://hlinkfile"/>
              </a:rPr>
              <a:t>Roo</a:t>
            </a:r>
            <a:r>
              <a:rPr lang="cs-CZ" dirty="0" smtClean="0"/>
              <a:t> a část </a:t>
            </a:r>
            <a:r>
              <a:rPr lang="cs-CZ" dirty="0" smtClean="0">
                <a:hlinkClick r:id="rId11" action="ppaction://hlinkfile" tooltip="Departementy Kolumbie"/>
              </a:rPr>
              <a:t>kolumbijského departementu</a:t>
            </a:r>
            <a:r>
              <a:rPr lang="cs-CZ" dirty="0" smtClean="0"/>
              <a:t> </a:t>
            </a:r>
            <a:r>
              <a:rPr lang="cs-CZ" dirty="0" err="1" smtClean="0">
                <a:hlinkClick r:id="rId12" action="ppaction://hlinkfile" tooltip="Departement Chocó"/>
              </a:rPr>
              <a:t>Chocó</a:t>
            </a:r>
            <a:r>
              <a:rPr lang="cs-CZ" dirty="0" smtClean="0"/>
              <a:t>.</a:t>
            </a:r>
          </a:p>
          <a:p>
            <a:r>
              <a:rPr lang="cs-CZ" dirty="0" smtClean="0"/>
              <a:t>Z </a:t>
            </a:r>
            <a:r>
              <a:rPr lang="cs-CZ" b="1" dirty="0" smtClean="0"/>
              <a:t>historického</a:t>
            </a:r>
            <a:r>
              <a:rPr lang="cs-CZ" dirty="0" smtClean="0"/>
              <a:t> hlediska se za středoamerické státy považují „pouze“ Guatemala, Salvador, Honduras, Nikaragua a Kostarika. Tyto státy sdílejí svou historii. Za španělské koloniální nadvlády byly tyto dnes samostatné státy sdružené v </a:t>
            </a:r>
            <a:r>
              <a:rPr lang="cs-CZ" dirty="0" smtClean="0">
                <a:hlinkClick r:id="rId13" action="ppaction://hlinkfile" tooltip="Generální kapitanát Guatemala"/>
              </a:rPr>
              <a:t>generálním kapitanátu Guatemala</a:t>
            </a:r>
            <a:r>
              <a:rPr lang="cs-CZ" dirty="0" smtClean="0"/>
              <a:t>, který administrativně spadal pod </a:t>
            </a:r>
            <a:r>
              <a:rPr lang="cs-CZ" dirty="0" err="1" smtClean="0">
                <a:hlinkClick r:id="rId14" action="ppaction://hlinkfile"/>
              </a:rPr>
              <a:t>místokrálovství</a:t>
            </a:r>
            <a:r>
              <a:rPr lang="cs-CZ" dirty="0" smtClean="0"/>
              <a:t> </a:t>
            </a:r>
            <a:r>
              <a:rPr lang="cs-CZ" dirty="0" smtClean="0">
                <a:hlinkClick r:id="rId15" action="ppaction://hlinkfile" tooltip="Místokrálovství Nové Španělsko"/>
              </a:rPr>
              <a:t>Nové Španělsko</a:t>
            </a:r>
            <a:r>
              <a:rPr lang="cs-CZ" dirty="0" smtClean="0"/>
              <a:t>. Po získání </a:t>
            </a:r>
            <a:r>
              <a:rPr lang="cs-CZ" dirty="0" smtClean="0">
                <a:hlinkClick r:id="rId16" action="ppaction://hlinkfile" tooltip="Nezávislost"/>
              </a:rPr>
              <a:t>nezávislosti</a:t>
            </a:r>
            <a:r>
              <a:rPr lang="cs-CZ" dirty="0" smtClean="0"/>
              <a:t> na </a:t>
            </a:r>
            <a:r>
              <a:rPr lang="cs-CZ" dirty="0" smtClean="0">
                <a:hlinkClick r:id="rId17" action="ppaction://hlinkfile" tooltip="Španělsko"/>
              </a:rPr>
              <a:t>Španělsku</a:t>
            </a:r>
            <a:r>
              <a:rPr lang="cs-CZ" dirty="0" smtClean="0"/>
              <a:t> tvořily mezi roky </a:t>
            </a:r>
            <a:r>
              <a:rPr lang="cs-CZ" dirty="0" smtClean="0">
                <a:hlinkClick r:id="rId18" action="ppaction://hlinkfile"/>
              </a:rPr>
              <a:t>1823</a:t>
            </a:r>
            <a:r>
              <a:rPr lang="cs-CZ" dirty="0" smtClean="0"/>
              <a:t> a </a:t>
            </a:r>
            <a:r>
              <a:rPr lang="cs-CZ" dirty="0" smtClean="0">
                <a:hlinkClick r:id="rId19" action="ppaction://hlinkfile"/>
              </a:rPr>
              <a:t>1838</a:t>
            </a:r>
            <a:r>
              <a:rPr lang="cs-CZ" dirty="0" smtClean="0"/>
              <a:t> společně </a:t>
            </a:r>
            <a:r>
              <a:rPr lang="cs-CZ" dirty="0" smtClean="0">
                <a:hlinkClick r:id="rId20" action="ppaction://hlinkfile" tooltip="Federativní republika Střední Ameriky"/>
              </a:rPr>
              <a:t>Federativní středoamerickou republiku</a:t>
            </a:r>
            <a:r>
              <a:rPr lang="cs-CZ" dirty="0" smtClean="0"/>
              <a:t>. Na rozdíl od těchto 5 států Panama spadala v minulosti pod </a:t>
            </a:r>
            <a:r>
              <a:rPr lang="cs-CZ" dirty="0" smtClean="0">
                <a:hlinkClick r:id="rId21" action="ppaction://hlinkfile" tooltip="Kolumbie"/>
              </a:rPr>
              <a:t>Kolumbii</a:t>
            </a:r>
            <a:r>
              <a:rPr lang="cs-CZ" dirty="0" smtClean="0"/>
              <a:t> a Belize (pod názvem </a:t>
            </a:r>
            <a:r>
              <a:rPr lang="cs-CZ" dirty="0" smtClean="0">
                <a:hlinkClick r:id="rId22" action="ppaction://hlinkfile"/>
              </a:rPr>
              <a:t>Britský Honduras</a:t>
            </a:r>
            <a:r>
              <a:rPr lang="cs-CZ" dirty="0" smtClean="0"/>
              <a:t>) bylo </a:t>
            </a:r>
            <a:r>
              <a:rPr lang="cs-CZ" dirty="0" smtClean="0">
                <a:hlinkClick r:id="rId23" action="ppaction://hlinkfile" tooltip="Britské impérium"/>
              </a:rPr>
              <a:t>britskou kolonií</a:t>
            </a:r>
            <a:r>
              <a:rPr lang="cs-CZ" dirty="0" smtClean="0"/>
              <a:t>.</a:t>
            </a:r>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nvGraphicFramePr>
        <p:xfrm>
          <a:off x="179512" y="332656"/>
          <a:ext cx="8712976" cy="6121536"/>
        </p:xfrm>
        <a:graphic>
          <a:graphicData uri="http://schemas.openxmlformats.org/drawingml/2006/table">
            <a:tbl>
              <a:tblPr/>
              <a:tblGrid>
                <a:gridCol w="1089122"/>
                <a:gridCol w="1089122"/>
                <a:gridCol w="1089122"/>
                <a:gridCol w="1089122"/>
                <a:gridCol w="1089122"/>
                <a:gridCol w="1089122"/>
                <a:gridCol w="1089122"/>
                <a:gridCol w="1089122"/>
              </a:tblGrid>
              <a:tr h="1056651">
                <a:tc>
                  <a:txBody>
                    <a:bodyPr/>
                    <a:lstStyle/>
                    <a:p>
                      <a:r>
                        <a:rPr lang="cs-CZ" sz="1600" dirty="0"/>
                        <a:t>Stát</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dirty="0">
                          <a:hlinkClick r:id="rId3" action="ppaction://hlinkfile" tooltip="Seznam států světa podle rozlohy"/>
                        </a:rPr>
                        <a:t>Rozloha</a:t>
                      </a:r>
                      <a:r>
                        <a:rPr lang="cs-CZ" sz="1600" dirty="0"/>
                        <a:t/>
                      </a:r>
                      <a:br>
                        <a:rPr lang="cs-CZ" sz="1600" dirty="0"/>
                      </a:br>
                      <a:r>
                        <a:rPr lang="cs-CZ" sz="1600" dirty="0"/>
                        <a:t>(km²) </a:t>
                      </a:r>
                      <a:r>
                        <a:rPr lang="cs-CZ" sz="1600" baseline="30000" dirty="0">
                          <a:hlinkClick r:id="rId4" action="ppaction://hlinkfile"/>
                        </a:rPr>
                        <a:t>[1]</a:t>
                      </a:r>
                      <a:endParaRPr lang="cs-CZ" sz="1600" dirty="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hlinkClick r:id="rId5" action="ppaction://hlinkfile" tooltip="Seznam států světa podle počtu obyvatel"/>
                        </a:rPr>
                        <a:t>Obyvatelstvo</a:t>
                      </a:r>
                      <a:r>
                        <a:rPr lang="cs-CZ" sz="1600"/>
                        <a:t/>
                      </a:r>
                      <a:br>
                        <a:rPr lang="cs-CZ" sz="1600"/>
                      </a:br>
                      <a:r>
                        <a:rPr lang="cs-CZ" sz="1600"/>
                        <a:t>(07/2010) </a:t>
                      </a:r>
                      <a:r>
                        <a:rPr lang="cs-CZ" sz="1600" baseline="30000">
                          <a:hlinkClick r:id="rId6" action="ppaction://hlinkfile"/>
                        </a:rPr>
                        <a:t>[2]</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hlinkClick r:id="rId7" action="ppaction://hlinkfile" tooltip="Seznam států světa podle hustoty zalidnění"/>
                        </a:rPr>
                        <a:t>Hustota zalid.</a:t>
                      </a:r>
                      <a:r>
                        <a:rPr lang="cs-CZ" sz="1600"/>
                        <a:t/>
                      </a:r>
                      <a:br>
                        <a:rPr lang="cs-CZ" sz="1600"/>
                      </a:br>
                      <a:r>
                        <a:rPr lang="cs-CZ" sz="1600"/>
                        <a:t>(obyv./km²)</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hlinkClick r:id="rId8" action="ppaction://hlinkfile"/>
                        </a:rPr>
                        <a:t>Hlavní město</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hlinkClick r:id="rId9" action="ppaction://hlinkfile" tooltip="Seznam měn"/>
                        </a:rPr>
                        <a:t>Měna</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hlinkClick r:id="rId10" action="ppaction://hlinkfile" tooltip="Seznam států a jejich správních celků"/>
                        </a:rPr>
                        <a:t>Administrativní</a:t>
                      </a:r>
                      <a:br>
                        <a:rPr lang="cs-CZ" sz="1600">
                          <a:hlinkClick r:id="rId10" action="ppaction://hlinkfile" tooltip="Seznam států a jejich správních celků"/>
                        </a:rPr>
                      </a:br>
                      <a:r>
                        <a:rPr lang="cs-CZ" sz="1600">
                          <a:hlinkClick r:id="rId10" action="ppaction://hlinkfile" tooltip="Seznam států a jejich správních celků"/>
                        </a:rPr>
                        <a:t>dělení</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pl-PL" sz="1600">
                          <a:hlinkClick r:id="rId11" action="ppaction://hlinkfile" tooltip="Hrubý domácí produkt"/>
                        </a:rPr>
                        <a:t>HDP</a:t>
                      </a:r>
                      <a:r>
                        <a:rPr lang="pl-PL" sz="1600"/>
                        <a:t> (na obyv.)</a:t>
                      </a:r>
                      <a:br>
                        <a:rPr lang="pl-PL" sz="1600"/>
                      </a:br>
                      <a:r>
                        <a:rPr lang="pl-PL" sz="1600"/>
                        <a:t>(</a:t>
                      </a:r>
                      <a:r>
                        <a:rPr lang="pl-PL" sz="1600">
                          <a:hlinkClick r:id="rId12" action="ppaction://hlinkfile" tooltip="Mezinárodní dolar"/>
                        </a:rPr>
                        <a:t>mezinárodních dolarů</a:t>
                      </a:r>
                      <a:r>
                        <a:rPr lang="pl-PL" sz="1600"/>
                        <a:t>)</a:t>
                      </a:r>
                      <a:br>
                        <a:rPr lang="pl-PL" sz="1600"/>
                      </a:br>
                      <a:r>
                        <a:rPr lang="pl-PL" sz="1600"/>
                        <a:t>rok 2009 </a:t>
                      </a:r>
                      <a:r>
                        <a:rPr lang="pl-PL" sz="1600" baseline="30000">
                          <a:hlinkClick r:id="rId13" action="ppaction://hlinkfile"/>
                        </a:rPr>
                        <a:t>[3]</a:t>
                      </a:r>
                      <a:endParaRPr lang="pl-PL"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373308">
                <a:tc>
                  <a:txBody>
                    <a:bodyPr/>
                    <a:lstStyle/>
                    <a:p>
                      <a:r>
                        <a:rPr lang="cs-CZ" sz="1600">
                          <a:hlinkClick r:id="rId14" action="ppaction://hlinkfile"/>
                        </a:rPr>
                        <a:t>Belize</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dirty="0"/>
                        <a:t>022 966</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dirty="0"/>
                        <a:t>00 314 522</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t>013,7</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hlinkClick r:id="rId15" action="ppaction://hlinkfile"/>
                        </a:rPr>
                        <a:t>Belmopan</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hlinkClick r:id="rId16" action="ppaction://hlinkfile"/>
                        </a:rPr>
                        <a:t>Belizský dolar</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hlinkClick r:id="rId17" action="ppaction://hlinkfile" tooltip="Distrikty Belize"/>
                        </a:rPr>
                        <a:t>6 distriktů</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t>07 840</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487198">
                <a:tc>
                  <a:txBody>
                    <a:bodyPr/>
                    <a:lstStyle/>
                    <a:p>
                      <a:r>
                        <a:rPr lang="cs-CZ" sz="1600">
                          <a:hlinkClick r:id="rId18" action="ppaction://hlinkfile"/>
                        </a:rPr>
                        <a:t>Guatemala</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FFA"/>
                    </a:solidFill>
                  </a:tcPr>
                </a:tc>
                <a:tc>
                  <a:txBody>
                    <a:bodyPr/>
                    <a:lstStyle/>
                    <a:p>
                      <a:r>
                        <a:rPr lang="cs-CZ" sz="1600"/>
                        <a:t>108 890</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FFA"/>
                    </a:solidFill>
                  </a:tcPr>
                </a:tc>
                <a:tc>
                  <a:txBody>
                    <a:bodyPr/>
                    <a:lstStyle/>
                    <a:p>
                      <a:r>
                        <a:rPr lang="cs-CZ" sz="1600" dirty="0"/>
                        <a:t>13 550 440</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FFA"/>
                    </a:solidFill>
                  </a:tcPr>
                </a:tc>
                <a:tc>
                  <a:txBody>
                    <a:bodyPr/>
                    <a:lstStyle/>
                    <a:p>
                      <a:r>
                        <a:rPr lang="cs-CZ" sz="1600"/>
                        <a:t>124,4</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FFA"/>
                    </a:solidFill>
                  </a:tcPr>
                </a:tc>
                <a:tc>
                  <a:txBody>
                    <a:bodyPr/>
                    <a:lstStyle/>
                    <a:p>
                      <a:r>
                        <a:rPr lang="cs-CZ" sz="1600">
                          <a:hlinkClick r:id="rId19" action="ppaction://hlinkfile"/>
                        </a:rPr>
                        <a:t>Ciudad de Guatemala</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FFA"/>
                    </a:solidFill>
                  </a:tcPr>
                </a:tc>
                <a:tc>
                  <a:txBody>
                    <a:bodyPr/>
                    <a:lstStyle/>
                    <a:p>
                      <a:r>
                        <a:rPr lang="cs-CZ" sz="1600">
                          <a:hlinkClick r:id="rId20" action="ppaction://hlinkfile"/>
                        </a:rPr>
                        <a:t>Guatemalský quetzal</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FFA"/>
                    </a:solidFill>
                  </a:tcPr>
                </a:tc>
                <a:tc>
                  <a:txBody>
                    <a:bodyPr/>
                    <a:lstStyle/>
                    <a:p>
                      <a:r>
                        <a:rPr lang="cs-CZ" sz="1600">
                          <a:hlinkClick r:id="rId21" action="ppaction://hlinkfile" tooltip="Departementy Guatemaly"/>
                        </a:rPr>
                        <a:t>22 departementů</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FFA"/>
                    </a:solidFill>
                  </a:tcPr>
                </a:tc>
                <a:tc>
                  <a:txBody>
                    <a:bodyPr/>
                    <a:lstStyle/>
                    <a:p>
                      <a:r>
                        <a:rPr lang="cs-CZ" sz="1600"/>
                        <a:t>04 830</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FFA"/>
                    </a:solidFill>
                  </a:tcPr>
                </a:tc>
              </a:tr>
              <a:tr h="487198">
                <a:tc>
                  <a:txBody>
                    <a:bodyPr/>
                    <a:lstStyle/>
                    <a:p>
                      <a:r>
                        <a:rPr lang="cs-CZ" sz="1600">
                          <a:hlinkClick r:id="rId22" action="ppaction://hlinkfile"/>
                        </a:rPr>
                        <a:t>Honduras</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t>112 090</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dirty="0"/>
                        <a:t>07 989 415</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dirty="0"/>
                        <a:t>071,3</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hlinkClick r:id="rId23" action="ppaction://hlinkfile"/>
                        </a:rPr>
                        <a:t>Tegucigalpa</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hlinkClick r:id="rId24" action="ppaction://hlinkfile"/>
                        </a:rPr>
                        <a:t>Honduraská lempira</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hlinkClick r:id="rId25" action="ppaction://hlinkfile" tooltip="Departementy Hondurasu"/>
                        </a:rPr>
                        <a:t>18 departementů</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t>04 344</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373308">
                <a:tc>
                  <a:txBody>
                    <a:bodyPr/>
                    <a:lstStyle/>
                    <a:p>
                      <a:r>
                        <a:rPr lang="cs-CZ" sz="1600">
                          <a:hlinkClick r:id="rId26" action="ppaction://hlinkfile"/>
                        </a:rPr>
                        <a:t>Kostarika</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FFA"/>
                    </a:solidFill>
                  </a:tcPr>
                </a:tc>
                <a:tc>
                  <a:txBody>
                    <a:bodyPr/>
                    <a:lstStyle/>
                    <a:p>
                      <a:r>
                        <a:rPr lang="cs-CZ" sz="1600"/>
                        <a:t>051 100</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FFA"/>
                    </a:solidFill>
                  </a:tcPr>
                </a:tc>
                <a:tc>
                  <a:txBody>
                    <a:bodyPr/>
                    <a:lstStyle/>
                    <a:p>
                      <a:r>
                        <a:rPr lang="cs-CZ" sz="1600"/>
                        <a:t>04 516 220</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FFA"/>
                    </a:solidFill>
                  </a:tcPr>
                </a:tc>
                <a:tc>
                  <a:txBody>
                    <a:bodyPr/>
                    <a:lstStyle/>
                    <a:p>
                      <a:r>
                        <a:rPr lang="cs-CZ" sz="1600" dirty="0"/>
                        <a:t>088,4</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FFA"/>
                    </a:solidFill>
                  </a:tcPr>
                </a:tc>
                <a:tc>
                  <a:txBody>
                    <a:bodyPr/>
                    <a:lstStyle/>
                    <a:p>
                      <a:r>
                        <a:rPr lang="cs-CZ" sz="1600">
                          <a:hlinkClick r:id="rId27" action="ppaction://hlinkfile" tooltip="San José (Kostarika)"/>
                        </a:rPr>
                        <a:t>San José</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FFA"/>
                    </a:solidFill>
                  </a:tcPr>
                </a:tc>
                <a:tc>
                  <a:txBody>
                    <a:bodyPr/>
                    <a:lstStyle/>
                    <a:p>
                      <a:r>
                        <a:rPr lang="cs-CZ" sz="1600">
                          <a:hlinkClick r:id="rId28" action="ppaction://hlinkfile"/>
                        </a:rPr>
                        <a:t>Kostarický colón</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FFA"/>
                    </a:solidFill>
                  </a:tcPr>
                </a:tc>
                <a:tc>
                  <a:txBody>
                    <a:bodyPr/>
                    <a:lstStyle/>
                    <a:p>
                      <a:r>
                        <a:rPr lang="cs-CZ" sz="1600">
                          <a:hlinkClick r:id="rId29" action="ppaction://hlinkfile" tooltip="Provincie Kostariky"/>
                        </a:rPr>
                        <a:t>7 provincií</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FFA"/>
                    </a:solidFill>
                  </a:tcPr>
                </a:tc>
                <a:tc>
                  <a:txBody>
                    <a:bodyPr/>
                    <a:lstStyle/>
                    <a:p>
                      <a:r>
                        <a:rPr lang="cs-CZ" sz="1600"/>
                        <a:t>10 564</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FFA"/>
                    </a:solidFill>
                  </a:tcPr>
                </a:tc>
              </a:tr>
              <a:tr h="487198">
                <a:tc>
                  <a:txBody>
                    <a:bodyPr/>
                    <a:lstStyle/>
                    <a:p>
                      <a:r>
                        <a:rPr lang="cs-CZ" sz="1600">
                          <a:hlinkClick r:id="rId30" action="ppaction://hlinkfile"/>
                        </a:rPr>
                        <a:t>Nikaragua</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t>129 494</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t>05 995 928</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t>046,3</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dirty="0">
                          <a:hlinkClick r:id="rId31" action="ppaction://hlinkfile"/>
                        </a:rPr>
                        <a:t>Managua</a:t>
                      </a:r>
                      <a:endParaRPr lang="cs-CZ" sz="1600" dirty="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hlinkClick r:id="rId32" action="ppaction://hlinkfile"/>
                        </a:rPr>
                        <a:t>Nikaragujská córdoba</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hlinkClick r:id="rId33" action="ppaction://hlinkfile" tooltip="Departementy Nikaraguy"/>
                        </a:rPr>
                        <a:t>16 departementů</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t>02 891</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487198">
                <a:tc>
                  <a:txBody>
                    <a:bodyPr/>
                    <a:lstStyle/>
                    <a:p>
                      <a:r>
                        <a:rPr lang="cs-CZ" sz="1600">
                          <a:hlinkClick r:id="rId34" action="ppaction://hlinkfile"/>
                        </a:rPr>
                        <a:t>Panama</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FFA"/>
                    </a:solidFill>
                  </a:tcPr>
                </a:tc>
                <a:tc>
                  <a:txBody>
                    <a:bodyPr/>
                    <a:lstStyle/>
                    <a:p>
                      <a:r>
                        <a:rPr lang="cs-CZ" sz="1600"/>
                        <a:t>078 200</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FFA"/>
                    </a:solidFill>
                  </a:tcPr>
                </a:tc>
                <a:tc>
                  <a:txBody>
                    <a:bodyPr/>
                    <a:lstStyle/>
                    <a:p>
                      <a:r>
                        <a:rPr lang="cs-CZ" sz="1600"/>
                        <a:t>03 410 676</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FFA"/>
                    </a:solidFill>
                  </a:tcPr>
                </a:tc>
                <a:tc>
                  <a:txBody>
                    <a:bodyPr/>
                    <a:lstStyle/>
                    <a:p>
                      <a:r>
                        <a:rPr lang="cs-CZ" sz="1600"/>
                        <a:t>043,6</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FFA"/>
                    </a:solidFill>
                  </a:tcPr>
                </a:tc>
                <a:tc>
                  <a:txBody>
                    <a:bodyPr/>
                    <a:lstStyle/>
                    <a:p>
                      <a:r>
                        <a:rPr lang="cs-CZ" sz="1600" dirty="0" err="1">
                          <a:hlinkClick r:id="rId35" action="ppaction://hlinkfile"/>
                        </a:rPr>
                        <a:t>Ciudad</a:t>
                      </a:r>
                      <a:r>
                        <a:rPr lang="cs-CZ" sz="1600" dirty="0">
                          <a:hlinkClick r:id="rId35" action="ppaction://hlinkfile"/>
                        </a:rPr>
                        <a:t> de </a:t>
                      </a:r>
                      <a:r>
                        <a:rPr lang="cs-CZ" sz="1600" dirty="0" err="1">
                          <a:hlinkClick r:id="rId35" action="ppaction://hlinkfile"/>
                        </a:rPr>
                        <a:t>Panamá</a:t>
                      </a:r>
                      <a:endParaRPr lang="cs-CZ" sz="1600" dirty="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FFA"/>
                    </a:solidFill>
                  </a:tcPr>
                </a:tc>
                <a:tc>
                  <a:txBody>
                    <a:bodyPr/>
                    <a:lstStyle/>
                    <a:p>
                      <a:r>
                        <a:rPr lang="cs-CZ" sz="1600" dirty="0">
                          <a:hlinkClick r:id="rId36" action="ppaction://hlinkfile"/>
                        </a:rPr>
                        <a:t>Panamská balboa</a:t>
                      </a:r>
                      <a:endParaRPr lang="cs-CZ" sz="1600" dirty="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FFA"/>
                    </a:solidFill>
                  </a:tcPr>
                </a:tc>
                <a:tc>
                  <a:txBody>
                    <a:bodyPr/>
                    <a:lstStyle/>
                    <a:p>
                      <a:r>
                        <a:rPr lang="cs-CZ" sz="1600" dirty="0">
                          <a:hlinkClick r:id="rId37" action="ppaction://hlinkfile" tooltip="Provincie Panamy"/>
                        </a:rPr>
                        <a:t>9 provincií</a:t>
                      </a:r>
                      <a:endParaRPr lang="cs-CZ" sz="1600" dirty="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FFA"/>
                    </a:solidFill>
                  </a:tcPr>
                </a:tc>
                <a:tc>
                  <a:txBody>
                    <a:bodyPr/>
                    <a:lstStyle/>
                    <a:p>
                      <a:r>
                        <a:rPr lang="cs-CZ" sz="1600"/>
                        <a:t>11 766</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5FFFA"/>
                    </a:solidFill>
                  </a:tcPr>
                </a:tc>
              </a:tr>
              <a:tr h="487198">
                <a:tc>
                  <a:txBody>
                    <a:bodyPr/>
                    <a:lstStyle/>
                    <a:p>
                      <a:r>
                        <a:rPr lang="cs-CZ" sz="1600">
                          <a:hlinkClick r:id="rId38" action="ppaction://hlinkfile"/>
                        </a:rPr>
                        <a:t>Salvador</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t>021 040</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t>06 052 064</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t>287,64</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hlinkClick r:id="rId39" action="ppaction://hlinkfile"/>
                        </a:rPr>
                        <a:t>San Salvador</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a:hlinkClick r:id="rId40" action="ppaction://hlinkfile"/>
                        </a:rPr>
                        <a:t>Americký dolar</a:t>
                      </a:r>
                      <a:endParaRPr lang="cs-CZ" sz="160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dirty="0">
                          <a:hlinkClick r:id="rId41" action="ppaction://hlinkfile" tooltip="Departementy Salvadoru"/>
                        </a:rPr>
                        <a:t>14 departementů</a:t>
                      </a:r>
                      <a:endParaRPr lang="cs-CZ" sz="1600" dirty="0"/>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cs-CZ" sz="1600" dirty="0"/>
                        <a:t>06 114</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153231">
                <a:tc>
                  <a:txBody>
                    <a:bodyPr/>
                    <a:lstStyle/>
                    <a:p>
                      <a:r>
                        <a:rPr lang="cs-CZ" sz="1600"/>
                        <a:t>Celkem</a:t>
                      </a:r>
                    </a:p>
                  </a:txBody>
                  <a:tcPr marL="14640" marR="14640" marT="14640" marB="14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8E8E8"/>
                    </a:solidFill>
                  </a:tcPr>
                </a:tc>
                <a:tc>
                  <a:txBody>
                    <a:bodyPr/>
                    <a:lstStyle/>
                    <a:p>
                      <a:endParaRPr lang="cs-CZ" sz="1600"/>
                    </a:p>
                  </a:txBody>
                  <a:tcPr marL="35135" marR="35135" marT="17568" marB="17568">
                    <a:lnL w="9525" cap="flat" cmpd="sng" algn="ctr">
                      <a:solidFill>
                        <a:srgbClr val="AAAAAA"/>
                      </a:solidFill>
                      <a:prstDash val="solid"/>
                      <a:round/>
                      <a:headEnd type="none" w="med" len="med"/>
                      <a:tailEnd type="none" w="med" len="med"/>
                    </a:lnL>
                    <a:lnT w="9525" cap="flat" cmpd="sng" algn="ctr">
                      <a:solidFill>
                        <a:srgbClr val="AAAAAA"/>
                      </a:solidFill>
                      <a:prstDash val="solid"/>
                      <a:round/>
                      <a:headEnd type="none" w="med" len="med"/>
                      <a:tailEnd type="none" w="med" len="med"/>
                    </a:lnT>
                  </a:tcPr>
                </a:tc>
                <a:tc>
                  <a:txBody>
                    <a:bodyPr/>
                    <a:lstStyle/>
                    <a:p>
                      <a:endParaRPr lang="cs-CZ" sz="1600"/>
                    </a:p>
                  </a:txBody>
                  <a:tcPr marL="35135" marR="35135" marT="17568" marB="17568">
                    <a:lnT w="9525" cap="flat" cmpd="sng" algn="ctr">
                      <a:solidFill>
                        <a:srgbClr val="AAAAAA"/>
                      </a:solidFill>
                      <a:prstDash val="solid"/>
                      <a:round/>
                      <a:headEnd type="none" w="med" len="med"/>
                      <a:tailEnd type="none" w="med" len="med"/>
                    </a:lnT>
                  </a:tcPr>
                </a:tc>
                <a:tc>
                  <a:txBody>
                    <a:bodyPr/>
                    <a:lstStyle/>
                    <a:p>
                      <a:endParaRPr lang="cs-CZ" sz="1600"/>
                    </a:p>
                  </a:txBody>
                  <a:tcPr marL="35135" marR="35135" marT="17568" marB="17568">
                    <a:lnT w="9525" cap="flat" cmpd="sng" algn="ctr">
                      <a:solidFill>
                        <a:srgbClr val="AAAAAA"/>
                      </a:solidFill>
                      <a:prstDash val="solid"/>
                      <a:round/>
                      <a:headEnd type="none" w="med" len="med"/>
                      <a:tailEnd type="none" w="med" len="med"/>
                    </a:lnT>
                  </a:tcPr>
                </a:tc>
                <a:tc>
                  <a:txBody>
                    <a:bodyPr/>
                    <a:lstStyle/>
                    <a:p>
                      <a:endParaRPr lang="cs-CZ" sz="1600"/>
                    </a:p>
                  </a:txBody>
                  <a:tcPr marL="35135" marR="35135" marT="17568" marB="17568">
                    <a:lnT w="9525" cap="flat" cmpd="sng" algn="ctr">
                      <a:solidFill>
                        <a:srgbClr val="AAAAAA"/>
                      </a:solidFill>
                      <a:prstDash val="solid"/>
                      <a:round/>
                      <a:headEnd type="none" w="med" len="med"/>
                      <a:tailEnd type="none" w="med" len="med"/>
                    </a:lnT>
                  </a:tcPr>
                </a:tc>
                <a:tc>
                  <a:txBody>
                    <a:bodyPr/>
                    <a:lstStyle/>
                    <a:p>
                      <a:endParaRPr lang="cs-CZ" sz="1600"/>
                    </a:p>
                  </a:txBody>
                  <a:tcPr marL="35135" marR="35135" marT="17568" marB="17568">
                    <a:lnT w="9525" cap="flat" cmpd="sng" algn="ctr">
                      <a:solidFill>
                        <a:srgbClr val="AAAAAA"/>
                      </a:solidFill>
                      <a:prstDash val="solid"/>
                      <a:round/>
                      <a:headEnd type="none" w="med" len="med"/>
                      <a:tailEnd type="none" w="med" len="med"/>
                    </a:lnT>
                  </a:tcPr>
                </a:tc>
                <a:tc>
                  <a:txBody>
                    <a:bodyPr/>
                    <a:lstStyle/>
                    <a:p>
                      <a:endParaRPr lang="cs-CZ" sz="1600"/>
                    </a:p>
                  </a:txBody>
                  <a:tcPr marL="35135" marR="35135" marT="17568" marB="17568">
                    <a:lnT w="9525" cap="flat" cmpd="sng" algn="ctr">
                      <a:solidFill>
                        <a:srgbClr val="AAAAAA"/>
                      </a:solidFill>
                      <a:prstDash val="solid"/>
                      <a:round/>
                      <a:headEnd type="none" w="med" len="med"/>
                      <a:tailEnd type="none" w="med" len="med"/>
                    </a:lnT>
                  </a:tcPr>
                </a:tc>
                <a:tc>
                  <a:txBody>
                    <a:bodyPr/>
                    <a:lstStyle/>
                    <a:p>
                      <a:endParaRPr lang="cs-CZ" sz="1600" dirty="0"/>
                    </a:p>
                  </a:txBody>
                  <a:tcPr marL="35135" marR="35135" marT="17568" marB="17568">
                    <a:lnT w="9525" cap="flat" cmpd="sng" algn="ctr">
                      <a:solidFill>
                        <a:srgbClr val="AAAAAA"/>
                      </a:solidFill>
                      <a:prstDash val="solid"/>
                      <a:round/>
                      <a:headEnd type="none" w="med" len="med"/>
                      <a:tailEnd type="none" w="med" len="med"/>
                    </a:lnT>
                  </a:tcPr>
                </a:tc>
              </a:tr>
            </a:tbl>
          </a:graphicData>
        </a:graphic>
      </p:graphicFrame>
      <p:sp>
        <p:nvSpPr>
          <p:cNvPr id="1433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Arial" charset="0"/>
              </a:rPr>
              <a:t>Přehled států</a:t>
            </a:r>
            <a:endParaRPr kumimoji="0" lang="cs-CZ" sz="1600" b="1" i="0" u="none" strike="noStrike" cap="none" normalizeH="0" baseline="0" smtClean="0">
              <a:ln>
                <a:noFill/>
              </a:ln>
              <a:solidFill>
                <a:schemeClr val="tx1"/>
              </a:solidFill>
              <a:effectLst/>
              <a:latin typeface="Arial" charset="0"/>
              <a:hlinkClick r:i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smtClean="0">
                <a:ln>
                  <a:noFill/>
                </a:ln>
                <a:solidFill>
                  <a:srgbClr val="666699"/>
                </a:solidFill>
                <a:effectLst/>
                <a:latin typeface="Arial" charset="0"/>
                <a:hlinkClick r:id=""/>
              </a:rPr>
              <a:t> </a:t>
            </a:r>
            <a:r>
              <a:rPr kumimoji="0" lang="cs-CZ" sz="800" b="1" i="0" u="none" strike="noStrike" cap="none" normalizeH="0" baseline="0" smtClean="0">
                <a:ln>
                  <a:noFill/>
                </a:ln>
                <a:solidFill>
                  <a:srgbClr val="666699"/>
                </a:solidFill>
                <a:effectLst/>
                <a:latin typeface="Arial" charset="0"/>
              </a:rPr>
              <a:t>  </a:t>
            </a:r>
            <a:r>
              <a:rPr kumimoji="0" lang="cs-CZ" sz="1800" b="1" i="0" u="none" strike="noStrike" cap="none" normalizeH="0" baseline="0" smtClean="0">
                <a:ln>
                  <a:noFill/>
                </a:ln>
                <a:solidFill>
                  <a:srgbClr val="666699"/>
                </a:solidFill>
                <a:effectLst/>
                <a:latin typeface="Arial" charset="0"/>
              </a:rPr>
              <a:t> </a:t>
            </a:r>
            <a:r>
              <a:rPr kumimoji="0" lang="cs-CZ" sz="800" b="1" i="0" u="none" strike="noStrike" cap="none" normalizeH="0" baseline="0" smtClean="0">
                <a:ln>
                  <a:noFill/>
                </a:ln>
                <a:solidFill>
                  <a:srgbClr val="666699"/>
                </a:solidFill>
                <a:effectLst/>
                <a:latin typeface="Arial" charset="0"/>
              </a:rPr>
              <a:t> </a:t>
            </a:r>
            <a:r>
              <a:rPr kumimoji="0" lang="cs-CZ" sz="1800" b="1" i="0" u="none" strike="noStrike" cap="none" normalizeH="0" baseline="0" smtClean="0">
                <a:ln>
                  <a:noFill/>
                </a:ln>
                <a:solidFill>
                  <a:srgbClr val="666699"/>
                </a:solidFill>
                <a:effectLst/>
                <a:latin typeface="Arial" charset="0"/>
              </a:rPr>
              <a:t> </a:t>
            </a:r>
            <a:r>
              <a:rPr kumimoji="0" lang="cs-CZ" sz="800" b="1" i="0" u="none" strike="noStrike" cap="none" normalizeH="0" baseline="0" smtClean="0">
                <a:ln>
                  <a:noFill/>
                </a:ln>
                <a:solidFill>
                  <a:srgbClr val="666699"/>
                </a:solidFill>
                <a:effectLst/>
                <a:latin typeface="Arial" charset="0"/>
              </a:rPr>
              <a:t> </a:t>
            </a:r>
            <a:r>
              <a:rPr kumimoji="0" lang="cs-CZ" sz="1800" b="1" i="0" u="none" strike="noStrike" cap="none" normalizeH="0" baseline="0" smtClean="0">
                <a:ln>
                  <a:noFill/>
                </a:ln>
                <a:solidFill>
                  <a:srgbClr val="666699"/>
                </a:solidFill>
                <a:effectLst/>
                <a:latin typeface="Arial" charset="0"/>
              </a:rPr>
              <a:t> </a:t>
            </a:r>
            <a:r>
              <a:rPr kumimoji="0" lang="cs-CZ" sz="800" b="1" i="0" u="none" strike="noStrike" cap="none" normalizeH="0" baseline="0" smtClean="0">
                <a:ln>
                  <a:noFill/>
                </a:ln>
                <a:solidFill>
                  <a:srgbClr val="666699"/>
                </a:solidFill>
                <a:effectLst/>
                <a:latin typeface="Arial" charset="0"/>
              </a:rPr>
              <a:t> </a:t>
            </a:r>
            <a:r>
              <a:rPr kumimoji="0" lang="cs-CZ" sz="1800" b="1" i="0" u="none" strike="noStrike" cap="none" normalizeH="0" baseline="0" smtClean="0">
                <a:ln>
                  <a:noFill/>
                </a:ln>
                <a:solidFill>
                  <a:srgbClr val="666699"/>
                </a:solidFill>
                <a:effectLst/>
                <a:latin typeface="Arial" charset="0"/>
              </a:rPr>
              <a:t> </a:t>
            </a:r>
            <a:r>
              <a:rPr kumimoji="0" lang="cs-CZ" sz="900" b="1" i="0" u="none" strike="noStrike" cap="none" normalizeH="0" baseline="0" smtClean="0">
                <a:ln>
                  <a:noFill/>
                </a:ln>
                <a:solidFill>
                  <a:srgbClr val="666699"/>
                </a:solidFill>
                <a:effectLst/>
                <a:latin typeface="Arial" charset="0"/>
              </a:rPr>
              <a:t> </a:t>
            </a:r>
            <a:r>
              <a:rPr kumimoji="0" lang="cs-CZ" sz="1800" b="1" i="0" u="none" strike="noStrike" cap="none" normalizeH="0" baseline="0" smtClean="0">
                <a:ln>
                  <a:noFill/>
                </a:ln>
                <a:solidFill>
                  <a:srgbClr val="666699"/>
                </a:solidFill>
                <a:effectLst/>
                <a:latin typeface="Arial" charset="0"/>
              </a:rPr>
              <a:t>   </a:t>
            </a:r>
            <a:r>
              <a:rPr kumimoji="0" lang="cs-CZ" sz="800" b="1" i="0" u="none" strike="noStrike" cap="none" normalizeH="0" baseline="0" smtClean="0">
                <a:ln>
                  <a:noFill/>
                </a:ln>
                <a:solidFill>
                  <a:srgbClr val="666699"/>
                </a:solidFill>
                <a:effectLst/>
                <a:latin typeface="Arial" charset="0"/>
              </a:rPr>
              <a:t> </a:t>
            </a:r>
            <a:r>
              <a:rPr kumimoji="0" lang="cs-CZ" sz="1800" b="1" i="0" u="none" strike="noStrike" cap="none" normalizeH="0" baseline="0" smtClean="0">
                <a:ln>
                  <a:noFill/>
                </a:ln>
                <a:solidFill>
                  <a:srgbClr val="666699"/>
                </a:solidFill>
                <a:effectLst/>
                <a:latin typeface="Arial" charset="0"/>
              </a:rPr>
              <a:t>   </a:t>
            </a:r>
            <a:r>
              <a:rPr kumimoji="0" lang="cs-CZ" sz="600" b="1" i="0" u="none" strike="noStrike" cap="none" normalizeH="0" baseline="0" smtClean="0">
                <a:ln>
                  <a:noFill/>
                </a:ln>
                <a:solidFill>
                  <a:srgbClr val="666699"/>
                </a:solidFill>
                <a:effectLst/>
                <a:latin typeface="Arial" charset="0"/>
              </a:rPr>
              <a:t> </a:t>
            </a:r>
            <a:r>
              <a:rPr kumimoji="0" lang="cs-CZ" sz="1800" b="1" i="0" u="none" strike="noStrike" cap="none" normalizeH="0" baseline="0" smtClean="0">
                <a:ln>
                  <a:noFill/>
                </a:ln>
                <a:solidFill>
                  <a:srgbClr val="666699"/>
                </a:solidFill>
                <a:effectLst/>
                <a:latin typeface="Arial" charset="0"/>
              </a:rPr>
              <a:t>   </a:t>
            </a:r>
            <a:r>
              <a:rPr kumimoji="0" lang="cs-CZ" sz="700" b="1" i="0" u="none" strike="noStrike" cap="none" normalizeH="0" baseline="0" smtClean="0">
                <a:ln>
                  <a:noFill/>
                </a:ln>
                <a:solidFill>
                  <a:srgbClr val="666699"/>
                </a:solidFill>
                <a:effectLst/>
                <a:latin typeface="Arial" charset="0"/>
              </a:rPr>
              <a:t> </a:t>
            </a:r>
            <a:r>
              <a:rPr kumimoji="0" lang="cs-CZ" sz="1800" b="1" i="0" u="none" strike="noStrike" cap="none" normalizeH="0" baseline="0" smtClean="0">
                <a:ln>
                  <a:noFill/>
                </a:ln>
                <a:solidFill>
                  <a:srgbClr val="666699"/>
                </a:solidFill>
                <a:effectLst/>
                <a:latin typeface="Arial" charset="0"/>
              </a:rPr>
              <a:t>   </a:t>
            </a:r>
            <a:r>
              <a:rPr kumimoji="0" lang="cs-CZ" sz="700" b="1" i="0" u="none" strike="noStrike" cap="none" normalizeH="0" baseline="0" smtClean="0">
                <a:ln>
                  <a:noFill/>
                </a:ln>
                <a:solidFill>
                  <a:srgbClr val="666699"/>
                </a:solidFill>
                <a:effectLst/>
                <a:latin typeface="Arial" charset="0"/>
              </a:rPr>
              <a:t> </a:t>
            </a:r>
            <a:r>
              <a:rPr kumimoji="0" lang="cs-CZ" sz="1800" b="1" i="0" u="none" strike="noStrike" cap="none" normalizeH="0" baseline="0" smtClean="0">
                <a:ln>
                  <a:noFill/>
                </a:ln>
                <a:solidFill>
                  <a:srgbClr val="666699"/>
                </a:solidFill>
                <a:effectLst/>
                <a:latin typeface="Arial" charset="0"/>
              </a:rPr>
              <a:t>   </a:t>
            </a:r>
            <a:r>
              <a:rPr kumimoji="0" lang="cs-CZ" sz="900" b="1" i="0" u="none" strike="noStrike" cap="none" normalizeH="0" baseline="0" smtClean="0">
                <a:ln>
                  <a:noFill/>
                </a:ln>
                <a:solidFill>
                  <a:srgbClr val="666699"/>
                </a:solidFill>
                <a:effectLst/>
                <a:latin typeface="Arial" charset="0"/>
              </a:rPr>
              <a:t> </a:t>
            </a:r>
            <a:r>
              <a:rPr kumimoji="0" lang="cs-CZ" sz="1800" b="1" i="0" u="none" strike="noStrike" cap="none" normalizeH="0" baseline="0" smtClean="0">
                <a:ln>
                  <a:noFill/>
                </a:ln>
                <a:solidFill>
                  <a:srgbClr val="666699"/>
                </a:solidFill>
                <a:effectLst/>
                <a:latin typeface="Arial" charset="0"/>
              </a:rPr>
              <a:t>   </a:t>
            </a:r>
            <a:r>
              <a:rPr kumimoji="0" lang="cs-CZ" sz="700" b="1" i="0" u="none" strike="noStrike" cap="none" normalizeH="0" baseline="0" smtClean="0">
                <a:ln>
                  <a:noFill/>
                </a:ln>
                <a:solidFill>
                  <a:srgbClr val="666699"/>
                </a:solidFill>
                <a:effectLst/>
                <a:latin typeface="Arial" charset="0"/>
              </a:rPr>
              <a:t> </a:t>
            </a:r>
            <a:r>
              <a:rPr kumimoji="0" lang="cs-CZ" sz="1800" b="1" i="0" u="none" strike="noStrike" cap="none" normalizeH="0" baseline="0" smtClean="0">
                <a:ln>
                  <a:noFill/>
                </a:ln>
                <a:solidFill>
                  <a:srgbClr val="666699"/>
                </a:solidFill>
                <a:effectLst/>
                <a:latin typeface="Arial" charset="0"/>
              </a:rPr>
              <a:t>  </a:t>
            </a:r>
          </a:p>
        </p:txBody>
      </p:sp>
      <p:pic>
        <p:nvPicPr>
          <p:cNvPr id="14338" name="Picture 2" descr="↓">
            <a:hlinkClick r:id=""/>
          </p:cNvPr>
          <p:cNvPicPr>
            <a:picLocks noChangeAspect="1" noChangeArrowheads="1"/>
          </p:cNvPicPr>
          <p:nvPr/>
        </p:nvPicPr>
        <p:blipFill>
          <a:blip r:embed="rId42" cstate="print"/>
          <a:srcRect/>
          <a:stretch>
            <a:fillRect/>
          </a:stretch>
        </p:blipFill>
        <p:spPr bwMode="auto">
          <a:xfrm>
            <a:off x="0" y="-14288"/>
            <a:ext cx="114300" cy="133351"/>
          </a:xfrm>
          <a:prstGeom prst="rect">
            <a:avLst/>
          </a:prstGeom>
          <a:noFill/>
        </p:spPr>
      </p:pic>
      <p:pic>
        <p:nvPicPr>
          <p:cNvPr id="14339" name="Picture 3" descr="↓">
            <a:hlinkClick r:id=""/>
          </p:cNvPr>
          <p:cNvPicPr>
            <a:picLocks noChangeAspect="1" noChangeArrowheads="1"/>
          </p:cNvPicPr>
          <p:nvPr/>
        </p:nvPicPr>
        <p:blipFill>
          <a:blip r:embed="rId42" cstate="print"/>
          <a:srcRect/>
          <a:stretch>
            <a:fillRect/>
          </a:stretch>
        </p:blipFill>
        <p:spPr bwMode="auto">
          <a:xfrm>
            <a:off x="2555776" y="0"/>
            <a:ext cx="114300" cy="133351"/>
          </a:xfrm>
          <a:prstGeom prst="rect">
            <a:avLst/>
          </a:prstGeom>
          <a:noFill/>
        </p:spPr>
      </p:pic>
      <p:pic>
        <p:nvPicPr>
          <p:cNvPr id="14340" name="Picture 4" descr="↓">
            <a:hlinkClick r:id=""/>
          </p:cNvPr>
          <p:cNvPicPr>
            <a:picLocks noChangeAspect="1" noChangeArrowheads="1"/>
          </p:cNvPicPr>
          <p:nvPr/>
        </p:nvPicPr>
        <p:blipFill>
          <a:blip r:embed="rId42" cstate="print"/>
          <a:srcRect/>
          <a:stretch>
            <a:fillRect/>
          </a:stretch>
        </p:blipFill>
        <p:spPr bwMode="auto">
          <a:xfrm>
            <a:off x="2123728" y="0"/>
            <a:ext cx="114300" cy="133351"/>
          </a:xfrm>
          <a:prstGeom prst="rect">
            <a:avLst/>
          </a:prstGeom>
          <a:noFill/>
        </p:spPr>
      </p:pic>
      <p:pic>
        <p:nvPicPr>
          <p:cNvPr id="14341" name="Picture 5" descr="↓">
            <a:hlinkClick r:id=""/>
          </p:cNvPr>
          <p:cNvPicPr>
            <a:picLocks noChangeAspect="1" noChangeArrowheads="1"/>
          </p:cNvPicPr>
          <p:nvPr/>
        </p:nvPicPr>
        <p:blipFill>
          <a:blip r:embed="rId42" cstate="print"/>
          <a:srcRect/>
          <a:stretch>
            <a:fillRect/>
          </a:stretch>
        </p:blipFill>
        <p:spPr bwMode="auto">
          <a:xfrm>
            <a:off x="212725" y="-14288"/>
            <a:ext cx="114300" cy="133351"/>
          </a:xfrm>
          <a:prstGeom prst="rect">
            <a:avLst/>
          </a:prstGeom>
          <a:noFill/>
        </p:spPr>
      </p:pic>
      <p:pic>
        <p:nvPicPr>
          <p:cNvPr id="14342" name="Picture 6" descr="↓">
            <a:hlinkClick r:id=""/>
          </p:cNvPr>
          <p:cNvPicPr>
            <a:picLocks noChangeAspect="1" noChangeArrowheads="1"/>
          </p:cNvPicPr>
          <p:nvPr/>
        </p:nvPicPr>
        <p:blipFill>
          <a:blip r:embed="rId42" cstate="print"/>
          <a:srcRect/>
          <a:stretch>
            <a:fillRect/>
          </a:stretch>
        </p:blipFill>
        <p:spPr bwMode="auto">
          <a:xfrm>
            <a:off x="304800" y="-14288"/>
            <a:ext cx="114300" cy="133351"/>
          </a:xfrm>
          <a:prstGeom prst="rect">
            <a:avLst/>
          </a:prstGeom>
          <a:noFill/>
        </p:spPr>
      </p:pic>
      <p:pic>
        <p:nvPicPr>
          <p:cNvPr id="14343" name="Picture 7" descr="Belize">
            <a:hlinkClick r:id="rId43" tooltip="Belize"/>
          </p:cNvPr>
          <p:cNvPicPr>
            <a:picLocks noChangeAspect="1" noChangeArrowheads="1"/>
          </p:cNvPicPr>
          <p:nvPr/>
        </p:nvPicPr>
        <p:blipFill>
          <a:blip r:embed="rId44" cstate="print"/>
          <a:srcRect/>
          <a:stretch>
            <a:fillRect/>
          </a:stretch>
        </p:blipFill>
        <p:spPr bwMode="auto">
          <a:xfrm>
            <a:off x="396875" y="-14288"/>
            <a:ext cx="209550" cy="142876"/>
          </a:xfrm>
          <a:prstGeom prst="rect">
            <a:avLst/>
          </a:prstGeom>
          <a:noFill/>
        </p:spPr>
      </p:pic>
      <p:pic>
        <p:nvPicPr>
          <p:cNvPr id="14344" name="Picture 8" descr="Guatemala">
            <a:hlinkClick r:id="rId45" tooltip="Guatemala"/>
          </p:cNvPr>
          <p:cNvPicPr>
            <a:picLocks noChangeAspect="1" noChangeArrowheads="1"/>
          </p:cNvPicPr>
          <p:nvPr/>
        </p:nvPicPr>
        <p:blipFill>
          <a:blip r:embed="rId46" cstate="print"/>
          <a:srcRect/>
          <a:stretch>
            <a:fillRect/>
          </a:stretch>
        </p:blipFill>
        <p:spPr bwMode="auto">
          <a:xfrm>
            <a:off x="619125" y="-14288"/>
            <a:ext cx="209550" cy="133351"/>
          </a:xfrm>
          <a:prstGeom prst="rect">
            <a:avLst/>
          </a:prstGeom>
          <a:noFill/>
        </p:spPr>
      </p:pic>
      <p:pic>
        <p:nvPicPr>
          <p:cNvPr id="14345" name="Picture 9" descr="Honduras">
            <a:hlinkClick r:id="rId47" tooltip="Honduras"/>
          </p:cNvPr>
          <p:cNvPicPr>
            <a:picLocks noChangeAspect="1" noChangeArrowheads="1"/>
          </p:cNvPicPr>
          <p:nvPr/>
        </p:nvPicPr>
        <p:blipFill>
          <a:blip r:embed="rId48" cstate="print"/>
          <a:srcRect/>
          <a:stretch>
            <a:fillRect/>
          </a:stretch>
        </p:blipFill>
        <p:spPr bwMode="auto">
          <a:xfrm>
            <a:off x="838200" y="-14288"/>
            <a:ext cx="209550" cy="104776"/>
          </a:xfrm>
          <a:prstGeom prst="rect">
            <a:avLst/>
          </a:prstGeom>
          <a:noFill/>
        </p:spPr>
      </p:pic>
      <p:pic>
        <p:nvPicPr>
          <p:cNvPr id="14346" name="Picture 10" descr="Kostarika">
            <a:hlinkClick r:id="rId49" tooltip="Kostarika"/>
          </p:cNvPr>
          <p:cNvPicPr>
            <a:picLocks noChangeAspect="1" noChangeArrowheads="1"/>
          </p:cNvPicPr>
          <p:nvPr/>
        </p:nvPicPr>
        <p:blipFill>
          <a:blip r:embed="rId50" cstate="print"/>
          <a:srcRect/>
          <a:stretch>
            <a:fillRect/>
          </a:stretch>
        </p:blipFill>
        <p:spPr bwMode="auto">
          <a:xfrm>
            <a:off x="1049338" y="-14288"/>
            <a:ext cx="209550" cy="123826"/>
          </a:xfrm>
          <a:prstGeom prst="rect">
            <a:avLst/>
          </a:prstGeom>
          <a:noFill/>
        </p:spPr>
      </p:pic>
      <p:pic>
        <p:nvPicPr>
          <p:cNvPr id="14347" name="Picture 11" descr="Nikaragua">
            <a:hlinkClick r:id="rId51" tooltip="Nikaragua"/>
          </p:cNvPr>
          <p:cNvPicPr>
            <a:picLocks noChangeAspect="1" noChangeArrowheads="1"/>
          </p:cNvPicPr>
          <p:nvPr/>
        </p:nvPicPr>
        <p:blipFill>
          <a:blip r:embed="rId52" cstate="print"/>
          <a:srcRect/>
          <a:stretch>
            <a:fillRect/>
          </a:stretch>
        </p:blipFill>
        <p:spPr bwMode="auto">
          <a:xfrm>
            <a:off x="1265238" y="-14288"/>
            <a:ext cx="209550" cy="123826"/>
          </a:xfrm>
          <a:prstGeom prst="rect">
            <a:avLst/>
          </a:prstGeom>
          <a:noFill/>
        </p:spPr>
      </p:pic>
      <p:pic>
        <p:nvPicPr>
          <p:cNvPr id="14348" name="Picture 12" descr="Panama">
            <a:hlinkClick r:id="rId53" tooltip="Panama"/>
          </p:cNvPr>
          <p:cNvPicPr>
            <a:picLocks noChangeAspect="1" noChangeArrowheads="1"/>
          </p:cNvPicPr>
          <p:nvPr/>
        </p:nvPicPr>
        <p:blipFill>
          <a:blip r:embed="rId54" cstate="print"/>
          <a:srcRect/>
          <a:stretch>
            <a:fillRect/>
          </a:stretch>
        </p:blipFill>
        <p:spPr bwMode="auto">
          <a:xfrm>
            <a:off x="2267744" y="0"/>
            <a:ext cx="209550" cy="142876"/>
          </a:xfrm>
          <a:prstGeom prst="rect">
            <a:avLst/>
          </a:prstGeom>
          <a:noFill/>
        </p:spPr>
      </p:pic>
      <p:pic>
        <p:nvPicPr>
          <p:cNvPr id="14349" name="Picture 13" descr="Salvador">
            <a:hlinkClick r:id="rId55" tooltip="Salvador"/>
          </p:cNvPr>
          <p:cNvPicPr>
            <a:picLocks noChangeAspect="1" noChangeArrowheads="1"/>
          </p:cNvPicPr>
          <p:nvPr/>
        </p:nvPicPr>
        <p:blipFill>
          <a:blip r:embed="rId56" cstate="print"/>
          <a:srcRect/>
          <a:stretch>
            <a:fillRect/>
          </a:stretch>
        </p:blipFill>
        <p:spPr bwMode="auto">
          <a:xfrm>
            <a:off x="1703388" y="-14288"/>
            <a:ext cx="209550" cy="1143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0648"/>
            <a:ext cx="1975011" cy="369332"/>
          </a:xfrm>
          <a:prstGeom prst="rect">
            <a:avLst/>
          </a:prstGeom>
        </p:spPr>
        <p:txBody>
          <a:bodyPr wrap="square">
            <a:spAutoFit/>
          </a:bodyPr>
          <a:lstStyle/>
          <a:p>
            <a:r>
              <a:rPr lang="cs-CZ" b="1" dirty="0" smtClean="0"/>
              <a:t>Panamský průplav</a:t>
            </a:r>
            <a:endParaRPr lang="cs-CZ" dirty="0"/>
          </a:p>
        </p:txBody>
      </p:sp>
      <p:sp>
        <p:nvSpPr>
          <p:cNvPr id="2049" name="Rectangle 1"/>
          <p:cNvSpPr>
            <a:spLocks noChangeArrowheads="1"/>
          </p:cNvSpPr>
          <p:nvPr/>
        </p:nvSpPr>
        <p:spPr bwMode="auto">
          <a:xfrm>
            <a:off x="0" y="764704"/>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cs-CZ" sz="1800" b="0" i="0" u="none" strike="noStrike" cap="none" normalizeH="0" baseline="0" dirty="0" smtClean="0">
                <a:ln>
                  <a:noFill/>
                </a:ln>
                <a:solidFill>
                  <a:schemeClr val="tx1"/>
                </a:solidFill>
                <a:effectLst/>
                <a:latin typeface="Arial" pitchFamily="34" charset="0"/>
                <a:cs typeface="Arial" pitchFamily="34" charset="0"/>
              </a:rPr>
              <a:t>umělá vodní cesta napříč </a:t>
            </a:r>
            <a:r>
              <a:rPr kumimoji="0" lang="cs-CZ" sz="1800" b="0" i="0" u="none" strike="noStrike" cap="none" normalizeH="0" baseline="0" dirty="0" smtClean="0">
                <a:ln>
                  <a:noFill/>
                </a:ln>
                <a:solidFill>
                  <a:schemeClr val="tx1"/>
                </a:solidFill>
                <a:effectLst/>
                <a:latin typeface="Arial" pitchFamily="34" charset="0"/>
                <a:cs typeface="Arial" pitchFamily="34" charset="0"/>
                <a:hlinkClick r:id="rId3"/>
              </a:rPr>
              <a:t>Panamskou šíjí</a:t>
            </a:r>
            <a:r>
              <a:rPr kumimoji="0" lang="cs-CZ" sz="1800" b="0" i="0" u="none" strike="noStrike" cap="none" normalizeH="0" baseline="0" dirty="0" smtClean="0">
                <a:ln>
                  <a:noFill/>
                </a:ln>
                <a:solidFill>
                  <a:schemeClr val="tx1"/>
                </a:solidFill>
                <a:effectLst/>
                <a:latin typeface="Arial" pitchFamily="34" charset="0"/>
                <a:cs typeface="Arial" pitchFamily="34" charset="0"/>
              </a:rPr>
              <a:t>, spojující </a:t>
            </a:r>
            <a:r>
              <a:rPr kumimoji="0" lang="cs-CZ" sz="1800" b="0" i="0" u="none" strike="noStrike" cap="none" normalizeH="0" baseline="0" dirty="0" smtClean="0">
                <a:ln>
                  <a:noFill/>
                </a:ln>
                <a:solidFill>
                  <a:schemeClr val="tx1"/>
                </a:solidFill>
                <a:effectLst/>
                <a:latin typeface="Arial" pitchFamily="34" charset="0"/>
                <a:cs typeface="Arial" pitchFamily="34" charset="0"/>
                <a:hlinkClick r:id="rId4"/>
              </a:rPr>
              <a:t>Atlantský</a:t>
            </a:r>
            <a:r>
              <a:rPr kumimoji="0" lang="cs-CZ" sz="1800" b="0" i="0" u="none" strike="noStrike" cap="none" normalizeH="0" baseline="0" dirty="0" smtClean="0">
                <a:ln>
                  <a:noFill/>
                </a:ln>
                <a:solidFill>
                  <a:schemeClr val="tx1"/>
                </a:solidFill>
                <a:effectLst/>
                <a:latin typeface="Arial" pitchFamily="34" charset="0"/>
                <a:cs typeface="Arial" pitchFamily="34" charset="0"/>
              </a:rPr>
              <a:t> a </a:t>
            </a:r>
            <a:r>
              <a:rPr kumimoji="0" lang="cs-CZ" sz="1800" b="0" i="0" u="none" strike="noStrike" cap="none" normalizeH="0" baseline="0" dirty="0" smtClean="0">
                <a:ln>
                  <a:noFill/>
                </a:ln>
                <a:solidFill>
                  <a:schemeClr val="tx1"/>
                </a:solidFill>
                <a:effectLst/>
                <a:latin typeface="Arial" pitchFamily="34" charset="0"/>
                <a:cs typeface="Arial" pitchFamily="34" charset="0"/>
                <a:hlinkClick r:id="rId5"/>
              </a:rPr>
              <a:t>Tichý oceán</a:t>
            </a:r>
            <a:r>
              <a:rPr kumimoji="0" lang="cs-CZ" sz="1800" b="0" i="0" u="none" strike="noStrike" cap="none" normalizeH="0" baseline="0" dirty="0" smtClean="0">
                <a:ln>
                  <a:noFill/>
                </a:ln>
                <a:solidFill>
                  <a:schemeClr val="tx1"/>
                </a:solidFill>
                <a:effectLst/>
                <a:latin typeface="Arial" pitchFamily="34" charset="0"/>
                <a:cs typeface="Arial" pitchFamily="34" charset="0"/>
              </a:rPr>
              <a:t>; celková délka průplavu 82 km, šířka 150 – 300 m, průměrná hloubka 13 m. Šest </a:t>
            </a:r>
            <a:r>
              <a:rPr kumimoji="0" lang="cs-CZ" sz="1800" b="0" i="0" u="none" strike="noStrike" cap="none" normalizeH="0" baseline="0" dirty="0" smtClean="0">
                <a:ln>
                  <a:noFill/>
                </a:ln>
                <a:solidFill>
                  <a:schemeClr val="tx1"/>
                </a:solidFill>
                <a:effectLst/>
                <a:latin typeface="Arial" pitchFamily="34" charset="0"/>
                <a:cs typeface="Arial" pitchFamily="34" charset="0"/>
                <a:hlinkClick r:id="rId6"/>
              </a:rPr>
              <a:t>plavebních komor</a:t>
            </a:r>
            <a:r>
              <a:rPr kumimoji="0" lang="cs-CZ" sz="1800" b="0" i="0" u="none" strike="noStrike" cap="none" normalizeH="0" baseline="0" dirty="0" smtClean="0">
                <a:ln>
                  <a:noFill/>
                </a:ln>
                <a:solidFill>
                  <a:schemeClr val="tx1"/>
                </a:solidFill>
                <a:effectLst/>
                <a:latin typeface="Arial" pitchFamily="34" charset="0"/>
                <a:cs typeface="Arial" pitchFamily="34" charset="0"/>
              </a:rPr>
              <a:t>; součástí Panamského průplavu je i umělé </a:t>
            </a:r>
            <a:r>
              <a:rPr kumimoji="0" lang="cs-CZ" sz="1800" b="0" i="0" u="none" strike="noStrike" cap="none" normalizeH="0" baseline="0" dirty="0" err="1" smtClean="0">
                <a:ln>
                  <a:noFill/>
                </a:ln>
                <a:solidFill>
                  <a:schemeClr val="tx1"/>
                </a:solidFill>
                <a:effectLst/>
                <a:latin typeface="Arial" pitchFamily="34" charset="0"/>
                <a:cs typeface="Arial" pitchFamily="34" charset="0"/>
                <a:hlinkClick r:id="rId7"/>
              </a:rPr>
              <a:t>Gatunské</a:t>
            </a:r>
            <a:r>
              <a:rPr kumimoji="0" lang="cs-CZ" sz="1800" b="0" i="0" u="none" strike="noStrike" cap="none" normalizeH="0" baseline="0" dirty="0" smtClean="0">
                <a:ln>
                  <a:noFill/>
                </a:ln>
                <a:solidFill>
                  <a:schemeClr val="tx1"/>
                </a:solidFill>
                <a:effectLst/>
                <a:latin typeface="Arial" pitchFamily="34" charset="0"/>
                <a:cs typeface="Arial" pitchFamily="34" charset="0"/>
                <a:hlinkClick r:id="rId7"/>
              </a:rPr>
              <a:t> jezero</a:t>
            </a:r>
            <a:r>
              <a:rPr kumimoji="0" lang="cs-CZ" sz="1800" b="0" i="0" u="none" strike="noStrike" cap="none" normalizeH="0" baseline="0" dirty="0" smtClean="0">
                <a:ln>
                  <a:noFill/>
                </a:ln>
                <a:solidFill>
                  <a:schemeClr val="tx1"/>
                </a:solidFill>
                <a:effectLst/>
                <a:latin typeface="Arial" pitchFamily="34" charset="0"/>
                <a:cs typeface="Arial" pitchFamily="34" charset="0"/>
              </a:rPr>
              <a:t> (výška hladiny 26 m n. m.). Denní kapacita 48 lodí (maximálně 40 000 </a:t>
            </a:r>
            <a:r>
              <a:rPr kumimoji="0" lang="cs-CZ" sz="1800" b="0" i="0" u="none" strike="noStrike" cap="none" normalizeH="0" baseline="0" dirty="0" smtClean="0">
                <a:ln>
                  <a:noFill/>
                </a:ln>
                <a:solidFill>
                  <a:schemeClr val="tx1"/>
                </a:solidFill>
                <a:effectLst/>
                <a:latin typeface="Arial" pitchFamily="34" charset="0"/>
                <a:cs typeface="Arial" pitchFamily="34" charset="0"/>
                <a:hlinkClick r:id="rId8"/>
              </a:rPr>
              <a:t>BRT</a:t>
            </a:r>
            <a:r>
              <a:rPr kumimoji="0" lang="cs-CZ" sz="1800" b="0" i="0" u="none" strike="noStrike" cap="none" normalizeH="0" baseline="0" dirty="0" smtClean="0">
                <a:ln>
                  <a:noFill/>
                </a:ln>
                <a:solidFill>
                  <a:schemeClr val="tx1"/>
                </a:solidFill>
                <a:effectLst/>
                <a:latin typeface="Arial" pitchFamily="34" charset="0"/>
                <a:cs typeface="Arial" pitchFamily="34" charset="0"/>
              </a:rPr>
              <a:t>), doba proplutí 7 – 8 hodin. Přístavy </a:t>
            </a:r>
            <a:r>
              <a:rPr kumimoji="0" lang="cs-CZ" sz="1800" b="0" i="0" u="none" strike="noStrike" cap="none" normalizeH="0" baseline="0" dirty="0" err="1" smtClean="0">
                <a:ln>
                  <a:noFill/>
                </a:ln>
                <a:solidFill>
                  <a:schemeClr val="tx1"/>
                </a:solidFill>
                <a:effectLst/>
                <a:latin typeface="Arial" pitchFamily="34" charset="0"/>
                <a:cs typeface="Arial" pitchFamily="34" charset="0"/>
                <a:hlinkClick r:id="rId9"/>
              </a:rPr>
              <a:t>Colón</a:t>
            </a:r>
            <a:r>
              <a:rPr kumimoji="0" lang="cs-CZ" sz="1800" b="0" i="0" u="none" strike="noStrike" cap="none" normalizeH="0" baseline="0" dirty="0" smtClean="0">
                <a:ln>
                  <a:noFill/>
                </a:ln>
                <a:solidFill>
                  <a:schemeClr val="tx1"/>
                </a:solidFill>
                <a:effectLst/>
                <a:latin typeface="Arial" pitchFamily="34" charset="0"/>
                <a:cs typeface="Arial" pitchFamily="34" charset="0"/>
              </a:rPr>
              <a:t> (u Atlantského oceánu) a </a:t>
            </a:r>
            <a:r>
              <a:rPr kumimoji="0" lang="cs-CZ" sz="1800" b="0" i="0" u="none" strike="noStrike" cap="none" normalizeH="0" baseline="0" dirty="0" smtClean="0">
                <a:ln>
                  <a:noFill/>
                </a:ln>
                <a:solidFill>
                  <a:schemeClr val="tx1"/>
                </a:solidFill>
                <a:effectLst/>
                <a:latin typeface="Arial" pitchFamily="34" charset="0"/>
                <a:cs typeface="Arial" pitchFamily="34" charset="0"/>
                <a:hlinkClick r:id="rId10"/>
              </a:rPr>
              <a:t>Balboa</a:t>
            </a:r>
            <a:r>
              <a:rPr kumimoji="0" lang="cs-CZ" sz="1800" b="0" i="0" u="none" strike="noStrike" cap="none" normalizeH="0" baseline="0" dirty="0" smtClean="0">
                <a:ln>
                  <a:noFill/>
                </a:ln>
                <a:solidFill>
                  <a:schemeClr val="tx1"/>
                </a:solidFill>
                <a:effectLst/>
                <a:latin typeface="Arial" pitchFamily="34" charset="0"/>
                <a:cs typeface="Arial" pitchFamily="34" charset="0"/>
              </a:rPr>
              <a:t> (u Tichého oceánu). Panamský průplav je jednou z nejvýznamnějších vodních cest na světě, podstatně zkracuje lodní trasy kolem Jižní Ameriky. – Výstavba 1881 – 89 a 1906 – 14; obchodní provoz zahájen v roce 1920. 1904 bylo území podél Panamského průplavu (tzv. Panamské průplavové pásmo; 1 432 km</a:t>
            </a:r>
            <a:r>
              <a:rPr kumimoji="0" lang="cs-CZ" sz="1800" b="0" i="0" u="none" strike="noStrike" cap="none" normalizeH="0" baseline="30000" dirty="0" smtClean="0">
                <a:ln>
                  <a:noFill/>
                </a:ln>
                <a:solidFill>
                  <a:schemeClr val="tx1"/>
                </a:solidFill>
                <a:effectLst/>
                <a:latin typeface="Arial" pitchFamily="34" charset="0"/>
                <a:cs typeface="Arial" pitchFamily="34" charset="0"/>
              </a:rPr>
              <a:t>2</a:t>
            </a:r>
            <a:r>
              <a:rPr kumimoji="0" lang="cs-CZ" sz="1800" b="0" i="0" u="none" strike="noStrike" cap="none" normalizeH="0" baseline="0" dirty="0" smtClean="0">
                <a:ln>
                  <a:noFill/>
                </a:ln>
                <a:solidFill>
                  <a:schemeClr val="tx1"/>
                </a:solidFill>
                <a:effectLst/>
                <a:latin typeface="Arial" pitchFamily="34" charset="0"/>
                <a:cs typeface="Arial" pitchFamily="34" charset="0"/>
              </a:rPr>
              <a:t>) pronajato USA; 1979 území předáno </a:t>
            </a:r>
            <a:r>
              <a:rPr kumimoji="0" lang="cs-CZ" sz="1800" b="0" i="0" u="none" strike="noStrike" cap="none" normalizeH="0" baseline="0" dirty="0" smtClean="0">
                <a:ln>
                  <a:noFill/>
                </a:ln>
                <a:solidFill>
                  <a:schemeClr val="tx1"/>
                </a:solidFill>
                <a:effectLst/>
                <a:latin typeface="Arial" pitchFamily="34" charset="0"/>
                <a:cs typeface="Arial" pitchFamily="34" charset="0"/>
                <a:hlinkClick r:id="rId11"/>
              </a:rPr>
              <a:t>Panamě</a:t>
            </a:r>
            <a:r>
              <a:rPr kumimoji="0" lang="cs-CZ" sz="1800" b="0" i="0" u="none" strike="noStrike" cap="none" normalizeH="0" baseline="0" dirty="0" smtClean="0">
                <a:ln>
                  <a:noFill/>
                </a:ln>
                <a:solidFill>
                  <a:schemeClr val="tx1"/>
                </a:solidFill>
                <a:effectLst/>
                <a:latin typeface="Arial" pitchFamily="34" charset="0"/>
                <a:cs typeface="Arial" pitchFamily="34" charset="0"/>
              </a:rPr>
              <a:t>, kontrola nad průplavem byla </a:t>
            </a:r>
            <a:r>
              <a:rPr lang="cs-CZ" dirty="0" smtClean="0">
                <a:latin typeface="Arial" pitchFamily="34" charset="0"/>
                <a:cs typeface="Arial" pitchFamily="34" charset="0"/>
              </a:rPr>
              <a:t>Panamě vrácena v roce 2000.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pic>
        <p:nvPicPr>
          <p:cNvPr id="2053" name="Picture 5" descr="http://leccos.com/pics/pic/panamsky_pruplav.jpg"/>
          <p:cNvPicPr>
            <a:picLocks noChangeAspect="1" noChangeArrowheads="1"/>
          </p:cNvPicPr>
          <p:nvPr/>
        </p:nvPicPr>
        <p:blipFill>
          <a:blip r:embed="rId12" cstate="print"/>
          <a:srcRect/>
          <a:stretch>
            <a:fillRect/>
          </a:stretch>
        </p:blipFill>
        <p:spPr bwMode="auto">
          <a:xfrm>
            <a:off x="179512" y="3573016"/>
            <a:ext cx="4572000" cy="3143250"/>
          </a:xfrm>
          <a:prstGeom prst="rect">
            <a:avLst/>
          </a:prstGeom>
          <a:noFill/>
        </p:spPr>
      </p:pic>
      <p:pic>
        <p:nvPicPr>
          <p:cNvPr id="2055" name="Picture 7" descr="http://leccos.com/pics/pic/panamsky_pruplav-_mapa.jpg"/>
          <p:cNvPicPr>
            <a:picLocks noChangeAspect="1" noChangeArrowheads="1"/>
          </p:cNvPicPr>
          <p:nvPr/>
        </p:nvPicPr>
        <p:blipFill>
          <a:blip r:embed="rId13" cstate="print"/>
          <a:srcRect/>
          <a:stretch>
            <a:fillRect/>
          </a:stretch>
        </p:blipFill>
        <p:spPr bwMode="auto">
          <a:xfrm>
            <a:off x="4933950" y="3429000"/>
            <a:ext cx="4030538" cy="3429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0"/>
            <a:ext cx="8784976"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dirty="0" smtClean="0">
                <a:ln>
                  <a:noFill/>
                </a:ln>
                <a:solidFill>
                  <a:schemeClr val="tx1"/>
                </a:solidFill>
                <a:effectLst/>
                <a:latin typeface="Arial" charset="0"/>
                <a:cs typeface="Arial" charset="0"/>
              </a:rPr>
              <a:t>Přírodní podmínky</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cs-CZ" sz="800" b="0" i="1" u="none" strike="noStrike" cap="none" normalizeH="0" baseline="0" dirty="0" smtClean="0">
                <a:ln>
                  <a:noFill/>
                </a:ln>
                <a:solidFill>
                  <a:schemeClr val="tx1"/>
                </a:solidFill>
                <a:effectLst/>
                <a:latin typeface="Arial" charset="0"/>
                <a:cs typeface="Arial" charset="0"/>
              </a:rPr>
              <a:t> </a:t>
            </a:r>
            <a:endParaRPr kumimoji="0" lang="cs-CZ"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Arial" charset="0"/>
                <a:cs typeface="Arial" charset="0"/>
              </a:rPr>
              <a:t> Topografie</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400" b="0" i="0" u="none" strike="noStrike" cap="none" normalizeH="0" baseline="0" dirty="0" smtClean="0">
                <a:ln>
                  <a:noFill/>
                </a:ln>
                <a:solidFill>
                  <a:schemeClr val="tx1"/>
                </a:solidFill>
                <a:effectLst/>
                <a:latin typeface="Arial" charset="0"/>
                <a:cs typeface="Arial" charset="0"/>
              </a:rPr>
              <a:t>Území Střední Ameriky je rozděleno do 3 významných topografických celků. Jsou to: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1400" b="1" i="0" u="none" strike="noStrike" cap="none" normalizeH="0" baseline="0" dirty="0" smtClean="0">
                <a:ln>
                  <a:noFill/>
                </a:ln>
                <a:solidFill>
                  <a:srgbClr val="BA0000"/>
                </a:solidFill>
                <a:effectLst/>
                <a:latin typeface="Arial" charset="0"/>
                <a:cs typeface="Arial" charset="0"/>
                <a:hlinkClick r:id="rId3" tooltip="Středoamerické pohoří (stránka neexistuje)"/>
              </a:rPr>
              <a:t>Středoamerické pohoří</a:t>
            </a:r>
            <a:r>
              <a:rPr kumimoji="0" lang="cs-CZ" sz="1400" b="0" i="0" u="none" strike="noStrike" cap="none" normalizeH="0" baseline="0" dirty="0" smtClean="0">
                <a:ln>
                  <a:noFill/>
                </a:ln>
                <a:solidFill>
                  <a:schemeClr val="tx1"/>
                </a:solidFill>
                <a:effectLst/>
                <a:latin typeface="Arial" charset="0"/>
                <a:cs typeface="Arial" charset="0"/>
              </a:rPr>
              <a:t> - táhne se přes všechny středoamerické státy (s výjimkou Belize). V Guatemale, Kostarice a Panamě dosahuje poměrně velkých nadmořských výšek (nejvyšší vrchol Střední Ameriky </a:t>
            </a:r>
            <a:r>
              <a:rPr kumimoji="0" lang="cs-CZ" sz="1400" b="0" i="0" u="none" strike="noStrike" cap="none" normalizeH="0" baseline="0" dirty="0" err="1" smtClean="0">
                <a:ln>
                  <a:noFill/>
                </a:ln>
                <a:solidFill>
                  <a:schemeClr val="tx1"/>
                </a:solidFill>
                <a:effectLst/>
                <a:latin typeface="Arial" charset="0"/>
                <a:cs typeface="Arial" charset="0"/>
                <a:hlinkClick r:id="rId4"/>
              </a:rPr>
              <a:t>Tajumulco</a:t>
            </a:r>
            <a:r>
              <a:rPr kumimoji="0" lang="cs-CZ" sz="1400" b="0" i="0" u="none" strike="noStrike" cap="none" normalizeH="0" baseline="0" dirty="0" smtClean="0">
                <a:ln>
                  <a:noFill/>
                </a:ln>
                <a:solidFill>
                  <a:schemeClr val="tx1"/>
                </a:solidFill>
                <a:effectLst/>
                <a:latin typeface="Arial" charset="0"/>
                <a:cs typeface="Arial" charset="0"/>
              </a:rPr>
              <a:t> je 4 220 metrů vysoký). Mezi zálivem </a:t>
            </a:r>
            <a:r>
              <a:rPr kumimoji="0" lang="cs-CZ" sz="1400" b="0" i="0" u="none" strike="noStrike" cap="none" normalizeH="0" baseline="0" dirty="0" err="1" smtClean="0">
                <a:ln>
                  <a:noFill/>
                </a:ln>
                <a:solidFill>
                  <a:schemeClr val="tx1"/>
                </a:solidFill>
                <a:effectLst/>
                <a:latin typeface="Arial" charset="0"/>
                <a:cs typeface="Arial" charset="0"/>
                <a:hlinkClick r:id="rId5" tooltip="Záliv Fonseca"/>
              </a:rPr>
              <a:t>Fonseca</a:t>
            </a:r>
            <a:r>
              <a:rPr kumimoji="0" lang="cs-CZ" sz="1400" b="0" i="0" u="none" strike="noStrike" cap="none" normalizeH="0" baseline="0" dirty="0" smtClean="0">
                <a:ln>
                  <a:noFill/>
                </a:ln>
                <a:solidFill>
                  <a:schemeClr val="tx1"/>
                </a:solidFill>
                <a:effectLst/>
                <a:latin typeface="Arial" charset="0"/>
                <a:cs typeface="Arial" charset="0"/>
              </a:rPr>
              <a:t> a </a:t>
            </a:r>
            <a:r>
              <a:rPr kumimoji="0" lang="cs-CZ" sz="1400" b="0" i="0" u="none" strike="noStrike" cap="none" normalizeH="0" baseline="0" dirty="0" err="1" smtClean="0">
                <a:ln>
                  <a:noFill/>
                </a:ln>
                <a:solidFill>
                  <a:schemeClr val="tx1"/>
                </a:solidFill>
                <a:effectLst/>
                <a:latin typeface="Arial" charset="0"/>
                <a:cs typeface="Arial" charset="0"/>
              </a:rPr>
              <a:t>nikaraguysko</a:t>
            </a:r>
            <a:r>
              <a:rPr kumimoji="0" lang="cs-CZ" sz="1400" b="0" i="0" u="none" strike="noStrike" cap="none" normalizeH="0" baseline="0" dirty="0" smtClean="0">
                <a:ln>
                  <a:noFill/>
                </a:ln>
                <a:solidFill>
                  <a:schemeClr val="tx1"/>
                </a:solidFill>
                <a:effectLst/>
                <a:latin typeface="Arial" charset="0"/>
                <a:cs typeface="Arial" charset="0"/>
              </a:rPr>
              <a:t>-kostarickou hranicí je pohoří přerušeno tzv. </a:t>
            </a:r>
            <a:r>
              <a:rPr kumimoji="0" lang="cs-CZ" sz="1400" b="0" i="1" u="none" strike="noStrike" cap="none" normalizeH="0" baseline="0" dirty="0" err="1" smtClean="0">
                <a:ln>
                  <a:noFill/>
                </a:ln>
                <a:solidFill>
                  <a:schemeClr val="tx1"/>
                </a:solidFill>
                <a:effectLst/>
                <a:latin typeface="Arial" charset="0"/>
                <a:cs typeface="Arial" charset="0"/>
              </a:rPr>
              <a:t>Nikaraguyskou</a:t>
            </a:r>
            <a:r>
              <a:rPr kumimoji="0" lang="cs-CZ" sz="1400" b="0" i="1" u="none" strike="noStrike" cap="none" normalizeH="0" baseline="0" dirty="0" smtClean="0">
                <a:ln>
                  <a:noFill/>
                </a:ln>
                <a:solidFill>
                  <a:schemeClr val="tx1"/>
                </a:solidFill>
                <a:effectLst/>
                <a:latin typeface="Arial" charset="0"/>
                <a:cs typeface="Arial" charset="0"/>
              </a:rPr>
              <a:t> depresí</a:t>
            </a:r>
            <a:r>
              <a:rPr kumimoji="0" lang="cs-CZ" sz="1400" b="0" i="0" u="none" strike="noStrike" cap="none" normalizeH="0" baseline="0" dirty="0" smtClean="0">
                <a:ln>
                  <a:noFill/>
                </a:ln>
                <a:solidFill>
                  <a:schemeClr val="tx1"/>
                </a:solidFill>
                <a:effectLst/>
                <a:latin typeface="Arial" charset="0"/>
                <a:cs typeface="Arial" charset="0"/>
              </a:rPr>
              <a:t> o nízké nadmořské výšce, která je vyplněna jezery Managua a Nikaragua. Pohoří je </a:t>
            </a:r>
            <a:r>
              <a:rPr kumimoji="0" lang="cs-CZ" sz="1400" b="0" i="0" u="none" strike="noStrike" cap="none" normalizeH="0" baseline="0" dirty="0" smtClean="0">
                <a:ln>
                  <a:noFill/>
                </a:ln>
                <a:solidFill>
                  <a:schemeClr val="tx1"/>
                </a:solidFill>
                <a:effectLst/>
                <a:latin typeface="Arial" charset="0"/>
                <a:cs typeface="Arial" charset="0"/>
                <a:hlinkClick r:id="rId6" tooltip="Vulkanismus"/>
              </a:rPr>
              <a:t>vulkanického</a:t>
            </a:r>
            <a:r>
              <a:rPr kumimoji="0" lang="cs-CZ" sz="1400" b="0" i="0" u="none" strike="noStrike" cap="none" normalizeH="0" baseline="0" dirty="0" smtClean="0">
                <a:ln>
                  <a:noFill/>
                </a:ln>
                <a:solidFill>
                  <a:schemeClr val="tx1"/>
                </a:solidFill>
                <a:effectLst/>
                <a:latin typeface="Arial" charset="0"/>
                <a:cs typeface="Arial" charset="0"/>
              </a:rPr>
              <a:t> původu a stále zde probíhají </a:t>
            </a:r>
            <a:r>
              <a:rPr kumimoji="0" lang="cs-CZ" sz="1400" b="1" i="0" u="none" strike="noStrike" cap="none" normalizeH="0" baseline="0" dirty="0" smtClean="0">
                <a:ln>
                  <a:noFill/>
                </a:ln>
                <a:solidFill>
                  <a:srgbClr val="666699"/>
                </a:solidFill>
                <a:effectLst/>
                <a:latin typeface="Arial" charset="0"/>
                <a:cs typeface="Arial" charset="0"/>
                <a:hlinkClick r:id="rId7" tooltip="Sopečné erupce"/>
              </a:rPr>
              <a:t>sopečné erupce</a:t>
            </a:r>
            <a:r>
              <a:rPr kumimoji="0" lang="cs-CZ" sz="1400" b="0" i="0" u="none" strike="noStrike" cap="none" normalizeH="0" baseline="0" dirty="0" smtClean="0">
                <a:ln>
                  <a:noFill/>
                </a:ln>
                <a:solidFill>
                  <a:schemeClr val="tx1"/>
                </a:solidFill>
                <a:effectLst/>
                <a:latin typeface="Arial" charset="0"/>
                <a:cs typeface="Arial" charset="0"/>
              </a:rPr>
              <a:t> a </a:t>
            </a:r>
            <a:r>
              <a:rPr kumimoji="0" lang="cs-CZ" sz="1400" b="0" i="0" u="none" strike="noStrike" cap="none" normalizeH="0" baseline="0" dirty="0" smtClean="0">
                <a:ln>
                  <a:noFill/>
                </a:ln>
                <a:solidFill>
                  <a:schemeClr val="tx1"/>
                </a:solidFill>
                <a:effectLst/>
                <a:latin typeface="Arial" charset="0"/>
                <a:cs typeface="Arial" charset="0"/>
                <a:hlinkClick r:id="rId8"/>
              </a:rPr>
              <a:t>zemětřesení</a:t>
            </a:r>
            <a:r>
              <a:rPr kumimoji="0" lang="cs-CZ" sz="14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1400" b="1" i="0" u="none" strike="noStrike" cap="none" normalizeH="0" baseline="0" dirty="0" smtClean="0">
                <a:ln>
                  <a:noFill/>
                </a:ln>
                <a:solidFill>
                  <a:schemeClr val="tx1"/>
                </a:solidFill>
                <a:effectLst/>
                <a:latin typeface="Arial" charset="0"/>
                <a:cs typeface="Arial" charset="0"/>
              </a:rPr>
              <a:t>Pacifické nížiny</a:t>
            </a:r>
            <a:r>
              <a:rPr kumimoji="0" lang="cs-CZ" sz="1400" b="0" i="0" u="none" strike="noStrike" cap="none" normalizeH="0" baseline="0" dirty="0" smtClean="0">
                <a:ln>
                  <a:noFill/>
                </a:ln>
                <a:solidFill>
                  <a:schemeClr val="tx1"/>
                </a:solidFill>
                <a:effectLst/>
                <a:latin typeface="Arial" charset="0"/>
                <a:cs typeface="Arial" charset="0"/>
              </a:rPr>
              <a:t> - mezi Středoamerickým pohořím a pobřežím Pacifiku. V Guatemale nížina zasahuje až 40 km do vnitrozemí, v Salvadoru nebo </a:t>
            </a:r>
            <a:r>
              <a:rPr kumimoji="0" lang="cs-CZ" sz="1400" b="0" i="0" u="none" strike="noStrike" cap="none" normalizeH="0" baseline="0" dirty="0" err="1" smtClean="0">
                <a:ln>
                  <a:noFill/>
                </a:ln>
                <a:solidFill>
                  <a:schemeClr val="tx1"/>
                </a:solidFill>
                <a:effectLst/>
                <a:latin typeface="Arial" charset="0"/>
                <a:cs typeface="Arial" charset="0"/>
              </a:rPr>
              <a:t>Kostrarice</a:t>
            </a:r>
            <a:r>
              <a:rPr kumimoji="0" lang="cs-CZ" sz="1400" b="0" i="0" u="none" strike="noStrike" cap="none" normalizeH="0" baseline="0" dirty="0" smtClean="0">
                <a:ln>
                  <a:noFill/>
                </a:ln>
                <a:solidFill>
                  <a:schemeClr val="tx1"/>
                </a:solidFill>
                <a:effectLst/>
                <a:latin typeface="Arial" charset="0"/>
                <a:cs typeface="Arial" charset="0"/>
              </a:rPr>
              <a:t> naopak hory sahají téměř až k pobřeží.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1400" b="1" i="0" u="none" strike="noStrike" cap="none" normalizeH="0" baseline="0" dirty="0" smtClean="0">
                <a:ln>
                  <a:noFill/>
                </a:ln>
                <a:solidFill>
                  <a:schemeClr val="tx1"/>
                </a:solidFill>
                <a:effectLst/>
                <a:latin typeface="Arial" charset="0"/>
                <a:cs typeface="Arial" charset="0"/>
              </a:rPr>
              <a:t>Karibské nížiny</a:t>
            </a:r>
            <a:r>
              <a:rPr kumimoji="0" lang="cs-CZ" sz="1400" b="0" i="0" u="none" strike="noStrike" cap="none" normalizeH="0" baseline="0" dirty="0" smtClean="0">
                <a:ln>
                  <a:noFill/>
                </a:ln>
                <a:solidFill>
                  <a:schemeClr val="tx1"/>
                </a:solidFill>
                <a:effectLst/>
                <a:latin typeface="Arial" charset="0"/>
                <a:cs typeface="Arial" charset="0"/>
              </a:rPr>
              <a:t> - jsou podstatně rozlehlejší než ty na pacifickém pobřeží. V </a:t>
            </a:r>
            <a:r>
              <a:rPr kumimoji="0" lang="cs-CZ" sz="1400" b="0" i="0" u="none" strike="noStrike" cap="none" normalizeH="0" baseline="0" dirty="0" err="1" smtClean="0">
                <a:ln>
                  <a:noFill/>
                </a:ln>
                <a:solidFill>
                  <a:schemeClr val="tx1"/>
                </a:solidFill>
                <a:effectLst/>
                <a:latin typeface="Arial" charset="0"/>
                <a:cs typeface="Arial" charset="0"/>
              </a:rPr>
              <a:t>Nikarague</a:t>
            </a:r>
            <a:r>
              <a:rPr kumimoji="0" lang="cs-CZ" sz="1400" b="0" i="0" u="none" strike="noStrike" cap="none" normalizeH="0" baseline="0" dirty="0" smtClean="0">
                <a:ln>
                  <a:noFill/>
                </a:ln>
                <a:solidFill>
                  <a:schemeClr val="tx1"/>
                </a:solidFill>
                <a:effectLst/>
                <a:latin typeface="Arial" charset="0"/>
                <a:cs typeface="Arial" charset="0"/>
              </a:rPr>
              <a:t> či Hondurasu jsou až 100 km široké, v Panamě ale dosahují maximálně 10 km šířky.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cs typeface="Arial" charset="0"/>
            </a:endParaRPr>
          </a:p>
        </p:txBody>
      </p:sp>
      <p:pic>
        <p:nvPicPr>
          <p:cNvPr id="26626" name="Picture 2" descr="http://www.lideazeme.cz/files/imagecache/dust_activegallery_big/files/upload/story_press/2005/114_000_jpg_4919b05bb8.jpg"/>
          <p:cNvPicPr>
            <a:picLocks noChangeAspect="1" noChangeArrowheads="1"/>
          </p:cNvPicPr>
          <p:nvPr/>
        </p:nvPicPr>
        <p:blipFill>
          <a:blip r:embed="rId9" cstate="print"/>
          <a:srcRect/>
          <a:stretch>
            <a:fillRect/>
          </a:stretch>
        </p:blipFill>
        <p:spPr bwMode="auto">
          <a:xfrm>
            <a:off x="0" y="3274292"/>
            <a:ext cx="5400600" cy="3583708"/>
          </a:xfrm>
          <a:prstGeom prst="rect">
            <a:avLst/>
          </a:prstGeom>
          <a:noFill/>
        </p:spPr>
      </p:pic>
      <p:pic>
        <p:nvPicPr>
          <p:cNvPr id="26628" name="Picture 4" descr="http://upload.wikimedia.org/wikipedia/commons/thumb/0/04/Centralamerican-subcontinen.png/375px-Centralamerican-subcontinen.png"/>
          <p:cNvPicPr>
            <a:picLocks noChangeAspect="1" noChangeArrowheads="1"/>
          </p:cNvPicPr>
          <p:nvPr/>
        </p:nvPicPr>
        <p:blipFill>
          <a:blip r:embed="rId10" cstate="print"/>
          <a:srcRect/>
          <a:stretch>
            <a:fillRect/>
          </a:stretch>
        </p:blipFill>
        <p:spPr bwMode="auto">
          <a:xfrm>
            <a:off x="5436096" y="3284984"/>
            <a:ext cx="3571875" cy="2686051"/>
          </a:xfrm>
          <a:prstGeom prst="rect">
            <a:avLst/>
          </a:prstGeom>
          <a:noFill/>
        </p:spPr>
      </p:pic>
      <p:sp>
        <p:nvSpPr>
          <p:cNvPr id="5" name="TextovéPole 4"/>
          <p:cNvSpPr txBox="1"/>
          <p:nvPr/>
        </p:nvSpPr>
        <p:spPr>
          <a:xfrm>
            <a:off x="5436096" y="6237312"/>
            <a:ext cx="1927322" cy="369332"/>
          </a:xfrm>
          <a:prstGeom prst="rect">
            <a:avLst/>
          </a:prstGeom>
          <a:noFill/>
        </p:spPr>
        <p:txBody>
          <a:bodyPr wrap="none" rtlCol="0">
            <a:spAutoFit/>
          </a:bodyPr>
          <a:lstStyle/>
          <a:p>
            <a:r>
              <a:rPr lang="cs-CZ" b="1" dirty="0" smtClean="0"/>
              <a:t>Sopka v Salvadoru</a:t>
            </a:r>
            <a:endParaRPr lang="cs-CZ"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23528" y="1790527"/>
            <a:ext cx="7884368"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900" b="1" i="0" u="none" strike="noStrike" cap="none" normalizeH="0" baseline="0" dirty="0" smtClean="0">
                <a:ln>
                  <a:noFill/>
                </a:ln>
                <a:solidFill>
                  <a:schemeClr val="tx1"/>
                </a:solidFill>
                <a:effectLst/>
                <a:latin typeface="Arial" charset="0"/>
                <a:cs typeface="Arial" charset="0"/>
              </a:rPr>
              <a:t>Hydrografie</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cs-CZ" sz="800" b="0" i="1" u="none" strike="noStrike" cap="none" normalizeH="0" baseline="0" dirty="0" smtClean="0">
                <a:ln>
                  <a:noFill/>
                </a:ln>
                <a:solidFill>
                  <a:schemeClr val="tx1"/>
                </a:solidFill>
                <a:effectLst/>
                <a:latin typeface="Arial" charset="0"/>
                <a:cs typeface="Arial" charset="0"/>
              </a:rPr>
              <a:t>: </a:t>
            </a:r>
            <a:r>
              <a:rPr kumimoji="0" lang="cs-CZ" sz="1800" b="0" i="1" u="none" strike="noStrike" cap="none" normalizeH="0" baseline="0" dirty="0" smtClean="0">
                <a:ln>
                  <a:noFill/>
                </a:ln>
                <a:solidFill>
                  <a:schemeClr val="tx1"/>
                </a:solidFill>
                <a:effectLst/>
                <a:latin typeface="Arial" charset="0"/>
                <a:cs typeface="Arial" charset="0"/>
                <a:hlinkClick r:id="rId3"/>
              </a:rPr>
              <a:t>Hydrografie Střední Ameriky</a:t>
            </a:r>
            <a:endParaRPr kumimoji="0" lang="cs-CZ"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dirty="0" smtClean="0">
                <a:ln>
                  <a:noFill/>
                </a:ln>
                <a:solidFill>
                  <a:srgbClr val="666699"/>
                </a:solidFill>
                <a:effectLst/>
                <a:latin typeface="Arial" charset="0"/>
                <a:cs typeface="Arial" charset="0"/>
                <a:hlinkClick r:id="rId4"/>
              </a:rPr>
              <a:t>  </a:t>
            </a:r>
            <a:r>
              <a:rPr kumimoji="0" lang="cs-CZ" sz="8700" b="0" i="0" u="none" strike="noStrike" cap="none" normalizeH="0" baseline="0" dirty="0" smtClean="0">
                <a:ln>
                  <a:noFill/>
                </a:ln>
                <a:solidFill>
                  <a:schemeClr val="tx1"/>
                </a:solidFill>
                <a:effectLst/>
                <a:latin typeface="Arial" charset="0"/>
                <a:cs typeface="Arial" charset="0"/>
              </a:rPr>
              <a:t> </a:t>
            </a:r>
            <a:endParaRPr kumimoji="0" lang="cs-CZ" sz="1800" b="1" i="0" u="none" strike="noStrike" cap="none" normalizeH="0" baseline="0" dirty="0" smtClean="0">
              <a:ln>
                <a:noFill/>
              </a:ln>
              <a:solidFill>
                <a:srgbClr val="666699"/>
              </a:solidFill>
              <a:effectLst/>
              <a:latin typeface="Arial" charset="0"/>
              <a:cs typeface="Arial" charset="0"/>
              <a:hlinkClick r:id="rId4" tooltip="Zvětš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dirty="0" smtClean="0">
                <a:ln>
                  <a:noFill/>
                </a:ln>
                <a:solidFill>
                  <a:srgbClr val="666699"/>
                </a:solidFill>
                <a:effectLst/>
                <a:latin typeface="Arial" charset="0"/>
                <a:cs typeface="Arial" charset="0"/>
                <a:hlinkClick r:id="rId4" tooltip="Zvětšit"/>
              </a:rPr>
              <a:t>  </a:t>
            </a:r>
            <a:endParaRPr kumimoji="0" lang="cs-CZ" sz="6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666699"/>
                </a:solidFill>
                <a:effectLst/>
                <a:latin typeface="Arial" charset="0"/>
                <a:cs typeface="Arial" charset="0"/>
              </a:rPr>
              <a:t>Jezero </a:t>
            </a:r>
            <a:r>
              <a:rPr kumimoji="0" lang="cs-CZ" sz="1400" b="1" i="0" u="none" strike="noStrike" cap="none" normalizeH="0" baseline="0" dirty="0" err="1" smtClean="0">
                <a:ln>
                  <a:noFill/>
                </a:ln>
                <a:solidFill>
                  <a:srgbClr val="666699"/>
                </a:solidFill>
                <a:effectLst/>
                <a:latin typeface="Arial" charset="0"/>
                <a:cs typeface="Arial" charset="0"/>
                <a:hlinkClick r:id="rId5"/>
              </a:rPr>
              <a:t>Atitlán</a:t>
            </a:r>
            <a:r>
              <a:rPr kumimoji="0" lang="cs-CZ" sz="1400" b="1" i="0" u="none" strike="noStrike" cap="none" normalizeH="0" baseline="0" dirty="0" smtClean="0">
                <a:ln>
                  <a:noFill/>
                </a:ln>
                <a:solidFill>
                  <a:srgbClr val="666699"/>
                </a:solidFill>
                <a:effectLst/>
                <a:latin typeface="Arial" charset="0"/>
                <a:cs typeface="Arial" charset="0"/>
              </a:rPr>
              <a:t> (Guatemala)</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666699"/>
                </a:solidFill>
                <a:effectLst/>
                <a:latin typeface="Arial" charset="0"/>
                <a:cs typeface="Arial" charset="0"/>
                <a:hlinkClick r:id="rId6"/>
              </a:rPr>
              <a:t>Topografie</a:t>
            </a:r>
            <a:r>
              <a:rPr kumimoji="0" lang="cs-CZ" sz="1400" b="1" i="0" u="none" strike="noStrike" cap="none" normalizeH="0" baseline="0" dirty="0" smtClean="0">
                <a:ln>
                  <a:noFill/>
                </a:ln>
                <a:solidFill>
                  <a:srgbClr val="666699"/>
                </a:solidFill>
                <a:effectLst/>
                <a:latin typeface="Arial" charset="0"/>
                <a:cs typeface="Arial" charset="0"/>
              </a:rPr>
              <a:t> středoamerického regionu předurčuje </a:t>
            </a:r>
            <a:r>
              <a:rPr kumimoji="0" lang="cs-CZ" sz="1400" b="1" i="0" u="none" strike="noStrike" cap="none" normalizeH="0" baseline="0" dirty="0" smtClean="0">
                <a:ln>
                  <a:noFill/>
                </a:ln>
                <a:solidFill>
                  <a:srgbClr val="666699"/>
                </a:solidFill>
                <a:effectLst/>
                <a:latin typeface="Arial" charset="0"/>
                <a:cs typeface="Arial" charset="0"/>
                <a:hlinkClick r:id="rId7" tooltip="Úmoří"/>
              </a:rPr>
              <a:t>úmoří</a:t>
            </a:r>
            <a:r>
              <a:rPr kumimoji="0" lang="cs-CZ" sz="1400" b="1" i="0" u="none" strike="noStrike" cap="none" normalizeH="0" baseline="0" dirty="0" smtClean="0">
                <a:ln>
                  <a:noFill/>
                </a:ln>
                <a:solidFill>
                  <a:srgbClr val="666699"/>
                </a:solidFill>
                <a:effectLst/>
                <a:latin typeface="Arial" charset="0"/>
                <a:cs typeface="Arial" charset="0"/>
              </a:rPr>
              <a:t> </a:t>
            </a:r>
            <a:r>
              <a:rPr kumimoji="0" lang="cs-CZ" sz="1400" b="1" i="0" u="none" strike="noStrike" cap="none" normalizeH="0" baseline="0" dirty="0" smtClean="0">
                <a:ln>
                  <a:noFill/>
                </a:ln>
                <a:solidFill>
                  <a:srgbClr val="666699"/>
                </a:solidFill>
                <a:effectLst/>
                <a:latin typeface="Arial" charset="0"/>
                <a:cs typeface="Arial" charset="0"/>
                <a:hlinkClick r:id="rId8" tooltip="Světový oceán"/>
              </a:rPr>
              <a:t>oceánů</a:t>
            </a:r>
            <a:r>
              <a:rPr kumimoji="0" lang="cs-CZ" sz="1400" b="1" i="0" u="none" strike="noStrike" cap="none" normalizeH="0" baseline="0" dirty="0" smtClean="0">
                <a:ln>
                  <a:noFill/>
                </a:ln>
                <a:solidFill>
                  <a:srgbClr val="666699"/>
                </a:solidFill>
                <a:effectLst/>
                <a:latin typeface="Arial" charset="0"/>
                <a:cs typeface="Arial" charset="0"/>
              </a:rPr>
              <a:t> tak, že do </a:t>
            </a:r>
            <a:r>
              <a:rPr kumimoji="0" lang="cs-CZ" sz="1400" b="1" i="0" u="none" strike="noStrike" cap="none" normalizeH="0" baseline="0" dirty="0" smtClean="0">
                <a:ln>
                  <a:noFill/>
                </a:ln>
                <a:solidFill>
                  <a:srgbClr val="666699"/>
                </a:solidFill>
                <a:effectLst/>
                <a:latin typeface="Arial" charset="0"/>
                <a:cs typeface="Arial" charset="0"/>
                <a:hlinkClick r:id="rId9" tooltip="Atlantik"/>
              </a:rPr>
              <a:t>Atlantiku</a:t>
            </a:r>
            <a:r>
              <a:rPr kumimoji="0" lang="cs-CZ" sz="1400" b="0" i="0" u="none" strike="noStrike" cap="none" normalizeH="0" baseline="0" dirty="0" smtClean="0">
                <a:ln>
                  <a:noFill/>
                </a:ln>
                <a:solidFill>
                  <a:schemeClr val="tx1"/>
                </a:solidFill>
                <a:effectLst/>
                <a:latin typeface="Arial" charset="0"/>
                <a:cs typeface="Arial" charset="0"/>
              </a:rPr>
              <a:t> směřují delší </a:t>
            </a:r>
            <a:r>
              <a:rPr kumimoji="0" lang="cs-CZ" sz="1400" b="1" i="0" u="none" strike="noStrike" cap="none" normalizeH="0" baseline="0" dirty="0" smtClean="0">
                <a:ln>
                  <a:noFill/>
                </a:ln>
                <a:solidFill>
                  <a:srgbClr val="666699"/>
                </a:solidFill>
                <a:effectLst/>
                <a:latin typeface="Arial" charset="0"/>
                <a:cs typeface="Arial" charset="0"/>
                <a:hlinkClick r:id="rId10" tooltip="Řeky"/>
              </a:rPr>
              <a:t>řeky</a:t>
            </a:r>
            <a:r>
              <a:rPr kumimoji="0" lang="cs-CZ" sz="1400" b="0" i="0" u="none" strike="noStrike" cap="none" normalizeH="0" baseline="0" dirty="0" smtClean="0">
                <a:ln>
                  <a:noFill/>
                </a:ln>
                <a:solidFill>
                  <a:schemeClr val="tx1"/>
                </a:solidFill>
                <a:effectLst/>
                <a:latin typeface="Arial" charset="0"/>
                <a:cs typeface="Arial" charset="0"/>
              </a:rPr>
              <a:t> (např. </a:t>
            </a:r>
            <a:r>
              <a:rPr kumimoji="0" lang="cs-CZ" sz="1400" b="1" i="0" u="none" strike="noStrike" cap="none" normalizeH="0" baseline="0" dirty="0" smtClean="0">
                <a:ln>
                  <a:noFill/>
                </a:ln>
                <a:solidFill>
                  <a:srgbClr val="666699"/>
                </a:solidFill>
                <a:effectLst/>
                <a:latin typeface="Arial" charset="0"/>
                <a:cs typeface="Arial" charset="0"/>
                <a:hlinkClick r:id="rId11" tooltip="San Juan (přítok Karibského moře)"/>
              </a:rPr>
              <a:t>San Juan</a:t>
            </a:r>
            <a:r>
              <a:rPr kumimoji="0" lang="cs-CZ" sz="1400" b="1" i="0" u="none" strike="noStrike" cap="none" normalizeH="0" baseline="0" dirty="0" smtClean="0">
                <a:ln>
                  <a:noFill/>
                </a:ln>
                <a:solidFill>
                  <a:srgbClr val="666699"/>
                </a:solidFill>
                <a:effectLst/>
                <a:latin typeface="Arial" charset="0"/>
                <a:cs typeface="Arial" charset="0"/>
              </a:rPr>
              <a:t>, </a:t>
            </a:r>
            <a:r>
              <a:rPr kumimoji="0" lang="cs-CZ" sz="1400" b="1" i="0" u="none" strike="noStrike" cap="none" normalizeH="0" baseline="0" dirty="0" err="1" smtClean="0">
                <a:ln>
                  <a:noFill/>
                </a:ln>
                <a:solidFill>
                  <a:srgbClr val="666699"/>
                </a:solidFill>
                <a:effectLst/>
                <a:latin typeface="Arial" charset="0"/>
                <a:cs typeface="Arial" charset="0"/>
                <a:hlinkClick r:id="rId12"/>
              </a:rPr>
              <a:t>Río</a:t>
            </a:r>
            <a:r>
              <a:rPr kumimoji="0" lang="cs-CZ" sz="1400" b="1" i="0" u="none" strike="noStrike" cap="none" normalizeH="0" baseline="0" dirty="0" smtClean="0">
                <a:ln>
                  <a:noFill/>
                </a:ln>
                <a:solidFill>
                  <a:srgbClr val="666699"/>
                </a:solidFill>
                <a:effectLst/>
                <a:latin typeface="Arial" charset="0"/>
                <a:cs typeface="Arial" charset="0"/>
                <a:hlinkClick r:id="rId12"/>
              </a:rPr>
              <a:t> Grande de </a:t>
            </a:r>
            <a:r>
              <a:rPr kumimoji="0" lang="cs-CZ" sz="1400" b="1" i="0" u="none" strike="noStrike" cap="none" normalizeH="0" baseline="0" dirty="0" err="1" smtClean="0">
                <a:ln>
                  <a:noFill/>
                </a:ln>
                <a:solidFill>
                  <a:srgbClr val="666699"/>
                </a:solidFill>
                <a:effectLst/>
                <a:latin typeface="Arial" charset="0"/>
                <a:cs typeface="Arial" charset="0"/>
                <a:hlinkClick r:id="rId12"/>
              </a:rPr>
              <a:t>Matagalpa</a:t>
            </a:r>
            <a:r>
              <a:rPr kumimoji="0" lang="cs-CZ" sz="1400" b="1" i="0" u="none" strike="noStrike" cap="none" normalizeH="0" baseline="0" dirty="0" smtClean="0">
                <a:ln>
                  <a:noFill/>
                </a:ln>
                <a:solidFill>
                  <a:srgbClr val="666699"/>
                </a:solidFill>
                <a:effectLst/>
                <a:latin typeface="Arial" charset="0"/>
                <a:cs typeface="Arial" charset="0"/>
              </a:rPr>
              <a:t>, </a:t>
            </a:r>
            <a:r>
              <a:rPr kumimoji="0" lang="cs-CZ" sz="1400" b="1" i="0" u="none" strike="noStrike" cap="none" normalizeH="0" baseline="0" dirty="0" err="1" smtClean="0">
                <a:ln>
                  <a:noFill/>
                </a:ln>
                <a:solidFill>
                  <a:srgbClr val="666699"/>
                </a:solidFill>
                <a:effectLst/>
                <a:latin typeface="Arial" charset="0"/>
                <a:cs typeface="Arial" charset="0"/>
                <a:hlinkClick r:id="rId13" tooltip="Coco (řeka)"/>
              </a:rPr>
              <a:t>Coco</a:t>
            </a:r>
            <a:r>
              <a:rPr kumimoji="0" lang="cs-CZ" sz="1400" b="1" i="0" u="none" strike="noStrike" cap="none" normalizeH="0" baseline="0" dirty="0" smtClean="0">
                <a:ln>
                  <a:noFill/>
                </a:ln>
                <a:solidFill>
                  <a:srgbClr val="666699"/>
                </a:solidFill>
                <a:effectLst/>
                <a:latin typeface="Arial" charset="0"/>
                <a:cs typeface="Arial" charset="0"/>
              </a:rPr>
              <a:t>, </a:t>
            </a:r>
            <a:r>
              <a:rPr kumimoji="0" lang="cs-CZ" sz="1400" b="1" i="0" u="none" strike="noStrike" cap="none" normalizeH="0" baseline="0" dirty="0" err="1" smtClean="0">
                <a:ln>
                  <a:noFill/>
                </a:ln>
                <a:solidFill>
                  <a:srgbClr val="BA0000"/>
                </a:solidFill>
                <a:effectLst/>
                <a:latin typeface="Arial" charset="0"/>
                <a:cs typeface="Arial" charset="0"/>
                <a:hlinkClick r:id="rId14" tooltip="Patuca (stránka neexistuje)"/>
              </a:rPr>
              <a:t>Patuca</a:t>
            </a:r>
            <a:r>
              <a:rPr kumimoji="0" lang="cs-CZ" sz="1400" b="0" i="0" u="none" strike="noStrike" cap="none" normalizeH="0" baseline="0" dirty="0" smtClean="0">
                <a:ln>
                  <a:noFill/>
                </a:ln>
                <a:solidFill>
                  <a:schemeClr val="tx1"/>
                </a:solidFill>
                <a:effectLst/>
                <a:latin typeface="Arial" charset="0"/>
                <a:cs typeface="Arial" charset="0"/>
              </a:rPr>
              <a:t>, </a:t>
            </a:r>
            <a:r>
              <a:rPr kumimoji="0" lang="cs-CZ" sz="1400" b="1" i="0" u="none" strike="noStrike" cap="none" normalizeH="0" baseline="0" dirty="0" err="1" smtClean="0">
                <a:ln>
                  <a:noFill/>
                </a:ln>
                <a:solidFill>
                  <a:srgbClr val="BA0000"/>
                </a:solidFill>
                <a:effectLst/>
                <a:latin typeface="Arial" charset="0"/>
                <a:cs typeface="Arial" charset="0"/>
                <a:hlinkClick r:id="rId15" tooltip="Ulúa (stránka neexistuje)"/>
              </a:rPr>
              <a:t>Ulúa</a:t>
            </a:r>
            <a:r>
              <a:rPr kumimoji="0" lang="cs-CZ" sz="1400" b="0" i="0" u="none" strike="noStrike" cap="none" normalizeH="0" baseline="0" dirty="0" smtClean="0">
                <a:ln>
                  <a:noFill/>
                </a:ln>
                <a:solidFill>
                  <a:schemeClr val="tx1"/>
                </a:solidFill>
                <a:effectLst/>
                <a:latin typeface="Arial" charset="0"/>
                <a:cs typeface="Arial" charset="0"/>
              </a:rPr>
              <a:t>, </a:t>
            </a:r>
            <a:r>
              <a:rPr kumimoji="0" lang="cs-CZ" sz="1400" b="1" i="0" u="none" strike="noStrike" cap="none" normalizeH="0" baseline="0" dirty="0" err="1" smtClean="0">
                <a:ln>
                  <a:noFill/>
                </a:ln>
                <a:solidFill>
                  <a:srgbClr val="666699"/>
                </a:solidFill>
                <a:effectLst/>
                <a:latin typeface="Arial" charset="0"/>
                <a:cs typeface="Arial" charset="0"/>
                <a:hlinkClick r:id="rId16"/>
              </a:rPr>
              <a:t>Motagua</a:t>
            </a:r>
            <a:r>
              <a:rPr kumimoji="0" lang="cs-CZ" sz="1400" b="1" i="0" u="none" strike="noStrike" cap="none" normalizeH="0" baseline="0" dirty="0" smtClean="0">
                <a:ln>
                  <a:noFill/>
                </a:ln>
                <a:solidFill>
                  <a:srgbClr val="666699"/>
                </a:solidFill>
                <a:effectLst/>
                <a:latin typeface="Arial" charset="0"/>
                <a:cs typeface="Arial" charset="0"/>
              </a:rPr>
              <a:t>, </a:t>
            </a:r>
            <a:r>
              <a:rPr kumimoji="0" lang="cs-CZ" sz="1400" b="1" i="0" u="none" strike="noStrike" cap="none" normalizeH="0" baseline="0" dirty="0" smtClean="0">
                <a:ln>
                  <a:noFill/>
                </a:ln>
                <a:solidFill>
                  <a:srgbClr val="BA0000"/>
                </a:solidFill>
                <a:effectLst/>
                <a:latin typeface="Arial" charset="0"/>
                <a:cs typeface="Arial" charset="0"/>
                <a:hlinkClick r:id="rId17" tooltip="Hondo (stránka neexistuje)"/>
              </a:rPr>
              <a:t>Hondo</a:t>
            </a:r>
            <a:r>
              <a:rPr kumimoji="0" lang="cs-CZ" sz="1400" b="0" i="0" u="none" strike="noStrike" cap="none" normalizeH="0" baseline="0" dirty="0" smtClean="0">
                <a:ln>
                  <a:noFill/>
                </a:ln>
                <a:solidFill>
                  <a:schemeClr val="tx1"/>
                </a:solidFill>
                <a:effectLst/>
                <a:latin typeface="Arial" charset="0"/>
                <a:cs typeface="Arial" charset="0"/>
              </a:rPr>
              <a:t>, </a:t>
            </a:r>
            <a:r>
              <a:rPr kumimoji="0" lang="cs-CZ" sz="1400" b="1" i="0" u="none" strike="noStrike" cap="none" normalizeH="0" baseline="0" dirty="0" err="1" smtClean="0">
                <a:ln>
                  <a:noFill/>
                </a:ln>
                <a:solidFill>
                  <a:srgbClr val="666699"/>
                </a:solidFill>
                <a:effectLst/>
                <a:latin typeface="Arial" charset="0"/>
                <a:cs typeface="Arial" charset="0"/>
                <a:hlinkClick r:id="rId18"/>
              </a:rPr>
              <a:t>Usumacinta</a:t>
            </a:r>
            <a:r>
              <a:rPr kumimoji="0" lang="cs-CZ" sz="1400" b="1" i="0" u="none" strike="noStrike" cap="none" normalizeH="0" baseline="0" dirty="0" smtClean="0">
                <a:ln>
                  <a:noFill/>
                </a:ln>
                <a:solidFill>
                  <a:srgbClr val="666699"/>
                </a:solidFill>
                <a:effectLst/>
                <a:latin typeface="Arial" charset="0"/>
                <a:cs typeface="Arial" charset="0"/>
              </a:rPr>
              <a:t>), které protékají nížinami s poměrně klidným tokem, zatímco přítoky </a:t>
            </a:r>
            <a:r>
              <a:rPr kumimoji="0" lang="cs-CZ" sz="1400" b="1" i="0" u="none" strike="noStrike" cap="none" normalizeH="0" baseline="0" dirty="0" smtClean="0">
                <a:ln>
                  <a:noFill/>
                </a:ln>
                <a:solidFill>
                  <a:srgbClr val="666699"/>
                </a:solidFill>
                <a:effectLst/>
                <a:latin typeface="Arial" charset="0"/>
                <a:cs typeface="Arial" charset="0"/>
                <a:hlinkClick r:id="rId19" tooltip="Tichý oceán"/>
              </a:rPr>
              <a:t>Pacifiku</a:t>
            </a:r>
            <a:r>
              <a:rPr kumimoji="0" lang="cs-CZ" sz="1400" b="1" i="0" u="none" strike="noStrike" cap="none" normalizeH="0" baseline="0" dirty="0" smtClean="0">
                <a:ln>
                  <a:noFill/>
                </a:ln>
                <a:solidFill>
                  <a:srgbClr val="666699"/>
                </a:solidFill>
                <a:effectLst/>
                <a:latin typeface="Arial" charset="0"/>
                <a:cs typeface="Arial" charset="0"/>
              </a:rPr>
              <a:t> (např. řeky </a:t>
            </a:r>
            <a:r>
              <a:rPr kumimoji="0" lang="cs-CZ" sz="1400" b="1" i="0" u="none" strike="noStrike" cap="none" normalizeH="0" baseline="0" dirty="0" err="1" smtClean="0">
                <a:ln>
                  <a:noFill/>
                </a:ln>
                <a:solidFill>
                  <a:srgbClr val="666699"/>
                </a:solidFill>
                <a:effectLst/>
                <a:latin typeface="Arial" charset="0"/>
                <a:cs typeface="Arial" charset="0"/>
                <a:hlinkClick r:id="rId20"/>
              </a:rPr>
              <a:t>Lempa</a:t>
            </a:r>
            <a:r>
              <a:rPr kumimoji="0" lang="cs-CZ" sz="1400" b="1" i="0" u="none" strike="noStrike" cap="none" normalizeH="0" baseline="0" dirty="0" smtClean="0">
                <a:ln>
                  <a:noFill/>
                </a:ln>
                <a:solidFill>
                  <a:srgbClr val="666699"/>
                </a:solidFill>
                <a:effectLst/>
                <a:latin typeface="Arial" charset="0"/>
                <a:cs typeface="Arial" charset="0"/>
              </a:rPr>
              <a:t> a </a:t>
            </a:r>
            <a:r>
              <a:rPr kumimoji="0" lang="cs-CZ" sz="1400" b="1" i="0" u="none" strike="noStrike" cap="none" normalizeH="0" baseline="0" dirty="0" err="1" smtClean="0">
                <a:ln>
                  <a:noFill/>
                </a:ln>
                <a:solidFill>
                  <a:srgbClr val="BA0000"/>
                </a:solidFill>
                <a:effectLst/>
                <a:latin typeface="Arial" charset="0"/>
                <a:cs typeface="Arial" charset="0"/>
                <a:hlinkClick r:id="rId21" tooltip="Choluteca (řeka) (stránka neexistuje)"/>
              </a:rPr>
              <a:t>Choluteca</a:t>
            </a:r>
            <a:r>
              <a:rPr kumimoji="0" lang="cs-CZ" sz="1400" b="0" i="0" u="none" strike="noStrike" cap="none" normalizeH="0" baseline="0" dirty="0" smtClean="0">
                <a:ln>
                  <a:noFill/>
                </a:ln>
                <a:solidFill>
                  <a:schemeClr val="tx1"/>
                </a:solidFill>
                <a:effectLst/>
                <a:latin typeface="Arial" charset="0"/>
                <a:cs typeface="Arial" charset="0"/>
              </a:rPr>
              <a:t>) jsou většinou kratší a překonávají na menší vzdálenosti větší výškový rozdíl, mají dravější tok.</a:t>
            </a:r>
            <a:endParaRPr kumimoji="0" lang="cs-CZ" sz="1400" b="1" i="0" u="none" strike="noStrike" cap="none" normalizeH="0" baseline="0" dirty="0" smtClean="0">
              <a:ln>
                <a:noFill/>
              </a:ln>
              <a:solidFill>
                <a:srgbClr val="666699"/>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666699"/>
                </a:solidFill>
                <a:effectLst/>
                <a:latin typeface="Arial" charset="0"/>
                <a:cs typeface="Arial" charset="0"/>
              </a:rPr>
              <a:t>Největší jezera v regionu jsou </a:t>
            </a:r>
            <a:r>
              <a:rPr kumimoji="0" lang="cs-CZ" sz="1400" b="1" i="0" u="none" strike="noStrike" cap="none" normalizeH="0" baseline="0" dirty="0" smtClean="0">
                <a:ln>
                  <a:noFill/>
                </a:ln>
                <a:solidFill>
                  <a:srgbClr val="666699"/>
                </a:solidFill>
                <a:effectLst/>
                <a:latin typeface="Arial" charset="0"/>
                <a:cs typeface="Arial" charset="0"/>
                <a:hlinkClick r:id="rId22" tooltip="Nikaragua (jezero)"/>
              </a:rPr>
              <a:t>Nikaragua</a:t>
            </a:r>
            <a:r>
              <a:rPr kumimoji="0" lang="cs-CZ" sz="1400" b="1" i="0" u="none" strike="noStrike" cap="none" normalizeH="0" baseline="0" dirty="0" smtClean="0">
                <a:ln>
                  <a:noFill/>
                </a:ln>
                <a:solidFill>
                  <a:srgbClr val="666699"/>
                </a:solidFill>
                <a:effectLst/>
                <a:latin typeface="Arial" charset="0"/>
                <a:cs typeface="Arial" charset="0"/>
              </a:rPr>
              <a:t> (8 430 km²), </a:t>
            </a:r>
            <a:r>
              <a:rPr kumimoji="0" lang="cs-CZ" sz="1400" b="1" i="0" u="none" strike="noStrike" cap="none" normalizeH="0" baseline="0" dirty="0" smtClean="0">
                <a:ln>
                  <a:noFill/>
                </a:ln>
                <a:solidFill>
                  <a:srgbClr val="666699"/>
                </a:solidFill>
                <a:effectLst/>
                <a:latin typeface="Arial" charset="0"/>
                <a:cs typeface="Arial" charset="0"/>
                <a:hlinkClick r:id="rId23" tooltip="Managua (jezero)"/>
              </a:rPr>
              <a:t>Managua</a:t>
            </a:r>
            <a:r>
              <a:rPr kumimoji="0" lang="cs-CZ" sz="1400" b="1" i="0" u="none" strike="noStrike" cap="none" normalizeH="0" baseline="0" dirty="0" smtClean="0">
                <a:ln>
                  <a:noFill/>
                </a:ln>
                <a:solidFill>
                  <a:srgbClr val="666699"/>
                </a:solidFill>
                <a:effectLst/>
                <a:latin typeface="Arial" charset="0"/>
                <a:cs typeface="Arial" charset="0"/>
              </a:rPr>
              <a:t> (1 489 km²) a </a:t>
            </a:r>
            <a:r>
              <a:rPr kumimoji="0" lang="cs-CZ" sz="1400" b="1" i="0" u="none" strike="noStrike" cap="none" normalizeH="0" baseline="0" dirty="0" err="1" smtClean="0">
                <a:ln>
                  <a:noFill/>
                </a:ln>
                <a:solidFill>
                  <a:srgbClr val="666699"/>
                </a:solidFill>
                <a:effectLst/>
                <a:latin typeface="Arial" charset="0"/>
                <a:cs typeface="Arial" charset="0"/>
                <a:hlinkClick r:id="rId24"/>
              </a:rPr>
              <a:t>Izabal</a:t>
            </a:r>
            <a:r>
              <a:rPr kumimoji="0" lang="cs-CZ" sz="1400" b="1" i="0" u="none" strike="noStrike" cap="none" normalizeH="0" baseline="0" dirty="0" smtClean="0">
                <a:ln>
                  <a:noFill/>
                </a:ln>
                <a:solidFill>
                  <a:srgbClr val="666699"/>
                </a:solidFill>
                <a:effectLst/>
                <a:latin typeface="Arial" charset="0"/>
                <a:cs typeface="Arial" charset="0"/>
              </a:rPr>
              <a:t> (590 km²). Největší a nejvýznamnější vodní nádrží je bezesporu </a:t>
            </a:r>
            <a:r>
              <a:rPr kumimoji="0" lang="cs-CZ" sz="1400" b="1" i="0" u="none" strike="noStrike" cap="none" normalizeH="0" baseline="0" dirty="0" err="1" smtClean="0">
                <a:ln>
                  <a:noFill/>
                </a:ln>
                <a:solidFill>
                  <a:srgbClr val="666699"/>
                </a:solidFill>
                <a:effectLst/>
                <a:latin typeface="Arial" charset="0"/>
                <a:cs typeface="Arial" charset="0"/>
                <a:hlinkClick r:id="rId25"/>
              </a:rPr>
              <a:t>Gatúnské</a:t>
            </a:r>
            <a:r>
              <a:rPr kumimoji="0" lang="cs-CZ" sz="1400" b="1" i="0" u="none" strike="noStrike" cap="none" normalizeH="0" baseline="0" dirty="0" smtClean="0">
                <a:ln>
                  <a:noFill/>
                </a:ln>
                <a:solidFill>
                  <a:srgbClr val="666699"/>
                </a:solidFill>
                <a:effectLst/>
                <a:latin typeface="Arial" charset="0"/>
                <a:cs typeface="Arial" charset="0"/>
                <a:hlinkClick r:id="rId25"/>
              </a:rPr>
              <a:t> jezero</a:t>
            </a:r>
            <a:r>
              <a:rPr kumimoji="0" lang="cs-CZ" sz="1400" b="1" i="0" u="none" strike="noStrike" cap="none" normalizeH="0" baseline="0" dirty="0" smtClean="0">
                <a:ln>
                  <a:noFill/>
                </a:ln>
                <a:solidFill>
                  <a:srgbClr val="666699"/>
                </a:solidFill>
                <a:effectLst/>
                <a:latin typeface="Arial" charset="0"/>
                <a:cs typeface="Arial" charset="0"/>
              </a:rPr>
              <a:t> na řece </a:t>
            </a:r>
            <a:r>
              <a:rPr kumimoji="0" lang="cs-CZ" sz="1400" b="1" i="0" u="none" strike="noStrike" cap="none" normalizeH="0" baseline="0" dirty="0" err="1" smtClean="0">
                <a:ln>
                  <a:noFill/>
                </a:ln>
                <a:solidFill>
                  <a:srgbClr val="666699"/>
                </a:solidFill>
                <a:effectLst/>
                <a:latin typeface="Arial" charset="0"/>
                <a:cs typeface="Arial" charset="0"/>
                <a:hlinkClick r:id="rId26" tooltip="Chagres"/>
              </a:rPr>
              <a:t>Río</a:t>
            </a:r>
            <a:r>
              <a:rPr kumimoji="0" lang="cs-CZ" sz="1400" b="1" i="0" u="none" strike="noStrike" cap="none" normalizeH="0" baseline="0" dirty="0" smtClean="0">
                <a:ln>
                  <a:noFill/>
                </a:ln>
                <a:solidFill>
                  <a:srgbClr val="666699"/>
                </a:solidFill>
                <a:effectLst/>
                <a:latin typeface="Arial" charset="0"/>
                <a:cs typeface="Arial" charset="0"/>
                <a:hlinkClick r:id="rId26" tooltip="Chagres"/>
              </a:rPr>
              <a:t> </a:t>
            </a:r>
            <a:r>
              <a:rPr kumimoji="0" lang="cs-CZ" sz="1400" b="1" i="0" u="none" strike="noStrike" cap="none" normalizeH="0" baseline="0" dirty="0" err="1" smtClean="0">
                <a:ln>
                  <a:noFill/>
                </a:ln>
                <a:solidFill>
                  <a:srgbClr val="666699"/>
                </a:solidFill>
                <a:effectLst/>
                <a:latin typeface="Arial" charset="0"/>
                <a:cs typeface="Arial" charset="0"/>
                <a:hlinkClick r:id="rId26" tooltip="Chagres"/>
              </a:rPr>
              <a:t>Chagres</a:t>
            </a:r>
            <a:r>
              <a:rPr kumimoji="0" lang="cs-CZ" sz="1400" b="1" i="0" u="none" strike="noStrike" cap="none" normalizeH="0" baseline="0" dirty="0" smtClean="0">
                <a:ln>
                  <a:noFill/>
                </a:ln>
                <a:solidFill>
                  <a:srgbClr val="666699"/>
                </a:solidFill>
                <a:effectLst/>
                <a:latin typeface="Arial" charset="0"/>
                <a:cs typeface="Arial" charset="0"/>
              </a:rPr>
              <a:t>, které </a:t>
            </a:r>
            <a:r>
              <a:rPr kumimoji="0" lang="cs-CZ" sz="1400" b="1" i="0" u="none" strike="noStrike" cap="none" normalizeH="0" baseline="0" dirty="0" err="1" smtClean="0">
                <a:ln>
                  <a:noFill/>
                </a:ln>
                <a:solidFill>
                  <a:srgbClr val="666699"/>
                </a:solidFill>
                <a:effectLst/>
                <a:latin typeface="Arial" charset="0"/>
                <a:cs typeface="Arial" charset="0"/>
              </a:rPr>
              <a:t>zajištuje</a:t>
            </a:r>
            <a:r>
              <a:rPr kumimoji="0" lang="cs-CZ" sz="1400" b="1" i="0" u="none" strike="noStrike" cap="none" normalizeH="0" baseline="0" dirty="0" smtClean="0">
                <a:ln>
                  <a:noFill/>
                </a:ln>
                <a:solidFill>
                  <a:srgbClr val="666699"/>
                </a:solidFill>
                <a:effectLst/>
                <a:latin typeface="Arial" charset="0"/>
                <a:cs typeface="Arial" charset="0"/>
              </a:rPr>
              <a:t> provoz </a:t>
            </a:r>
            <a:r>
              <a:rPr kumimoji="0" lang="cs-CZ" sz="1400" b="1" i="0" u="none" strike="noStrike" cap="none" normalizeH="0" baseline="0" dirty="0" smtClean="0">
                <a:ln>
                  <a:noFill/>
                </a:ln>
                <a:solidFill>
                  <a:srgbClr val="666699"/>
                </a:solidFill>
                <a:effectLst/>
                <a:latin typeface="Arial" charset="0"/>
                <a:cs typeface="Arial" charset="0"/>
                <a:hlinkClick r:id="rId27" tooltip="Panamský průplav"/>
              </a:rPr>
              <a:t>Panamského průplavu</a:t>
            </a:r>
            <a:r>
              <a:rPr kumimoji="0" lang="cs-CZ" sz="1400" b="0" i="0" u="none" strike="noStrike" cap="none" normalizeH="0" baseline="0" dirty="0" smtClean="0">
                <a:ln>
                  <a:noFill/>
                </a:ln>
                <a:solidFill>
                  <a:srgbClr val="666699"/>
                </a:solidFill>
                <a:effectLst/>
                <a:latin typeface="Arial" charset="0"/>
                <a:cs typeface="Arial" charset="0"/>
              </a:rPr>
              <a:t>. V kráterech nebo </a:t>
            </a:r>
            <a:r>
              <a:rPr kumimoji="0" lang="cs-CZ" sz="1400" b="1" i="0" u="none" strike="noStrike" cap="none" normalizeH="0" baseline="0" dirty="0" smtClean="0">
                <a:ln>
                  <a:noFill/>
                </a:ln>
                <a:solidFill>
                  <a:srgbClr val="666699"/>
                </a:solidFill>
                <a:effectLst/>
                <a:latin typeface="Arial" charset="0"/>
                <a:cs typeface="Arial" charset="0"/>
                <a:hlinkClick r:id="rId28" tooltip="Kaldera"/>
              </a:rPr>
              <a:t>kalderách</a:t>
            </a:r>
            <a:r>
              <a:rPr kumimoji="0" lang="cs-CZ" sz="1400" b="1" i="0" u="none" strike="noStrike" cap="none" normalizeH="0" baseline="0" dirty="0" smtClean="0">
                <a:ln>
                  <a:noFill/>
                </a:ln>
                <a:solidFill>
                  <a:srgbClr val="666699"/>
                </a:solidFill>
                <a:effectLst/>
                <a:latin typeface="Arial" charset="0"/>
                <a:cs typeface="Arial" charset="0"/>
              </a:rPr>
              <a:t> četných sopek se vyskytují </a:t>
            </a:r>
            <a:r>
              <a:rPr kumimoji="0" lang="cs-CZ" sz="1400" b="1" i="0" u="none" strike="noStrike" cap="none" normalizeH="0" baseline="0" dirty="0" smtClean="0">
                <a:ln>
                  <a:noFill/>
                </a:ln>
                <a:solidFill>
                  <a:srgbClr val="666699"/>
                </a:solidFill>
                <a:effectLst/>
                <a:latin typeface="Arial" charset="0"/>
                <a:cs typeface="Arial" charset="0"/>
                <a:hlinkClick r:id="rId29" tooltip="Vulkanické jezero"/>
              </a:rPr>
              <a:t>vulkanická jezera</a:t>
            </a:r>
            <a:r>
              <a:rPr kumimoji="0" lang="cs-CZ" sz="1400" b="0" i="0" u="none" strike="noStrike" cap="none" normalizeH="0" baseline="0" dirty="0" smtClean="0">
                <a:ln>
                  <a:noFill/>
                </a:ln>
                <a:solidFill>
                  <a:schemeClr val="tx1"/>
                </a:solidFill>
                <a:effectLst/>
                <a:latin typeface="Arial" charset="0"/>
                <a:cs typeface="Arial" charset="0"/>
              </a:rPr>
              <a:t> (např. </a:t>
            </a:r>
            <a:r>
              <a:rPr kumimoji="0" lang="cs-CZ" sz="1400" b="1" i="0" u="none" strike="noStrike" cap="none" normalizeH="0" baseline="0" dirty="0" err="1" smtClean="0">
                <a:ln>
                  <a:noFill/>
                </a:ln>
                <a:solidFill>
                  <a:srgbClr val="666699"/>
                </a:solidFill>
                <a:effectLst/>
                <a:latin typeface="Arial" charset="0"/>
                <a:cs typeface="Arial" charset="0"/>
                <a:hlinkClick r:id="rId30"/>
              </a:rPr>
              <a:t>Irazú</a:t>
            </a:r>
            <a:r>
              <a:rPr kumimoji="0" lang="cs-CZ" sz="1400" b="1" i="0" u="none" strike="noStrike" cap="none" normalizeH="0" baseline="0" dirty="0" smtClean="0">
                <a:ln>
                  <a:noFill/>
                </a:ln>
                <a:solidFill>
                  <a:srgbClr val="666699"/>
                </a:solidFill>
                <a:effectLst/>
                <a:latin typeface="Arial" charset="0"/>
                <a:cs typeface="Arial" charset="0"/>
              </a:rPr>
              <a:t> a </a:t>
            </a:r>
            <a:r>
              <a:rPr kumimoji="0" lang="cs-CZ" sz="1400" b="1" i="0" u="none" strike="noStrike" cap="none" normalizeH="0" baseline="0" dirty="0" err="1" smtClean="0">
                <a:ln>
                  <a:noFill/>
                </a:ln>
                <a:solidFill>
                  <a:srgbClr val="666699"/>
                </a:solidFill>
                <a:effectLst/>
                <a:latin typeface="Arial" charset="0"/>
                <a:cs typeface="Arial" charset="0"/>
                <a:hlinkClick r:id="rId31"/>
              </a:rPr>
              <a:t>Coatepeque</a:t>
            </a:r>
            <a:r>
              <a:rPr kumimoji="0" lang="cs-CZ" sz="1400" b="1" i="0" u="none" strike="noStrike" cap="none" normalizeH="0" baseline="0" dirty="0" smtClean="0">
                <a:ln>
                  <a:noFill/>
                </a:ln>
                <a:solidFill>
                  <a:srgbClr val="666699"/>
                </a:solidFill>
                <a:effectLst/>
                <a:latin typeface="Arial" charset="0"/>
                <a:cs typeface="Arial" charset="0"/>
              </a:rPr>
              <a:t>).</a:t>
            </a:r>
          </a:p>
        </p:txBody>
      </p:sp>
      <p:pic>
        <p:nvPicPr>
          <p:cNvPr id="2050" name="Picture 2" descr="http://upload.wikimedia.org/wikipedia/commons/thumb/d/d8/Panajachel.JPG/220px-Panajachel.JPG">
            <a:hlinkClick r:id="rId4"/>
          </p:cNvPr>
          <p:cNvPicPr>
            <a:picLocks noChangeAspect="1" noChangeArrowheads="1"/>
          </p:cNvPicPr>
          <p:nvPr/>
        </p:nvPicPr>
        <p:blipFill>
          <a:blip r:embed="rId32" cstate="print"/>
          <a:srcRect/>
          <a:stretch>
            <a:fillRect/>
          </a:stretch>
        </p:blipFill>
        <p:spPr bwMode="auto">
          <a:xfrm>
            <a:off x="3995936" y="908720"/>
            <a:ext cx="4824536" cy="311884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1982</Words>
  <Application>Microsoft Office PowerPoint</Application>
  <PresentationFormat>Předvádění na obrazovce (4:3)</PresentationFormat>
  <Paragraphs>239</Paragraphs>
  <Slides>24</Slides>
  <Notes>22</Notes>
  <HiddenSlides>0</HiddenSlides>
  <MMClips>0</MMClips>
  <ScaleCrop>false</ScaleCrop>
  <HeadingPairs>
    <vt:vector size="4" baseType="variant">
      <vt:variant>
        <vt:lpstr>Motiv</vt:lpstr>
      </vt:variant>
      <vt:variant>
        <vt:i4>1</vt:i4>
      </vt:variant>
      <vt:variant>
        <vt:lpstr>Nadpisy snímků</vt:lpstr>
      </vt:variant>
      <vt:variant>
        <vt:i4>24</vt:i4>
      </vt:variant>
    </vt:vector>
  </HeadingPairs>
  <TitlesOfParts>
    <vt:vector size="25" baseType="lpstr">
      <vt:lpstr>Motiv sady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Gybon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cap</dc:creator>
  <cp:lastModifiedBy>cap</cp:lastModifiedBy>
  <cp:revision>42</cp:revision>
  <dcterms:created xsi:type="dcterms:W3CDTF">2011-05-03T08:40:01Z</dcterms:created>
  <dcterms:modified xsi:type="dcterms:W3CDTF">2016-03-22T12:48:20Z</dcterms:modified>
</cp:coreProperties>
</file>