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57" r:id="rId6"/>
    <p:sldId id="265" r:id="rId7"/>
    <p:sldId id="266" r:id="rId8"/>
    <p:sldId id="268" r:id="rId9"/>
    <p:sldId id="269" r:id="rId10"/>
    <p:sldId id="262" r:id="rId11"/>
    <p:sldId id="263" r:id="rId12"/>
    <p:sldId id="267" r:id="rId13"/>
    <p:sldId id="259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CD89B-AC83-4AB5-B963-31A6A0F93304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7763E-F976-4168-8846-C6B9A8E05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48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704E-01E1-425A-A375-BAB3B2D58651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00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38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0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75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85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86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22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63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14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1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23871-4C7F-4761-AC61-332D7592E438}" type="datetimeFigureOut">
              <a:rPr lang="cs-CZ" smtClean="0"/>
              <a:t>07.12.2025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23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b="1" dirty="0"/>
              <a:t>Jihozápadní Asie </a:t>
            </a:r>
            <a:r>
              <a:rPr lang="cs-CZ" b="1"/>
              <a:t>- 2025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sekundy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67319" y="6108970"/>
            <a:ext cx="20840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Učebnice str. 60 - 63</a:t>
            </a:r>
          </a:p>
        </p:txBody>
      </p:sp>
    </p:spTree>
    <p:extLst>
      <p:ext uri="{BB962C8B-B14F-4D97-AF65-F5344CB8AC3E}">
        <p14:creationId xmlns:p14="http://schemas.microsoft.com/office/powerpoint/2010/main" val="210891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HOSPODÁŘSTVÍ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24744"/>
            <a:ext cx="8712968" cy="5472608"/>
          </a:xfrm>
        </p:spPr>
        <p:txBody>
          <a:bodyPr>
            <a:normAutofit lnSpcReduction="10000"/>
          </a:bodyPr>
          <a:lstStyle/>
          <a:p>
            <a:pPr lvl="0"/>
            <a:r>
              <a:rPr lang="cs-CZ" u="sng" dirty="0"/>
              <a:t>Z</a:t>
            </a:r>
            <a:r>
              <a:rPr lang="cs-CZ" b="1" u="sng" dirty="0"/>
              <a:t>emědělství</a:t>
            </a:r>
          </a:p>
          <a:p>
            <a:pPr lvl="1"/>
            <a:r>
              <a:rPr lang="cs-CZ" dirty="0"/>
              <a:t>Oázové (okolo pouští), závlahové (Mezopotamská nížina)</a:t>
            </a:r>
          </a:p>
          <a:p>
            <a:pPr lvl="1"/>
            <a:r>
              <a:rPr lang="cs-CZ" dirty="0"/>
              <a:t>Samozásobitelské x mechanizované (Saúdská Arábie)</a:t>
            </a:r>
          </a:p>
          <a:p>
            <a:pPr lvl="1"/>
            <a:r>
              <a:rPr lang="cs-CZ" dirty="0"/>
              <a:t>Ořechy (Turecko)</a:t>
            </a:r>
          </a:p>
          <a:p>
            <a:pPr lvl="1"/>
            <a:r>
              <a:rPr lang="cs-CZ" dirty="0"/>
              <a:t>Rozinky, mandle, fíky (Turecko)</a:t>
            </a:r>
          </a:p>
          <a:p>
            <a:pPr lvl="1"/>
            <a:r>
              <a:rPr lang="cs-CZ" dirty="0"/>
              <a:t>Luštěniny (Turecko, Írán)</a:t>
            </a:r>
          </a:p>
          <a:p>
            <a:pPr lvl="1"/>
            <a:r>
              <a:rPr lang="cs-CZ" dirty="0"/>
              <a:t>Pšenice a ječmen (Izrael, Írán) –&gt; kibuc </a:t>
            </a:r>
            <a:r>
              <a:rPr lang="cs-CZ" sz="1400" dirty="0"/>
              <a:t>(=zemědělská, ale i průmyslová osada v Izraeli)</a:t>
            </a:r>
            <a:endParaRPr lang="cs-CZ" dirty="0"/>
          </a:p>
          <a:p>
            <a:pPr lvl="1"/>
            <a:r>
              <a:rPr lang="cs-CZ" dirty="0"/>
              <a:t>Ovoce a zelenina</a:t>
            </a:r>
          </a:p>
          <a:p>
            <a:pPr lvl="2"/>
            <a:r>
              <a:rPr lang="cs-CZ" dirty="0"/>
              <a:t>Subtropické ovoce</a:t>
            </a:r>
          </a:p>
          <a:p>
            <a:pPr lvl="2"/>
            <a:r>
              <a:rPr lang="cs-CZ" dirty="0"/>
              <a:t>Datle</a:t>
            </a:r>
          </a:p>
          <a:p>
            <a:pPr lvl="0"/>
            <a:r>
              <a:rPr lang="cs-CZ" dirty="0"/>
              <a:t>Chov skotu, koz, drůbeže, velbloudů</a:t>
            </a:r>
          </a:p>
          <a:p>
            <a:pPr lvl="0"/>
            <a:r>
              <a:rPr lang="cs-CZ" b="1" u="sng" dirty="0"/>
              <a:t>Rybolov</a:t>
            </a:r>
            <a:r>
              <a:rPr lang="cs-CZ" b="1" dirty="0"/>
              <a:t>	</a:t>
            </a:r>
          </a:p>
          <a:p>
            <a:pPr lvl="1"/>
            <a:r>
              <a:rPr lang="cs-CZ" dirty="0"/>
              <a:t>Chov jesetera (Kaspické moře)</a:t>
            </a:r>
          </a:p>
          <a:p>
            <a:pPr lvl="1"/>
            <a:r>
              <a:rPr lang="cs-CZ" dirty="0"/>
              <a:t>Irán – kaviár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48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b="1" u="sng" dirty="0">
                <a:latin typeface="+mn-lt"/>
              </a:rPr>
              <a:t>Průmysl</a:t>
            </a:r>
            <a:br>
              <a:rPr lang="cs-CZ" sz="3200" b="1" u="sng" dirty="0"/>
            </a:b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1618" y="1316471"/>
            <a:ext cx="10515600" cy="2829502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Broušení diamantů (Izrael)</a:t>
            </a:r>
          </a:p>
          <a:p>
            <a:pPr lvl="1"/>
            <a:r>
              <a:rPr lang="cs-CZ" dirty="0"/>
              <a:t>Chemický – petrochemický a farmaceutický</a:t>
            </a:r>
          </a:p>
          <a:p>
            <a:pPr lvl="1"/>
            <a:r>
              <a:rPr lang="cs-CZ" dirty="0"/>
              <a:t>Hutnický – výroba hliníku (Katar, Saudská Arábie)</a:t>
            </a:r>
          </a:p>
          <a:p>
            <a:pPr lvl="1"/>
            <a:r>
              <a:rPr lang="cs-CZ" dirty="0"/>
              <a:t>Zbrojní  - Izrael, jaderné zbraně</a:t>
            </a:r>
          </a:p>
          <a:p>
            <a:pPr lvl="1"/>
            <a:r>
              <a:rPr lang="cs-CZ" dirty="0"/>
              <a:t>Strojírenský, elektronika a elektrotechnika (Izrael, Saudská Arábie)</a:t>
            </a:r>
          </a:p>
          <a:p>
            <a:pPr lvl="1"/>
            <a:r>
              <a:rPr lang="cs-CZ" dirty="0"/>
              <a:t>Potravinářský, kožedělný</a:t>
            </a:r>
          </a:p>
          <a:p>
            <a:pPr lvl="1"/>
            <a:r>
              <a:rPr lang="cs-CZ" dirty="0"/>
              <a:t>Výroba koberců, kovotepectví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96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81158" y="642919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TURECKO</a:t>
            </a:r>
          </a:p>
          <a:p>
            <a:r>
              <a:rPr lang="cs-CZ" sz="2800" dirty="0"/>
              <a:t>(Ankara)</a:t>
            </a:r>
            <a:endParaRPr lang="cs-CZ" sz="3600" dirty="0"/>
          </a:p>
          <a:p>
            <a:endParaRPr lang="cs-CZ" sz="2400" dirty="0"/>
          </a:p>
          <a:p>
            <a:endParaRPr lang="cs-CZ" sz="2400" dirty="0"/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Člen NATO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Uchází se o členství v EU, dlouhodobě jsou však porušována práva Kurdů žijících na východě země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Církev (islám) je oddělena od státu – sekulární stát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Hospodářství - Turecko je průmyslově zemědělská země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Zemědělství je specializováno na produkci čočky, cizrny, aj. a produkty exportuje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Roste význam cestovního ruchu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Vysoká je vyjížďka za prací do západní Evropy (především do Německa)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Částí území zasahuje do Evropy. </a:t>
            </a:r>
          </a:p>
        </p:txBody>
      </p:sp>
      <p:pic>
        <p:nvPicPr>
          <p:cNvPr id="24578" name="Picture 2" descr="Vlajka Ture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74" y="428605"/>
            <a:ext cx="2571768" cy="1706719"/>
          </a:xfrm>
          <a:prstGeom prst="rect">
            <a:avLst/>
          </a:prstGeom>
          <a:noFill/>
        </p:spPr>
      </p:pic>
      <p:pic>
        <p:nvPicPr>
          <p:cNvPr id="24580" name="Picture 4" descr="Soubor:Turkey (orthographic projection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6" y="0"/>
            <a:ext cx="2786114" cy="2786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51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5" b="9268"/>
          <a:stretch/>
        </p:blipFill>
        <p:spPr>
          <a:xfrm>
            <a:off x="236482" y="75274"/>
            <a:ext cx="3373819" cy="6782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" t="2450" r="1617" b="39427"/>
          <a:stretch/>
        </p:blipFill>
        <p:spPr>
          <a:xfrm>
            <a:off x="3799488" y="152093"/>
            <a:ext cx="3436598" cy="6595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A9270B-323E-403D-8272-5DEBEE4263D2}"/>
              </a:ext>
            </a:extLst>
          </p:cNvPr>
          <p:cNvSpPr txBox="1"/>
          <p:nvPr/>
        </p:nvSpPr>
        <p:spPr>
          <a:xfrm>
            <a:off x="7425273" y="152093"/>
            <a:ext cx="4530245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/>
              <a:t>Vyhledej a zapiš odpovědi:</a:t>
            </a:r>
          </a:p>
          <a:p>
            <a:pPr marL="342900" indent="-342900">
              <a:buAutoNum type="alphaLcParenR"/>
            </a:pPr>
            <a:r>
              <a:rPr lang="cs-CZ" dirty="0"/>
              <a:t>Co je </a:t>
            </a:r>
            <a:r>
              <a:rPr lang="cs-CZ" u="sng" dirty="0"/>
              <a:t>hidžra</a:t>
            </a:r>
            <a:r>
              <a:rPr lang="cs-CZ" dirty="0"/>
              <a:t> a jak souvisí s muslimským kalendářem?</a:t>
            </a:r>
          </a:p>
          <a:p>
            <a:pPr marL="342900" indent="-342900">
              <a:buAutoNum type="alphaLcParenR"/>
            </a:pPr>
            <a:r>
              <a:rPr lang="cs-CZ" dirty="0"/>
              <a:t>Co je</a:t>
            </a:r>
            <a:r>
              <a:rPr lang="cs-CZ" u="sng" dirty="0"/>
              <a:t> </a:t>
            </a:r>
            <a:r>
              <a:rPr lang="cs-CZ" u="sng" dirty="0" err="1"/>
              <a:t>šaria</a:t>
            </a:r>
            <a:r>
              <a:rPr lang="cs-CZ" u="sng" dirty="0"/>
              <a:t> </a:t>
            </a:r>
            <a:r>
              <a:rPr lang="cs-CZ" dirty="0"/>
              <a:t>a v kterých zemích se nejvíce uplatňuje?</a:t>
            </a:r>
          </a:p>
          <a:p>
            <a:pPr marL="342900" indent="-342900">
              <a:buAutoNum type="alphaLcParenR"/>
            </a:pPr>
            <a:r>
              <a:rPr lang="cs-CZ" dirty="0"/>
              <a:t>Jaká </a:t>
            </a:r>
            <a:r>
              <a:rPr lang="cs-CZ" u="sng" dirty="0"/>
              <a:t>pravidla</a:t>
            </a:r>
            <a:r>
              <a:rPr lang="cs-CZ" dirty="0"/>
              <a:t> má pravověrný muslim dodržovat?</a:t>
            </a:r>
          </a:p>
          <a:p>
            <a:pPr marL="342900" indent="-342900">
              <a:buAutoNum type="alphaLcParenR"/>
            </a:pPr>
            <a:r>
              <a:rPr lang="cs-CZ" dirty="0"/>
              <a:t>Kdy bylo v Saudské Arábii </a:t>
            </a:r>
            <a:r>
              <a:rPr lang="cs-CZ" u="sng" dirty="0"/>
              <a:t>zrušeno</a:t>
            </a:r>
            <a:r>
              <a:rPr lang="cs-CZ" dirty="0"/>
              <a:t> otroctví?</a:t>
            </a:r>
          </a:p>
          <a:p>
            <a:pPr marL="342900" indent="-342900">
              <a:buAutoNum type="alphaLcParenR"/>
            </a:pPr>
            <a:r>
              <a:rPr lang="cs-CZ" dirty="0"/>
              <a:t>Jak nazývají křesťané </a:t>
            </a:r>
            <a:r>
              <a:rPr lang="cs-CZ" u="sng" dirty="0"/>
              <a:t>5 knih Mojžíšových</a:t>
            </a:r>
            <a:r>
              <a:rPr lang="cs-CZ" dirty="0"/>
              <a:t>?</a:t>
            </a:r>
          </a:p>
          <a:p>
            <a:pPr marL="342900" indent="-342900">
              <a:buAutoNum type="alphaLcParenR"/>
            </a:pPr>
            <a:endParaRPr lang="cs-CZ" dirty="0"/>
          </a:p>
          <a:p>
            <a:pPr marL="342900" indent="-342900">
              <a:buAutoNum type="alphaLcParenR"/>
            </a:pPr>
            <a:r>
              <a:rPr lang="cs-CZ" dirty="0"/>
              <a:t>Které </a:t>
            </a:r>
            <a:r>
              <a:rPr lang="cs-CZ" u="sng" dirty="0"/>
              <a:t>území </a:t>
            </a:r>
            <a:r>
              <a:rPr lang="cs-CZ" dirty="0"/>
              <a:t>mnoho let ovládalo hnutí </a:t>
            </a:r>
            <a:r>
              <a:rPr lang="cs-CZ" dirty="0" err="1"/>
              <a:t>Hamas</a:t>
            </a:r>
            <a:r>
              <a:rPr lang="cs-CZ" dirty="0"/>
              <a:t> a co spustilo aktuální válku Izraele s </a:t>
            </a:r>
            <a:r>
              <a:rPr lang="cs-CZ" dirty="0" err="1"/>
              <a:t>Hamasem</a:t>
            </a:r>
            <a:r>
              <a:rPr lang="cs-CZ" dirty="0"/>
              <a:t>?</a:t>
            </a:r>
          </a:p>
          <a:p>
            <a:pPr marL="342900" indent="-342900">
              <a:buAutoNum type="alphaLcParenR"/>
            </a:pPr>
            <a:r>
              <a:rPr lang="cs-CZ" dirty="0"/>
              <a:t>Kdy </a:t>
            </a:r>
            <a:r>
              <a:rPr lang="cs-CZ" u="sng" dirty="0"/>
              <a:t>vznikl</a:t>
            </a:r>
            <a:r>
              <a:rPr lang="cs-CZ" dirty="0"/>
              <a:t> stát Izrael?</a:t>
            </a:r>
          </a:p>
          <a:p>
            <a:pPr marL="342900" indent="-342900">
              <a:buAutoNum type="alphaLcParenR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75C19D-93DF-4AF8-8A45-E12128BCD70C}"/>
              </a:ext>
            </a:extLst>
          </p:cNvPr>
          <p:cNvSpPr txBox="1"/>
          <p:nvPr/>
        </p:nvSpPr>
        <p:spPr>
          <a:xfrm>
            <a:off x="2150917" y="168134"/>
            <a:ext cx="30008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I.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1EB78ED-D188-4374-B1CA-F3F3504E3DF2}"/>
              </a:ext>
            </a:extLst>
          </p:cNvPr>
          <p:cNvSpPr txBox="1"/>
          <p:nvPr/>
        </p:nvSpPr>
        <p:spPr>
          <a:xfrm>
            <a:off x="6793995" y="110359"/>
            <a:ext cx="3577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II.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FD4379-3AC2-4300-88DB-2500A5C0D509}"/>
              </a:ext>
            </a:extLst>
          </p:cNvPr>
          <p:cNvSpPr txBox="1"/>
          <p:nvPr/>
        </p:nvSpPr>
        <p:spPr>
          <a:xfrm>
            <a:off x="6707433" y="1490921"/>
            <a:ext cx="41549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III.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39F19BC-0788-4598-84D2-E8140841FD72}"/>
              </a:ext>
            </a:extLst>
          </p:cNvPr>
          <p:cNvSpPr txBox="1"/>
          <p:nvPr/>
        </p:nvSpPr>
        <p:spPr>
          <a:xfrm>
            <a:off x="11461172" y="168134"/>
            <a:ext cx="40844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IV.</a:t>
            </a:r>
          </a:p>
        </p:txBody>
      </p:sp>
    </p:spTree>
    <p:extLst>
      <p:ext uri="{BB962C8B-B14F-4D97-AF65-F5344CB8AC3E}">
        <p14:creationId xmlns:p14="http://schemas.microsoft.com/office/powerpoint/2010/main" val="413226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725213"/>
            <a:ext cx="9136785" cy="5991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Kosoúhelník 2"/>
          <p:cNvSpPr/>
          <p:nvPr/>
        </p:nvSpPr>
        <p:spPr>
          <a:xfrm rot="7110865">
            <a:off x="8364537" y="1959339"/>
            <a:ext cx="631786" cy="1218948"/>
          </a:xfrm>
          <a:prstGeom prst="parallelogram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29587" y="2384147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1</a:t>
            </a:r>
          </a:p>
        </p:txBody>
      </p:sp>
      <p:sp>
        <p:nvSpPr>
          <p:cNvPr id="6" name="Obdélníkový bublinový popisek 5"/>
          <p:cNvSpPr/>
          <p:nvPr/>
        </p:nvSpPr>
        <p:spPr>
          <a:xfrm>
            <a:off x="7089081" y="1780537"/>
            <a:ext cx="1440505" cy="347808"/>
          </a:xfrm>
          <a:prstGeom prst="wedgeRectCallout">
            <a:avLst>
              <a:gd name="adj1" fmla="val -86500"/>
              <a:gd name="adj2" fmla="val 1168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692400" y="1780537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2</a:t>
            </a:r>
          </a:p>
        </p:txBody>
      </p:sp>
      <p:sp>
        <p:nvSpPr>
          <p:cNvPr id="8" name="Obdélníkový bublinový popisek 7"/>
          <p:cNvSpPr/>
          <p:nvPr/>
        </p:nvSpPr>
        <p:spPr>
          <a:xfrm>
            <a:off x="6403179" y="1078971"/>
            <a:ext cx="1440505" cy="347808"/>
          </a:xfrm>
          <a:prstGeom prst="wedgeRectCallout">
            <a:avLst>
              <a:gd name="adj1" fmla="val -86500"/>
              <a:gd name="adj2" fmla="val 1168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938238" y="1078971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</a:p>
        </p:txBody>
      </p:sp>
      <p:sp>
        <p:nvSpPr>
          <p:cNvPr id="10" name="Obdélníkový bublinový popisek 9"/>
          <p:cNvSpPr/>
          <p:nvPr/>
        </p:nvSpPr>
        <p:spPr>
          <a:xfrm>
            <a:off x="5210302" y="2579575"/>
            <a:ext cx="1440505" cy="347808"/>
          </a:xfrm>
          <a:prstGeom prst="wedgeRectCallout">
            <a:avLst>
              <a:gd name="adj1" fmla="val 66675"/>
              <a:gd name="adj2" fmla="val 1973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 flipH="1">
            <a:off x="5771528" y="2558051"/>
            <a:ext cx="31805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4</a:t>
            </a:r>
          </a:p>
        </p:txBody>
      </p:sp>
      <p:sp>
        <p:nvSpPr>
          <p:cNvPr id="12" name="Obdélníkový bublinový popisek 11"/>
          <p:cNvSpPr/>
          <p:nvPr/>
        </p:nvSpPr>
        <p:spPr>
          <a:xfrm>
            <a:off x="7994086" y="3615562"/>
            <a:ext cx="1255752" cy="483535"/>
          </a:xfrm>
          <a:prstGeom prst="wedgeRectCallout">
            <a:avLst>
              <a:gd name="adj1" fmla="val 564"/>
              <a:gd name="adj2" fmla="val 12773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471119" y="3688849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</a:p>
        </p:txBody>
      </p:sp>
      <p:sp>
        <p:nvSpPr>
          <p:cNvPr id="14" name="Obdélníkový bublinový popisek 13"/>
          <p:cNvSpPr/>
          <p:nvPr/>
        </p:nvSpPr>
        <p:spPr>
          <a:xfrm>
            <a:off x="2816668" y="3906813"/>
            <a:ext cx="1755332" cy="406770"/>
          </a:xfrm>
          <a:prstGeom prst="wedgeRectCallout">
            <a:avLst>
              <a:gd name="adj1" fmla="val 60719"/>
              <a:gd name="adj2" fmla="val 3870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543491" y="3873515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6</a:t>
            </a:r>
          </a:p>
        </p:txBody>
      </p:sp>
      <p:sp>
        <p:nvSpPr>
          <p:cNvPr id="16" name="Obdélníkový bublinový popisek 15"/>
          <p:cNvSpPr/>
          <p:nvPr/>
        </p:nvSpPr>
        <p:spPr>
          <a:xfrm>
            <a:off x="2974081" y="5354423"/>
            <a:ext cx="1440505" cy="509663"/>
          </a:xfrm>
          <a:prstGeom prst="wedgeRectCallout">
            <a:avLst>
              <a:gd name="adj1" fmla="val -80980"/>
              <a:gd name="adj2" fmla="val 2517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543490" y="5424588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7</a:t>
            </a:r>
          </a:p>
        </p:txBody>
      </p:sp>
      <p:sp>
        <p:nvSpPr>
          <p:cNvPr id="18" name="Obdélníkový bublinový popisek 17"/>
          <p:cNvSpPr/>
          <p:nvPr/>
        </p:nvSpPr>
        <p:spPr>
          <a:xfrm>
            <a:off x="2164842" y="1426780"/>
            <a:ext cx="1821215" cy="489540"/>
          </a:xfrm>
          <a:prstGeom prst="wedgeRectCallout">
            <a:avLst>
              <a:gd name="adj1" fmla="val 66308"/>
              <a:gd name="adj2" fmla="val 734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974081" y="1486884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8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366352" y="175455"/>
            <a:ext cx="385823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Popiš očíslované části ropného ložiska.</a:t>
            </a:r>
          </a:p>
        </p:txBody>
      </p:sp>
      <p:sp>
        <p:nvSpPr>
          <p:cNvPr id="21" name="Obdélníkový bublinový popisek 20"/>
          <p:cNvSpPr/>
          <p:nvPr/>
        </p:nvSpPr>
        <p:spPr>
          <a:xfrm>
            <a:off x="2816668" y="4664203"/>
            <a:ext cx="1755332" cy="483535"/>
          </a:xfrm>
          <a:prstGeom prst="wedgeRectCallout">
            <a:avLst>
              <a:gd name="adj1" fmla="val 16394"/>
              <a:gd name="adj2" fmla="val 1673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3498507" y="4713228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5821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9229" y="188641"/>
            <a:ext cx="1159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Rozprostírá se ve strategicky a hospodářsky důležité části světa – je to </a:t>
            </a:r>
            <a:r>
              <a:rPr lang="cs-CZ" sz="2400" b="1" dirty="0"/>
              <a:t>styčná oblast tří světadílů </a:t>
            </a:r>
            <a:r>
              <a:rPr lang="cs-CZ" sz="2400" dirty="0"/>
              <a:t>(Evropy, Afriky a Asie).</a:t>
            </a:r>
          </a:p>
          <a:p>
            <a:endParaRPr lang="cs-CZ" sz="2400" dirty="0"/>
          </a:p>
        </p:txBody>
      </p:sp>
      <p:pic>
        <p:nvPicPr>
          <p:cNvPr id="11268" name="Picture 4" descr="Soubor:Southwest As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724" y="1124745"/>
            <a:ext cx="8337289" cy="5733256"/>
          </a:xfrm>
          <a:prstGeom prst="rect">
            <a:avLst/>
          </a:prstGeom>
          <a:noFill/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50F803F5-25C1-4B3B-89E3-17A72CA616B0}"/>
              </a:ext>
            </a:extLst>
          </p:cNvPr>
          <p:cNvSpPr/>
          <p:nvPr/>
        </p:nvSpPr>
        <p:spPr>
          <a:xfrm>
            <a:off x="5719009" y="3252355"/>
            <a:ext cx="453191" cy="2701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03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th-West Asia : free map, free blank map, free outline map, free base map : states, main cities, color (whit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314" r="2568" b="-314"/>
          <a:stretch>
            <a:fillRect/>
          </a:stretch>
        </p:blipFill>
        <p:spPr bwMode="auto">
          <a:xfrm>
            <a:off x="1543050" y="115888"/>
            <a:ext cx="808355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ývojový diagram: spojnice 1"/>
          <p:cNvSpPr/>
          <p:nvPr/>
        </p:nvSpPr>
        <p:spPr>
          <a:xfrm>
            <a:off x="3575051" y="2060576"/>
            <a:ext cx="288925" cy="2889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Vývojový diagram: spojnice 3"/>
          <p:cNvSpPr/>
          <p:nvPr/>
        </p:nvSpPr>
        <p:spPr>
          <a:xfrm>
            <a:off x="3359151" y="3068639"/>
            <a:ext cx="288925" cy="2889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Vývojový diagram: spojnice 4"/>
          <p:cNvSpPr/>
          <p:nvPr/>
        </p:nvSpPr>
        <p:spPr>
          <a:xfrm>
            <a:off x="3071814" y="2924176"/>
            <a:ext cx="287337" cy="2889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Vývojový diagram: spojnice 5"/>
          <p:cNvSpPr/>
          <p:nvPr/>
        </p:nvSpPr>
        <p:spPr>
          <a:xfrm>
            <a:off x="5591176" y="5805489"/>
            <a:ext cx="288925" cy="28733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Vývojový diagram: spojnice 6"/>
          <p:cNvSpPr/>
          <p:nvPr/>
        </p:nvSpPr>
        <p:spPr>
          <a:xfrm>
            <a:off x="6888164" y="5013325"/>
            <a:ext cx="287337" cy="2873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Vývojový diagram: spojnice 7"/>
          <p:cNvSpPr/>
          <p:nvPr/>
        </p:nvSpPr>
        <p:spPr>
          <a:xfrm>
            <a:off x="6456364" y="4437064"/>
            <a:ext cx="287337" cy="28733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Vývojový diagram: spojnice 8"/>
          <p:cNvSpPr/>
          <p:nvPr/>
        </p:nvSpPr>
        <p:spPr>
          <a:xfrm>
            <a:off x="4872039" y="2997200"/>
            <a:ext cx="287337" cy="2873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Vývojový diagram: spojnice 9"/>
          <p:cNvSpPr/>
          <p:nvPr/>
        </p:nvSpPr>
        <p:spPr>
          <a:xfrm>
            <a:off x="6527801" y="2852739"/>
            <a:ext cx="288925" cy="2889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Vývojový diagram: spojnice 10"/>
          <p:cNvSpPr/>
          <p:nvPr/>
        </p:nvSpPr>
        <p:spPr>
          <a:xfrm>
            <a:off x="2279650" y="1268414"/>
            <a:ext cx="287338" cy="2889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Vývojový diagram: spojnice 11"/>
          <p:cNvSpPr/>
          <p:nvPr/>
        </p:nvSpPr>
        <p:spPr>
          <a:xfrm>
            <a:off x="4224338" y="3933825"/>
            <a:ext cx="576262" cy="2873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Vývojový diagram: spojnice 12"/>
          <p:cNvSpPr/>
          <p:nvPr/>
        </p:nvSpPr>
        <p:spPr>
          <a:xfrm>
            <a:off x="8112126" y="2420939"/>
            <a:ext cx="576263" cy="28733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4" name="Zaoblený obdélníkový popisek 13"/>
          <p:cNvSpPr/>
          <p:nvPr/>
        </p:nvSpPr>
        <p:spPr>
          <a:xfrm>
            <a:off x="5375276" y="4581525"/>
            <a:ext cx="504825" cy="287338"/>
          </a:xfrm>
          <a:prstGeom prst="wedgeRoundRectCallout">
            <a:avLst>
              <a:gd name="adj1" fmla="val 91468"/>
              <a:gd name="adj2" fmla="val -159909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Zaoblený obdélníkový popisek 15"/>
          <p:cNvSpPr/>
          <p:nvPr/>
        </p:nvSpPr>
        <p:spPr>
          <a:xfrm>
            <a:off x="4872039" y="3644901"/>
            <a:ext cx="503237" cy="288925"/>
          </a:xfrm>
          <a:prstGeom prst="wedgeRoundRectCallout">
            <a:avLst>
              <a:gd name="adj1" fmla="val 62673"/>
              <a:gd name="adj2" fmla="val -124635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7" name="Zaoblený obdélníkový popisek 16"/>
          <p:cNvSpPr/>
          <p:nvPr/>
        </p:nvSpPr>
        <p:spPr>
          <a:xfrm>
            <a:off x="2495551" y="2565400"/>
            <a:ext cx="504825" cy="287338"/>
          </a:xfrm>
          <a:prstGeom prst="wedgeRoundRectCallout">
            <a:avLst>
              <a:gd name="adj1" fmla="val 111625"/>
              <a:gd name="adj2" fmla="val -54087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" name="Zaoblený obdélníkový popisek 17"/>
          <p:cNvSpPr/>
          <p:nvPr/>
        </p:nvSpPr>
        <p:spPr>
          <a:xfrm>
            <a:off x="2135189" y="2133600"/>
            <a:ext cx="504825" cy="287338"/>
          </a:xfrm>
          <a:prstGeom prst="wedgeRoundRectCallout">
            <a:avLst>
              <a:gd name="adj1" fmla="val 91468"/>
              <a:gd name="adj2" fmla="val -8735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9" name="Zaoblený obdélníkový popisek 18"/>
          <p:cNvSpPr/>
          <p:nvPr/>
        </p:nvSpPr>
        <p:spPr>
          <a:xfrm>
            <a:off x="5951539" y="3429000"/>
            <a:ext cx="504825" cy="287338"/>
          </a:xfrm>
          <a:prstGeom prst="wedgeRoundRectCallout">
            <a:avLst>
              <a:gd name="adj1" fmla="val -40989"/>
              <a:gd name="adj2" fmla="val 172673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6163" name="TextovéPole 14"/>
          <p:cNvSpPr txBox="1">
            <a:spLocks noChangeArrowheads="1"/>
          </p:cNvSpPr>
          <p:nvPr/>
        </p:nvSpPr>
        <p:spPr bwMode="auto">
          <a:xfrm>
            <a:off x="1558925" y="260350"/>
            <a:ext cx="6997700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I. Vyhledej a zapiš názvy očíslovaných států a přiřaď příslušné vlajky. </a:t>
            </a:r>
            <a:endParaRPr lang="cs-CZ" altLang="cs-CZ" sz="1800" b="1" dirty="0">
              <a:solidFill>
                <a:schemeClr val="bg1"/>
              </a:solidFill>
            </a:endParaRPr>
          </a:p>
        </p:txBody>
      </p:sp>
      <p:pic>
        <p:nvPicPr>
          <p:cNvPr id="61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115888"/>
            <a:ext cx="86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765176"/>
            <a:ext cx="863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1484313"/>
            <a:ext cx="865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7117"/>
          <a:stretch>
            <a:fillRect/>
          </a:stretch>
        </p:blipFill>
        <p:spPr bwMode="auto">
          <a:xfrm>
            <a:off x="9696450" y="2205038"/>
            <a:ext cx="86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2900364"/>
            <a:ext cx="9350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573463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988" y="4437063"/>
            <a:ext cx="9890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988" y="5229226"/>
            <a:ext cx="9890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38" y="6092825"/>
            <a:ext cx="9255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092825"/>
            <a:ext cx="1009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373688"/>
            <a:ext cx="9413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581525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6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854450"/>
            <a:ext cx="10080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284539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6092825"/>
            <a:ext cx="9763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2826"/>
            <a:ext cx="9794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Vývojový diagram: spojnice 24"/>
          <p:cNvSpPr/>
          <p:nvPr/>
        </p:nvSpPr>
        <p:spPr>
          <a:xfrm>
            <a:off x="2782889" y="3357564"/>
            <a:ext cx="288925" cy="287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3" name="Vývojový diagram: spojnice 42"/>
          <p:cNvSpPr/>
          <p:nvPr/>
        </p:nvSpPr>
        <p:spPr>
          <a:xfrm>
            <a:off x="2782889" y="4076701"/>
            <a:ext cx="288925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4" name="Vývojový diagram: spojnice 43"/>
          <p:cNvSpPr/>
          <p:nvPr/>
        </p:nvSpPr>
        <p:spPr>
          <a:xfrm>
            <a:off x="2782889" y="4724401"/>
            <a:ext cx="288925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5" name="Vývojový diagram: spojnice 44"/>
          <p:cNvSpPr/>
          <p:nvPr/>
        </p:nvSpPr>
        <p:spPr>
          <a:xfrm>
            <a:off x="2711451" y="5516564"/>
            <a:ext cx="288925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6" name="Vývojový diagram: spojnice 45"/>
          <p:cNvSpPr/>
          <p:nvPr/>
        </p:nvSpPr>
        <p:spPr>
          <a:xfrm>
            <a:off x="2782889" y="6165850"/>
            <a:ext cx="288925" cy="2873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7" name="Vývojový diagram: spojnice 46"/>
          <p:cNvSpPr/>
          <p:nvPr/>
        </p:nvSpPr>
        <p:spPr>
          <a:xfrm>
            <a:off x="6743701" y="5805489"/>
            <a:ext cx="288925" cy="287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8" name="Vývojový diagram: spojnice 47"/>
          <p:cNvSpPr/>
          <p:nvPr/>
        </p:nvSpPr>
        <p:spPr>
          <a:xfrm>
            <a:off x="7751764" y="5805489"/>
            <a:ext cx="288925" cy="287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9" name="Vývojový diagram: spojnice 48"/>
          <p:cNvSpPr/>
          <p:nvPr/>
        </p:nvSpPr>
        <p:spPr>
          <a:xfrm>
            <a:off x="9191626" y="260351"/>
            <a:ext cx="288925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0" name="Vývojový diagram: spojnice 49"/>
          <p:cNvSpPr/>
          <p:nvPr/>
        </p:nvSpPr>
        <p:spPr>
          <a:xfrm>
            <a:off x="9264650" y="1628775"/>
            <a:ext cx="287338" cy="2873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51" name="Vývojový diagram: spojnice 50"/>
          <p:cNvSpPr/>
          <p:nvPr/>
        </p:nvSpPr>
        <p:spPr>
          <a:xfrm>
            <a:off x="9264650" y="2276476"/>
            <a:ext cx="287338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52" name="Vývojový diagram: spojnice 51"/>
          <p:cNvSpPr/>
          <p:nvPr/>
        </p:nvSpPr>
        <p:spPr>
          <a:xfrm>
            <a:off x="8904288" y="836613"/>
            <a:ext cx="647700" cy="431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CH</a:t>
            </a:r>
          </a:p>
        </p:txBody>
      </p:sp>
      <p:sp>
        <p:nvSpPr>
          <p:cNvPr id="53" name="Vývojový diagram: spojnice 52"/>
          <p:cNvSpPr/>
          <p:nvPr/>
        </p:nvSpPr>
        <p:spPr>
          <a:xfrm>
            <a:off x="9264650" y="3068639"/>
            <a:ext cx="287338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4" name="Vývojový diagram: spojnice 53"/>
          <p:cNvSpPr/>
          <p:nvPr/>
        </p:nvSpPr>
        <p:spPr>
          <a:xfrm>
            <a:off x="9264650" y="3789364"/>
            <a:ext cx="287338" cy="287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5" name="Vývojový diagram: spojnice 54"/>
          <p:cNvSpPr/>
          <p:nvPr/>
        </p:nvSpPr>
        <p:spPr>
          <a:xfrm>
            <a:off x="9264650" y="4581525"/>
            <a:ext cx="287338" cy="2873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6" name="Vývojový diagram: spojnice 55"/>
          <p:cNvSpPr/>
          <p:nvPr/>
        </p:nvSpPr>
        <p:spPr>
          <a:xfrm>
            <a:off x="9264650" y="5373689"/>
            <a:ext cx="287338" cy="287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57" name="Vývojový diagram: spojnice 56"/>
          <p:cNvSpPr/>
          <p:nvPr/>
        </p:nvSpPr>
        <p:spPr>
          <a:xfrm>
            <a:off x="9409114" y="6092826"/>
            <a:ext cx="287337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35223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th-West Asia : free map, free blank map, free outline map, free base map : hydrography,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1892"/>
          <a:stretch>
            <a:fillRect/>
          </a:stretch>
        </p:blipFill>
        <p:spPr bwMode="auto">
          <a:xfrm>
            <a:off x="1524000" y="427038"/>
            <a:ext cx="7829550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ovéPole 1"/>
          <p:cNvSpPr txBox="1">
            <a:spLocks noChangeArrowheads="1"/>
          </p:cNvSpPr>
          <p:nvPr/>
        </p:nvSpPr>
        <p:spPr bwMode="auto">
          <a:xfrm>
            <a:off x="1631950" y="115889"/>
            <a:ext cx="7651750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I. Vyhledej zapiš do obrázku názvy zobrazených řek a vodních ploch.</a:t>
            </a:r>
          </a:p>
        </p:txBody>
      </p:sp>
      <p:sp>
        <p:nvSpPr>
          <p:cNvPr id="4" name="Obdélníkový popisek 3"/>
          <p:cNvSpPr/>
          <p:nvPr/>
        </p:nvSpPr>
        <p:spPr>
          <a:xfrm>
            <a:off x="9480550" y="4581525"/>
            <a:ext cx="985838" cy="215900"/>
          </a:xfrm>
          <a:prstGeom prst="wedgeRectCallout">
            <a:avLst>
              <a:gd name="adj1" fmla="val -110531"/>
              <a:gd name="adj2" fmla="val 104493"/>
            </a:avLst>
          </a:prstGeom>
          <a:solidFill>
            <a:srgbClr val="FF00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řeka</a:t>
            </a:r>
          </a:p>
        </p:txBody>
      </p:sp>
      <p:sp>
        <p:nvSpPr>
          <p:cNvPr id="10" name="Obdélníkový popisek 9"/>
          <p:cNvSpPr/>
          <p:nvPr/>
        </p:nvSpPr>
        <p:spPr>
          <a:xfrm>
            <a:off x="9409114" y="4941888"/>
            <a:ext cx="985837" cy="215900"/>
          </a:xfrm>
          <a:prstGeom prst="wedgeRectCallout">
            <a:avLst>
              <a:gd name="adj1" fmla="val -110531"/>
              <a:gd name="adj2" fmla="val 10449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jezero</a:t>
            </a:r>
          </a:p>
        </p:txBody>
      </p:sp>
      <p:sp>
        <p:nvSpPr>
          <p:cNvPr id="11" name="Obdélníkový popisek 10"/>
          <p:cNvSpPr/>
          <p:nvPr/>
        </p:nvSpPr>
        <p:spPr>
          <a:xfrm>
            <a:off x="8904288" y="5300663"/>
            <a:ext cx="1490662" cy="215900"/>
          </a:xfrm>
          <a:prstGeom prst="wedgeRectCallout">
            <a:avLst>
              <a:gd name="adj1" fmla="val -79369"/>
              <a:gd name="adj2" fmla="val 20527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záliv, průliv</a:t>
            </a:r>
          </a:p>
        </p:txBody>
      </p:sp>
      <p:sp>
        <p:nvSpPr>
          <p:cNvPr id="12" name="Ovál 11"/>
          <p:cNvSpPr/>
          <p:nvPr/>
        </p:nvSpPr>
        <p:spPr>
          <a:xfrm>
            <a:off x="8937625" y="5732463"/>
            <a:ext cx="1728788" cy="360362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b="1" dirty="0">
                <a:solidFill>
                  <a:schemeClr val="tx1"/>
                </a:solidFill>
              </a:rPr>
              <a:t>moře, oceán </a:t>
            </a:r>
          </a:p>
        </p:txBody>
      </p:sp>
      <p:sp>
        <p:nvSpPr>
          <p:cNvPr id="5129" name="TextovéPole 8"/>
          <p:cNvSpPr txBox="1">
            <a:spLocks noChangeArrowheads="1"/>
          </p:cNvSpPr>
          <p:nvPr/>
        </p:nvSpPr>
        <p:spPr bwMode="auto">
          <a:xfrm>
            <a:off x="5735639" y="5876926"/>
            <a:ext cx="3114675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K popisu použij navržené popisky</a:t>
            </a:r>
            <a:r>
              <a:rPr lang="cs-CZ" altLang="cs-CZ" sz="1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34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2969" b="16853"/>
          <a:stretch/>
        </p:blipFill>
        <p:spPr>
          <a:xfrm>
            <a:off x="0" y="642025"/>
            <a:ext cx="12192000" cy="5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Obyvatelstvo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96752"/>
            <a:ext cx="8712968" cy="53285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Europoidní rasa</a:t>
            </a:r>
          </a:p>
          <a:p>
            <a:pPr lvl="0"/>
            <a:r>
              <a:rPr lang="cs-CZ" dirty="0"/>
              <a:t>Nerovnoměrné rozložení</a:t>
            </a:r>
          </a:p>
          <a:p>
            <a:pPr lvl="1"/>
            <a:r>
              <a:rPr lang="cs-CZ" dirty="0"/>
              <a:t>Vysoká urbanizace – Arabský poloostrov (pouště)</a:t>
            </a:r>
          </a:p>
          <a:p>
            <a:pPr lvl="1"/>
            <a:r>
              <a:rPr lang="cs-CZ" dirty="0"/>
              <a:t>Centralizace v zemědělských oblastech (Mezopotamská nížiny)</a:t>
            </a:r>
          </a:p>
          <a:p>
            <a:pPr lvl="1"/>
            <a:r>
              <a:rPr lang="cs-CZ" dirty="0"/>
              <a:t>Relativně rovnoměrně rozmístěné obyvatelstvo – Turecko</a:t>
            </a:r>
          </a:p>
          <a:p>
            <a:pPr lvl="0"/>
            <a:r>
              <a:rPr lang="cs-CZ" u="sng" dirty="0"/>
              <a:t>Kurdové</a:t>
            </a:r>
            <a:r>
              <a:rPr lang="cs-CZ" dirty="0"/>
              <a:t> (největší národ bez vlastního státu)</a:t>
            </a:r>
          </a:p>
          <a:p>
            <a:pPr lvl="1"/>
            <a:r>
              <a:rPr lang="cs-CZ" dirty="0"/>
              <a:t>Menšina</a:t>
            </a:r>
          </a:p>
          <a:p>
            <a:pPr lvl="1"/>
            <a:r>
              <a:rPr lang="cs-CZ" dirty="0"/>
              <a:t>Žijí na pohraničí Turecka, Sýrie, Iráku a Iránu</a:t>
            </a:r>
          </a:p>
          <a:p>
            <a:pPr lvl="1"/>
            <a:r>
              <a:rPr lang="cs-CZ" dirty="0"/>
              <a:t>V Turecku jsou považováni za méněcenné</a:t>
            </a:r>
          </a:p>
          <a:p>
            <a:pPr lvl="1"/>
            <a:r>
              <a:rPr lang="cs-CZ" dirty="0"/>
              <a:t>Nemají někdy šanci na svobodný projev</a:t>
            </a:r>
          </a:p>
          <a:p>
            <a:pPr lvl="0"/>
            <a:r>
              <a:rPr lang="cs-CZ" u="sng" dirty="0"/>
              <a:t>Náboženství</a:t>
            </a:r>
          </a:p>
          <a:p>
            <a:pPr lvl="1"/>
            <a:r>
              <a:rPr lang="cs-CZ" dirty="0"/>
              <a:t>Islám, judaismus (Izrael) a křesťanství (Libanon, Kypr)</a:t>
            </a:r>
          </a:p>
          <a:p>
            <a:pPr lvl="1"/>
            <a:r>
              <a:rPr lang="cs-CZ" dirty="0"/>
              <a:t>Muslimové převládají</a:t>
            </a:r>
          </a:p>
          <a:p>
            <a:pPr lvl="1"/>
            <a:r>
              <a:rPr lang="cs-CZ" dirty="0"/>
              <a:t>Menšiny křesťanů v Izraeli, Turecku</a:t>
            </a:r>
          </a:p>
          <a:p>
            <a:pPr lvl="1"/>
            <a:r>
              <a:rPr lang="cs-CZ" dirty="0"/>
              <a:t>Všechna tři náboženství zde vznikla</a:t>
            </a:r>
          </a:p>
          <a:p>
            <a:pPr lvl="2"/>
            <a:r>
              <a:rPr lang="cs-CZ" dirty="0"/>
              <a:t>Největší problém je Jeruzalém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38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raf%20-%20etnick%C3%A1%20skladba%20JZ"/>
          <p:cNvPicPr>
            <a:picLocks noChangeAspect="1" noChangeArrowheads="1"/>
          </p:cNvPicPr>
          <p:nvPr/>
        </p:nvPicPr>
        <p:blipFill>
          <a:blip r:embed="rId2" cstate="print"/>
          <a:srcRect l="13583" r="12327"/>
          <a:stretch>
            <a:fillRect/>
          </a:stretch>
        </p:blipFill>
        <p:spPr bwMode="auto">
          <a:xfrm>
            <a:off x="270164" y="188640"/>
            <a:ext cx="5753828" cy="5368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7" descr="sy x"/>
          <p:cNvPicPr>
            <a:picLocks noChangeAspect="1" noChangeArrowheads="1"/>
          </p:cNvPicPr>
          <p:nvPr/>
        </p:nvPicPr>
        <p:blipFill>
          <a:blip r:embed="rId3" cstate="print"/>
          <a:srcRect l="16037" r="17631" b="6659"/>
          <a:stretch>
            <a:fillRect/>
          </a:stretch>
        </p:blipFill>
        <p:spPr bwMode="auto">
          <a:xfrm>
            <a:off x="6252592" y="1901537"/>
            <a:ext cx="5139530" cy="4592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352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opa v Perském záli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8193763" cy="6418448"/>
          </a:xfrm>
          <a:prstGeom prst="rect">
            <a:avLst/>
          </a:prstGeom>
        </p:spPr>
      </p:pic>
      <p:pic>
        <p:nvPicPr>
          <p:cNvPr id="3" name="Obrázek 2" descr="RasTanura_III.Saudi_Arab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2216" y="2066613"/>
            <a:ext cx="3284375" cy="4612483"/>
          </a:xfrm>
          <a:prstGeom prst="rect">
            <a:avLst/>
          </a:prstGeom>
        </p:spPr>
      </p:pic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3723033" y="6309209"/>
            <a:ext cx="34798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Ropná ložiska blízkého východu</a:t>
            </a:r>
          </a:p>
        </p:txBody>
      </p:sp>
    </p:spTree>
    <p:extLst>
      <p:ext uri="{BB962C8B-B14F-4D97-AF65-F5344CB8AC3E}">
        <p14:creationId xmlns:p14="http://schemas.microsoft.com/office/powerpoint/2010/main" val="22699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asTanuraRefin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105"/>
            <a:ext cx="6864626" cy="468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640014" y="0"/>
            <a:ext cx="60483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Ras Tanura – největší ropný terminál světa</a:t>
            </a:r>
          </a:p>
        </p:txBody>
      </p:sp>
      <p:pic>
        <p:nvPicPr>
          <p:cNvPr id="4" name="Picture 4" descr="saEnviro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96" y="3672731"/>
            <a:ext cx="5055704" cy="31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39391" y="3096356"/>
            <a:ext cx="2449513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Ras Tanura - tankery</a:t>
            </a:r>
          </a:p>
        </p:txBody>
      </p:sp>
    </p:spTree>
    <p:extLst>
      <p:ext uri="{BB962C8B-B14F-4D97-AF65-F5344CB8AC3E}">
        <p14:creationId xmlns:p14="http://schemas.microsoft.com/office/powerpoint/2010/main" val="4108681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524</Words>
  <Application>Microsoft Office PowerPoint</Application>
  <PresentationFormat>Širokoúhlá obrazovka</PresentationFormat>
  <Paragraphs>122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 Jihozápadní Asie - 2025</vt:lpstr>
      <vt:lpstr>Prezentace aplikace PowerPoint</vt:lpstr>
      <vt:lpstr>Prezentace aplikace PowerPoint</vt:lpstr>
      <vt:lpstr>Prezentace aplikace PowerPoint</vt:lpstr>
      <vt:lpstr>Prezentace aplikace PowerPoint</vt:lpstr>
      <vt:lpstr>Obyvatelstvo </vt:lpstr>
      <vt:lpstr>Prezentace aplikace PowerPoint</vt:lpstr>
      <vt:lpstr>Prezentace aplikace PowerPoint</vt:lpstr>
      <vt:lpstr>Prezentace aplikace PowerPoint</vt:lpstr>
      <vt:lpstr>HOSPODÁŘSTVÍ </vt:lpstr>
      <vt:lpstr>Průmysl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Jihozápadní Asie - 2023</dc:title>
  <dc:creator>cap</dc:creator>
  <cp:lastModifiedBy>cap</cp:lastModifiedBy>
  <cp:revision>30</cp:revision>
  <dcterms:created xsi:type="dcterms:W3CDTF">2023-12-04T21:16:30Z</dcterms:created>
  <dcterms:modified xsi:type="dcterms:W3CDTF">2025-12-07T21:48:18Z</dcterms:modified>
</cp:coreProperties>
</file>