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60" r:id="rId4"/>
    <p:sldId id="261" r:id="rId5"/>
    <p:sldId id="257" r:id="rId6"/>
    <p:sldId id="265" r:id="rId7"/>
    <p:sldId id="266" r:id="rId8"/>
    <p:sldId id="268" r:id="rId9"/>
    <p:sldId id="269" r:id="rId10"/>
    <p:sldId id="262" r:id="rId11"/>
    <p:sldId id="263" r:id="rId12"/>
    <p:sldId id="267" r:id="rId13"/>
    <p:sldId id="259" r:id="rId14"/>
    <p:sldId id="264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4" autoAdjust="0"/>
    <p:restoredTop sz="94660"/>
  </p:normalViewPr>
  <p:slideViewPr>
    <p:cSldViewPr snapToGrid="0">
      <p:cViewPr varScale="1">
        <p:scale>
          <a:sx n="74" d="100"/>
          <a:sy n="74" d="100"/>
        </p:scale>
        <p:origin x="86" y="33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CD89B-AC83-4AB5-B963-31A6A0F93304}" type="datetimeFigureOut">
              <a:rPr lang="cs-CZ" smtClean="0"/>
              <a:t>07.12.2025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C7763E-F976-4168-8846-C6B9A8E053D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67486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cs-CZ" altLang="cs-CZ"/>
          </a:p>
        </p:txBody>
      </p:sp>
      <p:sp>
        <p:nvSpPr>
          <p:cNvPr id="717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F2B704E-01E1-425A-A375-BAB3B2D58651}" type="slidenum">
              <a:rPr lang="cs-CZ" altLang="cs-CZ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cs-CZ" altLang="cs-CZ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71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23871-4C7F-4761-AC61-332D7592E438}" type="datetimeFigureOut">
              <a:rPr lang="cs-CZ" smtClean="0"/>
              <a:t>07.12.2025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B8A0-BF7F-4AD3-93D8-5119CDC733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0008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23871-4C7F-4761-AC61-332D7592E438}" type="datetimeFigureOut">
              <a:rPr lang="cs-CZ" smtClean="0"/>
              <a:t>07.12.2025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B8A0-BF7F-4AD3-93D8-5119CDC733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4386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23871-4C7F-4761-AC61-332D7592E438}" type="datetimeFigureOut">
              <a:rPr lang="cs-CZ" smtClean="0"/>
              <a:t>07.12.2025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B8A0-BF7F-4AD3-93D8-5119CDC733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97407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23871-4C7F-4761-AC61-332D7592E438}" type="datetimeFigureOut">
              <a:rPr lang="cs-CZ" smtClean="0"/>
              <a:t>07.12.2025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B8A0-BF7F-4AD3-93D8-5119CDC733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8752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23871-4C7F-4761-AC61-332D7592E438}" type="datetimeFigureOut">
              <a:rPr lang="cs-CZ" smtClean="0"/>
              <a:t>07.12.2025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B8A0-BF7F-4AD3-93D8-5119CDC733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7852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23871-4C7F-4761-AC61-332D7592E438}" type="datetimeFigureOut">
              <a:rPr lang="cs-CZ" smtClean="0"/>
              <a:t>07.12.2025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B8A0-BF7F-4AD3-93D8-5119CDC733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5869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23871-4C7F-4761-AC61-332D7592E438}" type="datetimeFigureOut">
              <a:rPr lang="cs-CZ" smtClean="0"/>
              <a:t>07.12.2025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B8A0-BF7F-4AD3-93D8-5119CDC733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9224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23871-4C7F-4761-AC61-332D7592E438}" type="datetimeFigureOut">
              <a:rPr lang="cs-CZ" smtClean="0"/>
              <a:t>07.12.2025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B8A0-BF7F-4AD3-93D8-5119CDC733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8634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23871-4C7F-4761-AC61-332D7592E438}" type="datetimeFigureOut">
              <a:rPr lang="cs-CZ" smtClean="0"/>
              <a:t>07.12.2025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B8A0-BF7F-4AD3-93D8-5119CDC733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3146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23871-4C7F-4761-AC61-332D7592E438}" type="datetimeFigureOut">
              <a:rPr lang="cs-CZ" smtClean="0"/>
              <a:t>07.12.2025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B8A0-BF7F-4AD3-93D8-5119CDC733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2133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23871-4C7F-4761-AC61-332D7592E438}" type="datetimeFigureOut">
              <a:rPr lang="cs-CZ" smtClean="0"/>
              <a:t>07.12.2025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B8A0-BF7F-4AD3-93D8-5119CDC733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8170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23871-4C7F-4761-AC61-332D7592E438}" type="datetimeFigureOut">
              <a:rPr lang="cs-CZ" smtClean="0"/>
              <a:t>07.12.2025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7B8A0-BF7F-4AD3-93D8-5119CDC7331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9231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jpeg"/><Relationship Id="rId10" Type="http://schemas.openxmlformats.org/officeDocument/2006/relationships/image" Target="../media/image10.jpeg"/><Relationship Id="rId19" Type="http://schemas.openxmlformats.org/officeDocument/2006/relationships/image" Target="../media/image19.jpe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5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 </a:t>
            </a:r>
            <a:r>
              <a:rPr lang="cs-CZ" b="1" dirty="0"/>
              <a:t>Jihozápadní Asie </a:t>
            </a:r>
            <a:r>
              <a:rPr lang="cs-CZ" b="1"/>
              <a:t>- 2025</a:t>
            </a: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sz="4000" b="1" dirty="0"/>
              <a:t>sekundy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167319" y="6108970"/>
            <a:ext cx="2084097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Učebnice str. 60 - 63</a:t>
            </a:r>
          </a:p>
        </p:txBody>
      </p:sp>
    </p:spTree>
    <p:extLst>
      <p:ext uri="{BB962C8B-B14F-4D97-AF65-F5344CB8AC3E}">
        <p14:creationId xmlns:p14="http://schemas.microsoft.com/office/powerpoint/2010/main" val="2108912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FFF00"/>
            </a:gs>
            <a:gs pos="17000">
              <a:schemeClr val="accent1">
                <a:lumMod val="45000"/>
                <a:lumOff val="55000"/>
              </a:schemeClr>
            </a:gs>
            <a:gs pos="3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HOSPODÁŘSTVÍ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75520" y="1124744"/>
            <a:ext cx="8712968" cy="5472608"/>
          </a:xfrm>
        </p:spPr>
        <p:txBody>
          <a:bodyPr>
            <a:normAutofit lnSpcReduction="10000"/>
          </a:bodyPr>
          <a:lstStyle/>
          <a:p>
            <a:pPr lvl="0"/>
            <a:r>
              <a:rPr lang="cs-CZ" u="sng" dirty="0"/>
              <a:t>Z</a:t>
            </a:r>
            <a:r>
              <a:rPr lang="cs-CZ" b="1" u="sng" dirty="0"/>
              <a:t>emědělství</a:t>
            </a:r>
          </a:p>
          <a:p>
            <a:pPr lvl="1"/>
            <a:r>
              <a:rPr lang="cs-CZ" dirty="0"/>
              <a:t>Oázové (okolo pouští), závlahové (Mezopotamská nížina)</a:t>
            </a:r>
          </a:p>
          <a:p>
            <a:pPr lvl="1"/>
            <a:r>
              <a:rPr lang="cs-CZ" dirty="0"/>
              <a:t>Samozásobitelské x mechanizované (Saúdská Arábie)</a:t>
            </a:r>
          </a:p>
          <a:p>
            <a:pPr lvl="1"/>
            <a:r>
              <a:rPr lang="cs-CZ" dirty="0"/>
              <a:t>Ořechy (Turecko)</a:t>
            </a:r>
          </a:p>
          <a:p>
            <a:pPr lvl="1"/>
            <a:r>
              <a:rPr lang="cs-CZ" dirty="0"/>
              <a:t>Rozinky, mandle, fíky (Turecko)</a:t>
            </a:r>
          </a:p>
          <a:p>
            <a:pPr lvl="1"/>
            <a:r>
              <a:rPr lang="cs-CZ" dirty="0"/>
              <a:t>Luštěniny (Turecko, Írán)</a:t>
            </a:r>
          </a:p>
          <a:p>
            <a:pPr lvl="1"/>
            <a:r>
              <a:rPr lang="cs-CZ" dirty="0"/>
              <a:t>Pšenice a ječmen (Izrael, Írán) –&gt; kibuc </a:t>
            </a:r>
            <a:r>
              <a:rPr lang="cs-CZ" sz="1400" dirty="0"/>
              <a:t>(=zemědělská, ale i průmyslová osada v Izraeli)</a:t>
            </a:r>
            <a:endParaRPr lang="cs-CZ" dirty="0"/>
          </a:p>
          <a:p>
            <a:pPr lvl="1"/>
            <a:r>
              <a:rPr lang="cs-CZ" dirty="0"/>
              <a:t>Ovoce a zelenina</a:t>
            </a:r>
          </a:p>
          <a:p>
            <a:pPr lvl="2"/>
            <a:r>
              <a:rPr lang="cs-CZ" dirty="0"/>
              <a:t>Subtropické ovoce</a:t>
            </a:r>
          </a:p>
          <a:p>
            <a:pPr lvl="2"/>
            <a:r>
              <a:rPr lang="cs-CZ" dirty="0"/>
              <a:t>Datle</a:t>
            </a:r>
          </a:p>
          <a:p>
            <a:pPr lvl="0"/>
            <a:r>
              <a:rPr lang="cs-CZ" dirty="0"/>
              <a:t>Chov skotu, koz, drůbeže, velbloudů</a:t>
            </a:r>
          </a:p>
          <a:p>
            <a:pPr lvl="0"/>
            <a:r>
              <a:rPr lang="cs-CZ" b="1" u="sng" dirty="0"/>
              <a:t>Rybolov</a:t>
            </a:r>
            <a:r>
              <a:rPr lang="cs-CZ" b="1" dirty="0"/>
              <a:t>	</a:t>
            </a:r>
          </a:p>
          <a:p>
            <a:pPr lvl="1"/>
            <a:r>
              <a:rPr lang="cs-CZ" dirty="0"/>
              <a:t>Chov jesetera (Kaspické moře)</a:t>
            </a:r>
          </a:p>
          <a:p>
            <a:pPr lvl="1"/>
            <a:r>
              <a:rPr lang="cs-CZ" dirty="0"/>
              <a:t>Irán – kaviár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74873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FFF00"/>
            </a:gs>
            <a:gs pos="17000">
              <a:schemeClr val="accent1">
                <a:lumMod val="45000"/>
                <a:lumOff val="55000"/>
              </a:schemeClr>
            </a:gs>
            <a:gs pos="3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cs-CZ" sz="2800" b="1" u="sng" dirty="0">
                <a:latin typeface="+mn-lt"/>
              </a:rPr>
              <a:t>Průmysl</a:t>
            </a:r>
            <a:br>
              <a:rPr lang="cs-CZ" sz="3200" b="1" u="sng" dirty="0"/>
            </a:br>
            <a:endParaRPr lang="cs-CZ" sz="3200" b="1" u="sng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1618" y="1316471"/>
            <a:ext cx="10515600" cy="2829502"/>
          </a:xfrm>
        </p:spPr>
        <p:txBody>
          <a:bodyPr>
            <a:normAutofit/>
          </a:bodyPr>
          <a:lstStyle/>
          <a:p>
            <a:pPr lvl="1"/>
            <a:r>
              <a:rPr lang="cs-CZ" dirty="0"/>
              <a:t>Broušení diamantů (Izrael)</a:t>
            </a:r>
          </a:p>
          <a:p>
            <a:pPr lvl="1"/>
            <a:r>
              <a:rPr lang="cs-CZ" dirty="0"/>
              <a:t>Chemický – petrochemický a farmaceutický</a:t>
            </a:r>
          </a:p>
          <a:p>
            <a:pPr lvl="1"/>
            <a:r>
              <a:rPr lang="cs-CZ" dirty="0"/>
              <a:t>Hutnický – výroba hliníku (Katar, Saudská Arábie)</a:t>
            </a:r>
          </a:p>
          <a:p>
            <a:pPr lvl="1"/>
            <a:r>
              <a:rPr lang="cs-CZ" dirty="0"/>
              <a:t>Zbrojní  - Izrael, jaderné zbraně</a:t>
            </a:r>
          </a:p>
          <a:p>
            <a:pPr lvl="1"/>
            <a:r>
              <a:rPr lang="cs-CZ" dirty="0"/>
              <a:t>Strojírenský, elektronika a elektrotechnika (Izrael, Saudská Arábie)</a:t>
            </a:r>
          </a:p>
          <a:p>
            <a:pPr lvl="1"/>
            <a:r>
              <a:rPr lang="cs-CZ" dirty="0"/>
              <a:t>Potravinářský, kožedělný</a:t>
            </a:r>
          </a:p>
          <a:p>
            <a:pPr lvl="1"/>
            <a:r>
              <a:rPr lang="cs-CZ" dirty="0"/>
              <a:t>Výroba koberců, kovotepectví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5962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FFF00"/>
            </a:gs>
            <a:gs pos="17000">
              <a:schemeClr val="accent1">
                <a:lumMod val="45000"/>
                <a:lumOff val="55000"/>
              </a:schemeClr>
            </a:gs>
            <a:gs pos="3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881158" y="642919"/>
            <a:ext cx="835824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600" dirty="0"/>
              <a:t>TURECKO</a:t>
            </a:r>
          </a:p>
          <a:p>
            <a:r>
              <a:rPr lang="cs-CZ" sz="2800" dirty="0"/>
              <a:t>(Ankara)</a:t>
            </a:r>
            <a:endParaRPr lang="cs-CZ" sz="3600" dirty="0"/>
          </a:p>
          <a:p>
            <a:endParaRPr lang="cs-CZ" sz="2400" dirty="0"/>
          </a:p>
          <a:p>
            <a:endParaRPr lang="cs-CZ" sz="2400" dirty="0"/>
          </a:p>
          <a:p>
            <a:pPr>
              <a:buFont typeface="Arial" pitchFamily="34" charset="0"/>
              <a:buChar char="•"/>
            </a:pPr>
            <a:r>
              <a:rPr lang="cs-CZ" sz="2400" dirty="0"/>
              <a:t>  Člen NATO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/>
              <a:t>  Uchází se o členství v EU, dlouhodobě jsou však porušována práva Kurdů žijících na východě země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/>
              <a:t>  Církev (islám) je oddělena od státu – sekulární stát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/>
              <a:t>  Hospodářství - Turecko je průmyslově zemědělská země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/>
              <a:t>  Zemědělství je specializováno na produkci čočky, cizrny, aj. a produkty exportuje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/>
              <a:t>  Roste význam cestovního ruchu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/>
              <a:t>  Vysoká je vyjížďka za prací do západní Evropy (především do Německa)</a:t>
            </a:r>
          </a:p>
          <a:p>
            <a:pPr>
              <a:buFont typeface="Arial" pitchFamily="34" charset="0"/>
              <a:buChar char="•"/>
            </a:pPr>
            <a:r>
              <a:rPr lang="cs-CZ" sz="2400" dirty="0"/>
              <a:t>  Částí území zasahuje do Evropy. </a:t>
            </a:r>
          </a:p>
        </p:txBody>
      </p:sp>
      <p:pic>
        <p:nvPicPr>
          <p:cNvPr id="24578" name="Picture 2" descr="Vlajka Turec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67174" y="428605"/>
            <a:ext cx="2571768" cy="1706719"/>
          </a:xfrm>
          <a:prstGeom prst="rect">
            <a:avLst/>
          </a:prstGeom>
          <a:noFill/>
        </p:spPr>
      </p:pic>
      <p:pic>
        <p:nvPicPr>
          <p:cNvPr id="24580" name="Picture 4" descr="Soubor:Turkey (orthographic projection).sv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3256" y="0"/>
            <a:ext cx="2786114" cy="27861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3512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FFF00"/>
            </a:gs>
            <a:gs pos="17000">
              <a:schemeClr val="accent1">
                <a:lumMod val="45000"/>
                <a:lumOff val="55000"/>
              </a:schemeClr>
            </a:gs>
            <a:gs pos="3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05" b="9268"/>
          <a:stretch/>
        </p:blipFill>
        <p:spPr>
          <a:xfrm>
            <a:off x="236482" y="75274"/>
            <a:ext cx="3373819" cy="67827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17" t="2450" r="1617" b="39427"/>
          <a:stretch/>
        </p:blipFill>
        <p:spPr>
          <a:xfrm>
            <a:off x="3799488" y="152093"/>
            <a:ext cx="3436598" cy="65955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70A9270B-323E-403D-8272-5DEBEE4263D2}"/>
              </a:ext>
            </a:extLst>
          </p:cNvPr>
          <p:cNvSpPr txBox="1"/>
          <p:nvPr/>
        </p:nvSpPr>
        <p:spPr>
          <a:xfrm>
            <a:off x="7425273" y="152093"/>
            <a:ext cx="4530245" cy="452431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u="sng" dirty="0"/>
              <a:t>Vyhledej a zapiš odpovědi:</a:t>
            </a:r>
          </a:p>
          <a:p>
            <a:pPr marL="342900" indent="-342900">
              <a:buAutoNum type="alphaLcParenR"/>
            </a:pPr>
            <a:r>
              <a:rPr lang="cs-CZ" dirty="0"/>
              <a:t>Co je </a:t>
            </a:r>
            <a:r>
              <a:rPr lang="cs-CZ" u="sng" dirty="0"/>
              <a:t>hidžra</a:t>
            </a:r>
            <a:r>
              <a:rPr lang="cs-CZ" dirty="0"/>
              <a:t> a jak souvisí s muslimským kalendářem?</a:t>
            </a:r>
          </a:p>
          <a:p>
            <a:pPr marL="342900" indent="-342900">
              <a:buAutoNum type="alphaLcParenR"/>
            </a:pPr>
            <a:r>
              <a:rPr lang="cs-CZ" dirty="0"/>
              <a:t>Co je</a:t>
            </a:r>
            <a:r>
              <a:rPr lang="cs-CZ" u="sng" dirty="0"/>
              <a:t> </a:t>
            </a:r>
            <a:r>
              <a:rPr lang="cs-CZ" u="sng" dirty="0" err="1"/>
              <a:t>šaria</a:t>
            </a:r>
            <a:r>
              <a:rPr lang="cs-CZ" u="sng" dirty="0"/>
              <a:t> </a:t>
            </a:r>
            <a:r>
              <a:rPr lang="cs-CZ" dirty="0"/>
              <a:t>a v kterých zemích se nejvíce uplatňuje?</a:t>
            </a:r>
          </a:p>
          <a:p>
            <a:pPr marL="342900" indent="-342900">
              <a:buAutoNum type="alphaLcParenR"/>
            </a:pPr>
            <a:r>
              <a:rPr lang="cs-CZ" dirty="0"/>
              <a:t>Jaká </a:t>
            </a:r>
            <a:r>
              <a:rPr lang="cs-CZ" u="sng" dirty="0"/>
              <a:t>pravidla</a:t>
            </a:r>
            <a:r>
              <a:rPr lang="cs-CZ" dirty="0"/>
              <a:t> má pravověrný muslim dodržovat?</a:t>
            </a:r>
          </a:p>
          <a:p>
            <a:pPr marL="342900" indent="-342900">
              <a:buAutoNum type="alphaLcParenR"/>
            </a:pPr>
            <a:r>
              <a:rPr lang="cs-CZ" dirty="0"/>
              <a:t>Kdy bylo v Saudské Arábii </a:t>
            </a:r>
            <a:r>
              <a:rPr lang="cs-CZ" u="sng" dirty="0"/>
              <a:t>zrušeno</a:t>
            </a:r>
            <a:r>
              <a:rPr lang="cs-CZ" dirty="0"/>
              <a:t> otroctví?</a:t>
            </a:r>
          </a:p>
          <a:p>
            <a:pPr marL="342900" indent="-342900">
              <a:buAutoNum type="alphaLcParenR"/>
            </a:pPr>
            <a:r>
              <a:rPr lang="cs-CZ" dirty="0"/>
              <a:t>Jak nazývají křesťané </a:t>
            </a:r>
            <a:r>
              <a:rPr lang="cs-CZ" u="sng" dirty="0"/>
              <a:t>5 knih Mojžíšových</a:t>
            </a:r>
            <a:r>
              <a:rPr lang="cs-CZ" dirty="0"/>
              <a:t>?</a:t>
            </a:r>
          </a:p>
          <a:p>
            <a:pPr marL="342900" indent="-342900">
              <a:buAutoNum type="alphaLcParenR"/>
            </a:pPr>
            <a:endParaRPr lang="cs-CZ" dirty="0"/>
          </a:p>
          <a:p>
            <a:pPr marL="342900" indent="-342900">
              <a:buAutoNum type="alphaLcParenR"/>
            </a:pPr>
            <a:r>
              <a:rPr lang="cs-CZ" dirty="0"/>
              <a:t>Které </a:t>
            </a:r>
            <a:r>
              <a:rPr lang="cs-CZ" u="sng" dirty="0"/>
              <a:t>území </a:t>
            </a:r>
            <a:r>
              <a:rPr lang="cs-CZ" dirty="0"/>
              <a:t>mnoho let ovládalo hnutí </a:t>
            </a:r>
            <a:r>
              <a:rPr lang="cs-CZ" dirty="0" err="1"/>
              <a:t>Hamas</a:t>
            </a:r>
            <a:r>
              <a:rPr lang="cs-CZ" dirty="0"/>
              <a:t> a co spustilo aktuální válku Izraele s </a:t>
            </a:r>
            <a:r>
              <a:rPr lang="cs-CZ" dirty="0" err="1"/>
              <a:t>Hamasem</a:t>
            </a:r>
            <a:r>
              <a:rPr lang="cs-CZ" dirty="0"/>
              <a:t>?</a:t>
            </a:r>
          </a:p>
          <a:p>
            <a:pPr marL="342900" indent="-342900">
              <a:buAutoNum type="alphaLcParenR"/>
            </a:pPr>
            <a:r>
              <a:rPr lang="cs-CZ" dirty="0"/>
              <a:t>Kdy </a:t>
            </a:r>
            <a:r>
              <a:rPr lang="cs-CZ" u="sng" dirty="0"/>
              <a:t>vznikl</a:t>
            </a:r>
            <a:r>
              <a:rPr lang="cs-CZ" dirty="0"/>
              <a:t> stát Izrael?</a:t>
            </a:r>
          </a:p>
          <a:p>
            <a:pPr marL="342900" indent="-342900">
              <a:buAutoNum type="alphaLcParenR"/>
            </a:pPr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1275C19D-93DF-4AF8-8A45-E12128BCD70C}"/>
              </a:ext>
            </a:extLst>
          </p:cNvPr>
          <p:cNvSpPr txBox="1"/>
          <p:nvPr/>
        </p:nvSpPr>
        <p:spPr>
          <a:xfrm>
            <a:off x="2150917" y="168134"/>
            <a:ext cx="300082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I.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B1EB78ED-D188-4374-B1CA-F3F3504E3DF2}"/>
              </a:ext>
            </a:extLst>
          </p:cNvPr>
          <p:cNvSpPr txBox="1"/>
          <p:nvPr/>
        </p:nvSpPr>
        <p:spPr>
          <a:xfrm>
            <a:off x="6793995" y="110359"/>
            <a:ext cx="357790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II.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FFD4379-3AC2-4300-88DB-2500A5C0D509}"/>
              </a:ext>
            </a:extLst>
          </p:cNvPr>
          <p:cNvSpPr txBox="1"/>
          <p:nvPr/>
        </p:nvSpPr>
        <p:spPr>
          <a:xfrm>
            <a:off x="6707433" y="1490921"/>
            <a:ext cx="415498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III.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839F19BC-0788-4598-84D2-E8140841FD72}"/>
              </a:ext>
            </a:extLst>
          </p:cNvPr>
          <p:cNvSpPr txBox="1"/>
          <p:nvPr/>
        </p:nvSpPr>
        <p:spPr>
          <a:xfrm>
            <a:off x="11461172" y="168134"/>
            <a:ext cx="408445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IV.</a:t>
            </a:r>
          </a:p>
        </p:txBody>
      </p:sp>
    </p:spTree>
    <p:extLst>
      <p:ext uri="{BB962C8B-B14F-4D97-AF65-F5344CB8AC3E}">
        <p14:creationId xmlns:p14="http://schemas.microsoft.com/office/powerpoint/2010/main" val="41322619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FFF00"/>
            </a:gs>
            <a:gs pos="17000">
              <a:schemeClr val="accent1">
                <a:lumMod val="45000"/>
                <a:lumOff val="55000"/>
              </a:schemeClr>
            </a:gs>
            <a:gs pos="3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261" y="725213"/>
            <a:ext cx="9136785" cy="59910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Kosoúhelník 2"/>
          <p:cNvSpPr/>
          <p:nvPr/>
        </p:nvSpPr>
        <p:spPr>
          <a:xfrm rot="7110865">
            <a:off x="8364537" y="1959339"/>
            <a:ext cx="631786" cy="1218948"/>
          </a:xfrm>
          <a:prstGeom prst="parallelogram">
            <a:avLst>
              <a:gd name="adj" fmla="val 0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8529587" y="2384147"/>
            <a:ext cx="301686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/>
              <a:t>1</a:t>
            </a:r>
          </a:p>
        </p:txBody>
      </p:sp>
      <p:sp>
        <p:nvSpPr>
          <p:cNvPr id="6" name="Obdélníkový bublinový popisek 5"/>
          <p:cNvSpPr/>
          <p:nvPr/>
        </p:nvSpPr>
        <p:spPr>
          <a:xfrm>
            <a:off x="7089081" y="1780537"/>
            <a:ext cx="1440505" cy="347808"/>
          </a:xfrm>
          <a:prstGeom prst="wedgeRectCallout">
            <a:avLst>
              <a:gd name="adj1" fmla="val -86500"/>
              <a:gd name="adj2" fmla="val 116894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7692400" y="1780537"/>
            <a:ext cx="301686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/>
              <a:t>2</a:t>
            </a:r>
          </a:p>
        </p:txBody>
      </p:sp>
      <p:sp>
        <p:nvSpPr>
          <p:cNvPr id="8" name="Obdélníkový bublinový popisek 7"/>
          <p:cNvSpPr/>
          <p:nvPr/>
        </p:nvSpPr>
        <p:spPr>
          <a:xfrm>
            <a:off x="6403179" y="1078971"/>
            <a:ext cx="1440505" cy="347808"/>
          </a:xfrm>
          <a:prstGeom prst="wedgeRectCallout">
            <a:avLst>
              <a:gd name="adj1" fmla="val -86500"/>
              <a:gd name="adj2" fmla="val 116894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6938238" y="1078971"/>
            <a:ext cx="301686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/>
              <a:t>3</a:t>
            </a:r>
          </a:p>
        </p:txBody>
      </p:sp>
      <p:sp>
        <p:nvSpPr>
          <p:cNvPr id="10" name="Obdélníkový bublinový popisek 9"/>
          <p:cNvSpPr/>
          <p:nvPr/>
        </p:nvSpPr>
        <p:spPr>
          <a:xfrm>
            <a:off x="5210302" y="2579575"/>
            <a:ext cx="1440505" cy="347808"/>
          </a:xfrm>
          <a:prstGeom prst="wedgeRectCallout">
            <a:avLst>
              <a:gd name="adj1" fmla="val 66675"/>
              <a:gd name="adj2" fmla="val 19734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11" name="TextovéPole 10"/>
          <p:cNvSpPr txBox="1"/>
          <p:nvPr/>
        </p:nvSpPr>
        <p:spPr>
          <a:xfrm flipH="1">
            <a:off x="5771528" y="2558051"/>
            <a:ext cx="318052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/>
              <a:t>4</a:t>
            </a:r>
          </a:p>
        </p:txBody>
      </p:sp>
      <p:sp>
        <p:nvSpPr>
          <p:cNvPr id="12" name="Obdélníkový bublinový popisek 11"/>
          <p:cNvSpPr/>
          <p:nvPr/>
        </p:nvSpPr>
        <p:spPr>
          <a:xfrm>
            <a:off x="7994086" y="3615562"/>
            <a:ext cx="1255752" cy="483535"/>
          </a:xfrm>
          <a:prstGeom prst="wedgeRectCallout">
            <a:avLst>
              <a:gd name="adj1" fmla="val 564"/>
              <a:gd name="adj2" fmla="val 127732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13" name="TextovéPole 12"/>
          <p:cNvSpPr txBox="1"/>
          <p:nvPr/>
        </p:nvSpPr>
        <p:spPr>
          <a:xfrm>
            <a:off x="8471119" y="3688849"/>
            <a:ext cx="301686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/>
              <a:t>5</a:t>
            </a:r>
          </a:p>
        </p:txBody>
      </p:sp>
      <p:sp>
        <p:nvSpPr>
          <p:cNvPr id="14" name="Obdélníkový bublinový popisek 13"/>
          <p:cNvSpPr/>
          <p:nvPr/>
        </p:nvSpPr>
        <p:spPr>
          <a:xfrm>
            <a:off x="2816668" y="3906813"/>
            <a:ext cx="1755332" cy="406770"/>
          </a:xfrm>
          <a:prstGeom prst="wedgeRectCallout">
            <a:avLst>
              <a:gd name="adj1" fmla="val 60719"/>
              <a:gd name="adj2" fmla="val 38704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15" name="TextovéPole 14"/>
          <p:cNvSpPr txBox="1"/>
          <p:nvPr/>
        </p:nvSpPr>
        <p:spPr>
          <a:xfrm>
            <a:off x="3543491" y="3873515"/>
            <a:ext cx="301686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/>
              <a:t>6</a:t>
            </a:r>
          </a:p>
        </p:txBody>
      </p:sp>
      <p:sp>
        <p:nvSpPr>
          <p:cNvPr id="16" name="Obdélníkový bublinový popisek 15"/>
          <p:cNvSpPr/>
          <p:nvPr/>
        </p:nvSpPr>
        <p:spPr>
          <a:xfrm>
            <a:off x="2974081" y="5354423"/>
            <a:ext cx="1440505" cy="509663"/>
          </a:xfrm>
          <a:prstGeom prst="wedgeRectCallout">
            <a:avLst>
              <a:gd name="adj1" fmla="val -80980"/>
              <a:gd name="adj2" fmla="val 25179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3543490" y="5424588"/>
            <a:ext cx="301686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/>
              <a:t>7</a:t>
            </a:r>
          </a:p>
        </p:txBody>
      </p:sp>
      <p:sp>
        <p:nvSpPr>
          <p:cNvPr id="18" name="Obdélníkový bublinový popisek 17"/>
          <p:cNvSpPr/>
          <p:nvPr/>
        </p:nvSpPr>
        <p:spPr>
          <a:xfrm>
            <a:off x="2164842" y="1426780"/>
            <a:ext cx="1821215" cy="489540"/>
          </a:xfrm>
          <a:prstGeom prst="wedgeRectCallout">
            <a:avLst>
              <a:gd name="adj1" fmla="val 66308"/>
              <a:gd name="adj2" fmla="val 73487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19" name="TextovéPole 18"/>
          <p:cNvSpPr txBox="1"/>
          <p:nvPr/>
        </p:nvSpPr>
        <p:spPr>
          <a:xfrm>
            <a:off x="2974081" y="1486884"/>
            <a:ext cx="301686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/>
              <a:t>8</a:t>
            </a:r>
          </a:p>
        </p:txBody>
      </p:sp>
      <p:sp>
        <p:nvSpPr>
          <p:cNvPr id="20" name="TextovéPole 19"/>
          <p:cNvSpPr txBox="1"/>
          <p:nvPr/>
        </p:nvSpPr>
        <p:spPr>
          <a:xfrm>
            <a:off x="1366352" y="175455"/>
            <a:ext cx="3858236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Popiš očíslované části ropného ložiska.</a:t>
            </a:r>
          </a:p>
        </p:txBody>
      </p:sp>
      <p:sp>
        <p:nvSpPr>
          <p:cNvPr id="21" name="Obdélníkový bublinový popisek 20"/>
          <p:cNvSpPr/>
          <p:nvPr/>
        </p:nvSpPr>
        <p:spPr>
          <a:xfrm>
            <a:off x="2816668" y="4664203"/>
            <a:ext cx="1755332" cy="483535"/>
          </a:xfrm>
          <a:prstGeom prst="wedgeRectCallout">
            <a:avLst>
              <a:gd name="adj1" fmla="val 16394"/>
              <a:gd name="adj2" fmla="val 16734"/>
            </a:avLst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22" name="TextovéPole 21"/>
          <p:cNvSpPr txBox="1"/>
          <p:nvPr/>
        </p:nvSpPr>
        <p:spPr>
          <a:xfrm>
            <a:off x="3498507" y="4713228"/>
            <a:ext cx="301686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558214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FFF00"/>
            </a:gs>
            <a:gs pos="17000">
              <a:schemeClr val="accent1">
                <a:lumMod val="45000"/>
                <a:lumOff val="55000"/>
              </a:schemeClr>
            </a:gs>
            <a:gs pos="3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/>
          <p:cNvSpPr txBox="1"/>
          <p:nvPr/>
        </p:nvSpPr>
        <p:spPr>
          <a:xfrm>
            <a:off x="359229" y="188641"/>
            <a:ext cx="115932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Rozprostírá se ve strategicky a hospodářsky důležité části světa – je to </a:t>
            </a:r>
            <a:r>
              <a:rPr lang="cs-CZ" sz="2400" b="1" dirty="0"/>
              <a:t>styčná oblast tří světadílů </a:t>
            </a:r>
            <a:r>
              <a:rPr lang="cs-CZ" sz="2400" dirty="0"/>
              <a:t>(Evropy, Afriky a Asie).</a:t>
            </a:r>
          </a:p>
          <a:p>
            <a:endParaRPr lang="cs-CZ" sz="2400" dirty="0"/>
          </a:p>
        </p:txBody>
      </p:sp>
      <p:pic>
        <p:nvPicPr>
          <p:cNvPr id="11268" name="Picture 4" descr="Soubor:Southwest Asi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5724" y="1124745"/>
            <a:ext cx="8337289" cy="5733256"/>
          </a:xfrm>
          <a:prstGeom prst="rect">
            <a:avLst/>
          </a:prstGeom>
          <a:noFill/>
        </p:spPr>
      </p:pic>
      <p:sp>
        <p:nvSpPr>
          <p:cNvPr id="2" name="Ovál 1">
            <a:extLst>
              <a:ext uri="{FF2B5EF4-FFF2-40B4-BE49-F238E27FC236}">
                <a16:creationId xmlns:a16="http://schemas.microsoft.com/office/drawing/2014/main" id="{50F803F5-25C1-4B3B-89E3-17A72CA616B0}"/>
              </a:ext>
            </a:extLst>
          </p:cNvPr>
          <p:cNvSpPr/>
          <p:nvPr/>
        </p:nvSpPr>
        <p:spPr>
          <a:xfrm>
            <a:off x="5719009" y="3252355"/>
            <a:ext cx="453191" cy="270164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7036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FFF00"/>
            </a:gs>
            <a:gs pos="17000">
              <a:schemeClr val="accent1">
                <a:lumMod val="45000"/>
                <a:lumOff val="55000"/>
              </a:schemeClr>
            </a:gs>
            <a:gs pos="3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outh-West Asia : free map, free blank map, free outline map, free base map : states, main cities, color (white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73" t="314" r="2568" b="-314"/>
          <a:stretch>
            <a:fillRect/>
          </a:stretch>
        </p:blipFill>
        <p:spPr bwMode="auto">
          <a:xfrm>
            <a:off x="1543050" y="115888"/>
            <a:ext cx="8083550" cy="674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ývojový diagram: spojnice 1"/>
          <p:cNvSpPr/>
          <p:nvPr/>
        </p:nvSpPr>
        <p:spPr>
          <a:xfrm>
            <a:off x="3575051" y="2060576"/>
            <a:ext cx="288925" cy="288925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4" name="Vývojový diagram: spojnice 3"/>
          <p:cNvSpPr/>
          <p:nvPr/>
        </p:nvSpPr>
        <p:spPr>
          <a:xfrm>
            <a:off x="3359151" y="3068639"/>
            <a:ext cx="288925" cy="288925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5" name="Vývojový diagram: spojnice 4"/>
          <p:cNvSpPr/>
          <p:nvPr/>
        </p:nvSpPr>
        <p:spPr>
          <a:xfrm>
            <a:off x="3071814" y="2924176"/>
            <a:ext cx="287337" cy="288925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6" name="Vývojový diagram: spojnice 5"/>
          <p:cNvSpPr/>
          <p:nvPr/>
        </p:nvSpPr>
        <p:spPr>
          <a:xfrm>
            <a:off x="5591176" y="5805489"/>
            <a:ext cx="288925" cy="287337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7" name="Vývojový diagram: spojnice 6"/>
          <p:cNvSpPr/>
          <p:nvPr/>
        </p:nvSpPr>
        <p:spPr>
          <a:xfrm>
            <a:off x="6888164" y="5013325"/>
            <a:ext cx="287337" cy="28733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8" name="Vývojový diagram: spojnice 7"/>
          <p:cNvSpPr/>
          <p:nvPr/>
        </p:nvSpPr>
        <p:spPr>
          <a:xfrm>
            <a:off x="6456364" y="4437064"/>
            <a:ext cx="287337" cy="287337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9" name="Vývojový diagram: spojnice 8"/>
          <p:cNvSpPr/>
          <p:nvPr/>
        </p:nvSpPr>
        <p:spPr>
          <a:xfrm>
            <a:off x="4872039" y="2997200"/>
            <a:ext cx="287337" cy="28733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10" name="Vývojový diagram: spojnice 9"/>
          <p:cNvSpPr/>
          <p:nvPr/>
        </p:nvSpPr>
        <p:spPr>
          <a:xfrm>
            <a:off x="6527801" y="2852739"/>
            <a:ext cx="288925" cy="288925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1" name="Vývojový diagram: spojnice 10"/>
          <p:cNvSpPr/>
          <p:nvPr/>
        </p:nvSpPr>
        <p:spPr>
          <a:xfrm>
            <a:off x="2279650" y="1268414"/>
            <a:ext cx="287338" cy="288925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12" name="Vývojový diagram: spojnice 11"/>
          <p:cNvSpPr/>
          <p:nvPr/>
        </p:nvSpPr>
        <p:spPr>
          <a:xfrm>
            <a:off x="4224338" y="3933825"/>
            <a:ext cx="576262" cy="28733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4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13" name="Vývojový diagram: spojnice 12"/>
          <p:cNvSpPr/>
          <p:nvPr/>
        </p:nvSpPr>
        <p:spPr>
          <a:xfrm>
            <a:off x="8112126" y="2420939"/>
            <a:ext cx="576263" cy="287337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400" b="1" dirty="0">
                <a:solidFill>
                  <a:schemeClr val="tx1"/>
                </a:solidFill>
              </a:rPr>
              <a:t>11</a:t>
            </a:r>
          </a:p>
        </p:txBody>
      </p:sp>
      <p:sp>
        <p:nvSpPr>
          <p:cNvPr id="14" name="Zaoblený obdélníkový popisek 13"/>
          <p:cNvSpPr/>
          <p:nvPr/>
        </p:nvSpPr>
        <p:spPr>
          <a:xfrm>
            <a:off x="5375276" y="4581525"/>
            <a:ext cx="504825" cy="287338"/>
          </a:xfrm>
          <a:prstGeom prst="wedgeRoundRectCallout">
            <a:avLst>
              <a:gd name="adj1" fmla="val 91468"/>
              <a:gd name="adj2" fmla="val -159909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400" b="1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6" name="Zaoblený obdélníkový popisek 15"/>
          <p:cNvSpPr/>
          <p:nvPr/>
        </p:nvSpPr>
        <p:spPr>
          <a:xfrm>
            <a:off x="4872039" y="3644901"/>
            <a:ext cx="503237" cy="288925"/>
          </a:xfrm>
          <a:prstGeom prst="wedgeRoundRectCallout">
            <a:avLst>
              <a:gd name="adj1" fmla="val 62673"/>
              <a:gd name="adj2" fmla="val -124635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400" b="1" dirty="0">
                <a:solidFill>
                  <a:schemeClr val="tx1"/>
                </a:solidFill>
              </a:rPr>
              <a:t>13</a:t>
            </a:r>
          </a:p>
        </p:txBody>
      </p:sp>
      <p:sp>
        <p:nvSpPr>
          <p:cNvPr id="17" name="Zaoblený obdélníkový popisek 16"/>
          <p:cNvSpPr/>
          <p:nvPr/>
        </p:nvSpPr>
        <p:spPr>
          <a:xfrm>
            <a:off x="2495551" y="2565400"/>
            <a:ext cx="504825" cy="287338"/>
          </a:xfrm>
          <a:prstGeom prst="wedgeRoundRectCallout">
            <a:avLst>
              <a:gd name="adj1" fmla="val 111625"/>
              <a:gd name="adj2" fmla="val -54087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400" b="1" dirty="0">
                <a:solidFill>
                  <a:schemeClr val="tx1"/>
                </a:solidFill>
              </a:rPr>
              <a:t>14</a:t>
            </a:r>
          </a:p>
        </p:txBody>
      </p:sp>
      <p:sp>
        <p:nvSpPr>
          <p:cNvPr id="18" name="Zaoblený obdélníkový popisek 17"/>
          <p:cNvSpPr/>
          <p:nvPr/>
        </p:nvSpPr>
        <p:spPr>
          <a:xfrm>
            <a:off x="2135189" y="2133600"/>
            <a:ext cx="504825" cy="287338"/>
          </a:xfrm>
          <a:prstGeom prst="wedgeRoundRectCallout">
            <a:avLst>
              <a:gd name="adj1" fmla="val 91468"/>
              <a:gd name="adj2" fmla="val -8735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400" b="1" dirty="0">
                <a:solidFill>
                  <a:schemeClr val="tx1"/>
                </a:solidFill>
              </a:rPr>
              <a:t>15</a:t>
            </a:r>
          </a:p>
        </p:txBody>
      </p:sp>
      <p:sp>
        <p:nvSpPr>
          <p:cNvPr id="19" name="Zaoblený obdélníkový popisek 18"/>
          <p:cNvSpPr/>
          <p:nvPr/>
        </p:nvSpPr>
        <p:spPr>
          <a:xfrm>
            <a:off x="5951539" y="3429000"/>
            <a:ext cx="504825" cy="287338"/>
          </a:xfrm>
          <a:prstGeom prst="wedgeRoundRectCallout">
            <a:avLst>
              <a:gd name="adj1" fmla="val -40989"/>
              <a:gd name="adj2" fmla="val 172673"/>
              <a:gd name="adj3" fmla="val 16667"/>
            </a:avLst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400" b="1" dirty="0">
                <a:solidFill>
                  <a:schemeClr val="tx1"/>
                </a:solidFill>
              </a:rPr>
              <a:t>16</a:t>
            </a:r>
          </a:p>
        </p:txBody>
      </p:sp>
      <p:sp>
        <p:nvSpPr>
          <p:cNvPr id="6163" name="TextovéPole 14"/>
          <p:cNvSpPr txBox="1">
            <a:spLocks noChangeArrowheads="1"/>
          </p:cNvSpPr>
          <p:nvPr/>
        </p:nvSpPr>
        <p:spPr bwMode="auto">
          <a:xfrm>
            <a:off x="1558925" y="260350"/>
            <a:ext cx="6997700" cy="338138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600" b="1" dirty="0">
                <a:solidFill>
                  <a:schemeClr val="bg1"/>
                </a:solidFill>
              </a:rPr>
              <a:t>I. Vyhledej a zapiš názvy očíslovaných států a přiřaď příslušné vlajky. </a:t>
            </a:r>
            <a:endParaRPr lang="cs-CZ" altLang="cs-CZ" sz="1800" b="1" dirty="0">
              <a:solidFill>
                <a:schemeClr val="bg1"/>
              </a:solidFill>
            </a:endParaRPr>
          </a:p>
        </p:txBody>
      </p:sp>
      <p:pic>
        <p:nvPicPr>
          <p:cNvPr id="616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013" y="115888"/>
            <a:ext cx="863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6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013" y="765176"/>
            <a:ext cx="86360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66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6450" y="1484313"/>
            <a:ext cx="86518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67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81" r="7117"/>
          <a:stretch>
            <a:fillRect/>
          </a:stretch>
        </p:blipFill>
        <p:spPr bwMode="auto">
          <a:xfrm>
            <a:off x="9696450" y="2205038"/>
            <a:ext cx="863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68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014" y="2900364"/>
            <a:ext cx="935037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69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013" y="3573463"/>
            <a:ext cx="97155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70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8988" y="4437063"/>
            <a:ext cx="989012" cy="65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71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8988" y="5229226"/>
            <a:ext cx="989012" cy="65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72" name="Picture 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138" y="6092825"/>
            <a:ext cx="925512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73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6092825"/>
            <a:ext cx="10096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74" name="Picture 3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5373688"/>
            <a:ext cx="941387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75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4581525"/>
            <a:ext cx="1000125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76" name="Picture 3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3854450"/>
            <a:ext cx="1008062" cy="67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77" name="Picture 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9" y="3284539"/>
            <a:ext cx="1044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78" name="Picture 3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1901" y="6092825"/>
            <a:ext cx="976313" cy="62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6179" name="Picture 3"/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6092826"/>
            <a:ext cx="979488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25" name="Vývojový diagram: spojnice 24"/>
          <p:cNvSpPr/>
          <p:nvPr/>
        </p:nvSpPr>
        <p:spPr>
          <a:xfrm>
            <a:off x="2782889" y="3357564"/>
            <a:ext cx="288925" cy="28733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A</a:t>
            </a:r>
          </a:p>
        </p:txBody>
      </p:sp>
      <p:sp>
        <p:nvSpPr>
          <p:cNvPr id="43" name="Vývojový diagram: spojnice 42"/>
          <p:cNvSpPr/>
          <p:nvPr/>
        </p:nvSpPr>
        <p:spPr>
          <a:xfrm>
            <a:off x="2782889" y="4076701"/>
            <a:ext cx="288925" cy="2889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B</a:t>
            </a:r>
          </a:p>
        </p:txBody>
      </p:sp>
      <p:sp>
        <p:nvSpPr>
          <p:cNvPr id="44" name="Vývojový diagram: spojnice 43"/>
          <p:cNvSpPr/>
          <p:nvPr/>
        </p:nvSpPr>
        <p:spPr>
          <a:xfrm>
            <a:off x="2782889" y="4724401"/>
            <a:ext cx="288925" cy="2889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C</a:t>
            </a:r>
          </a:p>
        </p:txBody>
      </p:sp>
      <p:sp>
        <p:nvSpPr>
          <p:cNvPr id="45" name="Vývojový diagram: spojnice 44"/>
          <p:cNvSpPr/>
          <p:nvPr/>
        </p:nvSpPr>
        <p:spPr>
          <a:xfrm>
            <a:off x="2711451" y="5516564"/>
            <a:ext cx="288925" cy="2889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46" name="Vývojový diagram: spojnice 45"/>
          <p:cNvSpPr/>
          <p:nvPr/>
        </p:nvSpPr>
        <p:spPr>
          <a:xfrm>
            <a:off x="2782889" y="6165850"/>
            <a:ext cx="288925" cy="2873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E</a:t>
            </a:r>
          </a:p>
        </p:txBody>
      </p:sp>
      <p:sp>
        <p:nvSpPr>
          <p:cNvPr id="47" name="Vývojový diagram: spojnice 46"/>
          <p:cNvSpPr/>
          <p:nvPr/>
        </p:nvSpPr>
        <p:spPr>
          <a:xfrm>
            <a:off x="6743701" y="5805489"/>
            <a:ext cx="288925" cy="28733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F</a:t>
            </a:r>
          </a:p>
        </p:txBody>
      </p:sp>
      <p:sp>
        <p:nvSpPr>
          <p:cNvPr id="48" name="Vývojový diagram: spojnice 47"/>
          <p:cNvSpPr/>
          <p:nvPr/>
        </p:nvSpPr>
        <p:spPr>
          <a:xfrm>
            <a:off x="7751764" y="5805489"/>
            <a:ext cx="288925" cy="28733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G</a:t>
            </a:r>
          </a:p>
        </p:txBody>
      </p:sp>
      <p:sp>
        <p:nvSpPr>
          <p:cNvPr id="49" name="Vývojový diagram: spojnice 48"/>
          <p:cNvSpPr/>
          <p:nvPr/>
        </p:nvSpPr>
        <p:spPr>
          <a:xfrm>
            <a:off x="9191626" y="260351"/>
            <a:ext cx="288925" cy="2889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H</a:t>
            </a:r>
          </a:p>
        </p:txBody>
      </p:sp>
      <p:sp>
        <p:nvSpPr>
          <p:cNvPr id="50" name="Vývojový diagram: spojnice 49"/>
          <p:cNvSpPr/>
          <p:nvPr/>
        </p:nvSpPr>
        <p:spPr>
          <a:xfrm>
            <a:off x="9264650" y="1628775"/>
            <a:ext cx="287338" cy="2873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I</a:t>
            </a:r>
          </a:p>
        </p:txBody>
      </p:sp>
      <p:sp>
        <p:nvSpPr>
          <p:cNvPr id="51" name="Vývojový diagram: spojnice 50"/>
          <p:cNvSpPr/>
          <p:nvPr/>
        </p:nvSpPr>
        <p:spPr>
          <a:xfrm>
            <a:off x="9264650" y="2276476"/>
            <a:ext cx="287338" cy="2889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J</a:t>
            </a:r>
          </a:p>
        </p:txBody>
      </p:sp>
      <p:sp>
        <p:nvSpPr>
          <p:cNvPr id="52" name="Vývojový diagram: spojnice 51"/>
          <p:cNvSpPr/>
          <p:nvPr/>
        </p:nvSpPr>
        <p:spPr>
          <a:xfrm>
            <a:off x="8904288" y="836613"/>
            <a:ext cx="647700" cy="43180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400" b="1" dirty="0">
                <a:solidFill>
                  <a:schemeClr val="tx1"/>
                </a:solidFill>
              </a:rPr>
              <a:t>CH</a:t>
            </a:r>
          </a:p>
        </p:txBody>
      </p:sp>
      <p:sp>
        <p:nvSpPr>
          <p:cNvPr id="53" name="Vývojový diagram: spojnice 52"/>
          <p:cNvSpPr/>
          <p:nvPr/>
        </p:nvSpPr>
        <p:spPr>
          <a:xfrm>
            <a:off x="9264650" y="3068639"/>
            <a:ext cx="287338" cy="2889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K</a:t>
            </a:r>
          </a:p>
        </p:txBody>
      </p:sp>
      <p:sp>
        <p:nvSpPr>
          <p:cNvPr id="54" name="Vývojový diagram: spojnice 53"/>
          <p:cNvSpPr/>
          <p:nvPr/>
        </p:nvSpPr>
        <p:spPr>
          <a:xfrm>
            <a:off x="9264650" y="3789364"/>
            <a:ext cx="287338" cy="28733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L</a:t>
            </a:r>
          </a:p>
        </p:txBody>
      </p:sp>
      <p:sp>
        <p:nvSpPr>
          <p:cNvPr id="55" name="Vývojový diagram: spojnice 54"/>
          <p:cNvSpPr/>
          <p:nvPr/>
        </p:nvSpPr>
        <p:spPr>
          <a:xfrm>
            <a:off x="9264650" y="4581525"/>
            <a:ext cx="287338" cy="28733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56" name="Vývojový diagram: spojnice 55"/>
          <p:cNvSpPr/>
          <p:nvPr/>
        </p:nvSpPr>
        <p:spPr>
          <a:xfrm>
            <a:off x="9264650" y="5373689"/>
            <a:ext cx="287338" cy="287337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N</a:t>
            </a:r>
          </a:p>
        </p:txBody>
      </p:sp>
      <p:sp>
        <p:nvSpPr>
          <p:cNvPr id="57" name="Vývojový diagram: spojnice 56"/>
          <p:cNvSpPr/>
          <p:nvPr/>
        </p:nvSpPr>
        <p:spPr>
          <a:xfrm>
            <a:off x="9409114" y="6092826"/>
            <a:ext cx="287337" cy="2889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b="1" dirty="0">
                <a:solidFill>
                  <a:schemeClr val="tx1"/>
                </a:solidFill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2352239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FFF00"/>
            </a:gs>
            <a:gs pos="17000">
              <a:schemeClr val="accent1">
                <a:lumMod val="45000"/>
                <a:lumOff val="55000"/>
              </a:schemeClr>
            </a:gs>
            <a:gs pos="3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South-West Asia : free map, free blank map, free outline map, free base map : hydrography, stat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1" r="1892"/>
          <a:stretch>
            <a:fillRect/>
          </a:stretch>
        </p:blipFill>
        <p:spPr bwMode="auto">
          <a:xfrm>
            <a:off x="1524000" y="427038"/>
            <a:ext cx="7829550" cy="6430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ovéPole 1"/>
          <p:cNvSpPr txBox="1">
            <a:spLocks noChangeArrowheads="1"/>
          </p:cNvSpPr>
          <p:nvPr/>
        </p:nvSpPr>
        <p:spPr bwMode="auto">
          <a:xfrm>
            <a:off x="1631950" y="115889"/>
            <a:ext cx="7651750" cy="369887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>
                <a:solidFill>
                  <a:schemeClr val="bg1"/>
                </a:solidFill>
              </a:rPr>
              <a:t>I. Vyhledej zapiš do obrázku názvy zobrazených řek a vodních ploch.</a:t>
            </a:r>
          </a:p>
        </p:txBody>
      </p:sp>
      <p:sp>
        <p:nvSpPr>
          <p:cNvPr id="4" name="Obdélníkový popisek 3"/>
          <p:cNvSpPr/>
          <p:nvPr/>
        </p:nvSpPr>
        <p:spPr>
          <a:xfrm>
            <a:off x="9480550" y="4581525"/>
            <a:ext cx="985838" cy="215900"/>
          </a:xfrm>
          <a:prstGeom prst="wedgeRectCallout">
            <a:avLst>
              <a:gd name="adj1" fmla="val -110531"/>
              <a:gd name="adj2" fmla="val 104493"/>
            </a:avLst>
          </a:prstGeom>
          <a:solidFill>
            <a:srgbClr val="FF0000"/>
          </a:solidFill>
          <a:ln>
            <a:solidFill>
              <a:srgbClr val="00B0F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400" b="1" dirty="0">
                <a:solidFill>
                  <a:schemeClr val="tx1"/>
                </a:solidFill>
              </a:rPr>
              <a:t>řeka</a:t>
            </a:r>
          </a:p>
        </p:txBody>
      </p:sp>
      <p:sp>
        <p:nvSpPr>
          <p:cNvPr id="10" name="Obdélníkový popisek 9"/>
          <p:cNvSpPr/>
          <p:nvPr/>
        </p:nvSpPr>
        <p:spPr>
          <a:xfrm>
            <a:off x="9409114" y="4941888"/>
            <a:ext cx="985837" cy="215900"/>
          </a:xfrm>
          <a:prstGeom prst="wedgeRectCallout">
            <a:avLst>
              <a:gd name="adj1" fmla="val -110531"/>
              <a:gd name="adj2" fmla="val 104493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0070C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400" b="1" dirty="0">
                <a:solidFill>
                  <a:schemeClr val="tx1"/>
                </a:solidFill>
              </a:rPr>
              <a:t>jezero</a:t>
            </a:r>
          </a:p>
        </p:txBody>
      </p:sp>
      <p:sp>
        <p:nvSpPr>
          <p:cNvPr id="11" name="Obdélníkový popisek 10"/>
          <p:cNvSpPr/>
          <p:nvPr/>
        </p:nvSpPr>
        <p:spPr>
          <a:xfrm>
            <a:off x="8904288" y="5300663"/>
            <a:ext cx="1490662" cy="215900"/>
          </a:xfrm>
          <a:prstGeom prst="wedgeRectCallout">
            <a:avLst>
              <a:gd name="adj1" fmla="val -79369"/>
              <a:gd name="adj2" fmla="val 205275"/>
            </a:avLst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400" b="1" dirty="0">
                <a:solidFill>
                  <a:schemeClr val="tx1"/>
                </a:solidFill>
              </a:rPr>
              <a:t>záliv, průliv</a:t>
            </a:r>
          </a:p>
        </p:txBody>
      </p:sp>
      <p:sp>
        <p:nvSpPr>
          <p:cNvPr id="12" name="Ovál 11"/>
          <p:cNvSpPr/>
          <p:nvPr/>
        </p:nvSpPr>
        <p:spPr>
          <a:xfrm>
            <a:off x="8937625" y="5732463"/>
            <a:ext cx="1728788" cy="360362"/>
          </a:xfrm>
          <a:prstGeom prst="ellipse">
            <a:avLst/>
          </a:prstGeom>
          <a:solidFill>
            <a:srgbClr val="00B0F0"/>
          </a:solidFill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cs-CZ" sz="1200" b="1" dirty="0">
                <a:solidFill>
                  <a:schemeClr val="tx1"/>
                </a:solidFill>
              </a:rPr>
              <a:t>moře, oceán </a:t>
            </a:r>
          </a:p>
        </p:txBody>
      </p:sp>
      <p:sp>
        <p:nvSpPr>
          <p:cNvPr id="5129" name="TextovéPole 8"/>
          <p:cNvSpPr txBox="1">
            <a:spLocks noChangeArrowheads="1"/>
          </p:cNvSpPr>
          <p:nvPr/>
        </p:nvSpPr>
        <p:spPr bwMode="auto">
          <a:xfrm>
            <a:off x="5735639" y="5876926"/>
            <a:ext cx="3114675" cy="3079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400" b="1"/>
              <a:t>K popisu použij navržené popisky</a:t>
            </a:r>
            <a:r>
              <a:rPr lang="cs-CZ" altLang="cs-CZ" sz="14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45342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FFF00"/>
            </a:gs>
            <a:gs pos="17000">
              <a:schemeClr val="accent1">
                <a:lumMod val="45000"/>
                <a:lumOff val="55000"/>
              </a:schemeClr>
            </a:gs>
            <a:gs pos="3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2"/>
          <a:srcRect t="12969" b="16853"/>
          <a:stretch/>
        </p:blipFill>
        <p:spPr>
          <a:xfrm>
            <a:off x="0" y="642025"/>
            <a:ext cx="12192000" cy="589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0856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FFF00"/>
            </a:gs>
            <a:gs pos="17000">
              <a:schemeClr val="accent1">
                <a:lumMod val="45000"/>
                <a:lumOff val="55000"/>
              </a:schemeClr>
            </a:gs>
            <a:gs pos="3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Obyvatelstvo</a:t>
            </a:r>
            <a:br>
              <a:rPr lang="cs-CZ" b="1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75520" y="1196752"/>
            <a:ext cx="8712968" cy="5328592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cs-CZ" dirty="0"/>
              <a:t>Europoidní rasa</a:t>
            </a:r>
          </a:p>
          <a:p>
            <a:pPr lvl="0"/>
            <a:r>
              <a:rPr lang="cs-CZ" dirty="0"/>
              <a:t>Nerovnoměrné rozložení</a:t>
            </a:r>
          </a:p>
          <a:p>
            <a:pPr lvl="1"/>
            <a:r>
              <a:rPr lang="cs-CZ" dirty="0"/>
              <a:t>Vysoká urbanizace – Arabský poloostrov (pouště)</a:t>
            </a:r>
          </a:p>
          <a:p>
            <a:pPr lvl="1"/>
            <a:r>
              <a:rPr lang="cs-CZ" dirty="0"/>
              <a:t>Centralizace v zemědělských oblastech (Mezopotamská nížiny)</a:t>
            </a:r>
          </a:p>
          <a:p>
            <a:pPr lvl="1"/>
            <a:r>
              <a:rPr lang="cs-CZ" dirty="0"/>
              <a:t>Relativně rovnoměrně rozmístěné obyvatelstvo – Turecko</a:t>
            </a:r>
          </a:p>
          <a:p>
            <a:pPr lvl="0"/>
            <a:r>
              <a:rPr lang="cs-CZ" u="sng" dirty="0"/>
              <a:t>Kurdové</a:t>
            </a:r>
            <a:r>
              <a:rPr lang="cs-CZ" dirty="0"/>
              <a:t> (největší národ bez vlastního státu)</a:t>
            </a:r>
          </a:p>
          <a:p>
            <a:pPr lvl="1"/>
            <a:r>
              <a:rPr lang="cs-CZ" dirty="0"/>
              <a:t>Menšina</a:t>
            </a:r>
          </a:p>
          <a:p>
            <a:pPr lvl="1"/>
            <a:r>
              <a:rPr lang="cs-CZ" dirty="0"/>
              <a:t>Žijí na pohraničí Turecka, Sýrie, Iráku a Iránu</a:t>
            </a:r>
          </a:p>
          <a:p>
            <a:pPr lvl="1"/>
            <a:r>
              <a:rPr lang="cs-CZ" dirty="0"/>
              <a:t>V Turecku jsou považováni za méněcenné</a:t>
            </a:r>
          </a:p>
          <a:p>
            <a:pPr lvl="1"/>
            <a:r>
              <a:rPr lang="cs-CZ" dirty="0"/>
              <a:t>Nemají někdy šanci na svobodný projev</a:t>
            </a:r>
          </a:p>
          <a:p>
            <a:pPr lvl="0"/>
            <a:r>
              <a:rPr lang="cs-CZ" u="sng" dirty="0"/>
              <a:t>Náboženství</a:t>
            </a:r>
          </a:p>
          <a:p>
            <a:pPr lvl="1"/>
            <a:r>
              <a:rPr lang="cs-CZ" dirty="0"/>
              <a:t>Islám, judaismus (Izrael) a křesťanství (Libanon, Kypr)</a:t>
            </a:r>
          </a:p>
          <a:p>
            <a:pPr lvl="1"/>
            <a:r>
              <a:rPr lang="cs-CZ" dirty="0"/>
              <a:t>Muslimové převládají</a:t>
            </a:r>
          </a:p>
          <a:p>
            <a:pPr lvl="1"/>
            <a:r>
              <a:rPr lang="cs-CZ" dirty="0"/>
              <a:t>Menšiny křesťanů v Izraeli, Turecku</a:t>
            </a:r>
          </a:p>
          <a:p>
            <a:pPr lvl="1"/>
            <a:r>
              <a:rPr lang="cs-CZ" dirty="0"/>
              <a:t>Všechna tři náboženství zde vznikla</a:t>
            </a:r>
          </a:p>
          <a:p>
            <a:pPr lvl="2"/>
            <a:r>
              <a:rPr lang="cs-CZ" dirty="0"/>
              <a:t>Největší problém je Jeruzalém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5382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FFF00"/>
            </a:gs>
            <a:gs pos="17000">
              <a:schemeClr val="accent1">
                <a:lumMod val="45000"/>
                <a:lumOff val="55000"/>
              </a:schemeClr>
            </a:gs>
            <a:gs pos="3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Graf%20-%20etnick%C3%A1%20skladba%20JZ"/>
          <p:cNvPicPr>
            <a:picLocks noChangeAspect="1" noChangeArrowheads="1"/>
          </p:cNvPicPr>
          <p:nvPr/>
        </p:nvPicPr>
        <p:blipFill>
          <a:blip r:embed="rId2" cstate="print"/>
          <a:srcRect l="13583" r="12327"/>
          <a:stretch>
            <a:fillRect/>
          </a:stretch>
        </p:blipFill>
        <p:spPr bwMode="auto">
          <a:xfrm>
            <a:off x="270164" y="188640"/>
            <a:ext cx="5753828" cy="5368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7" descr="sy x"/>
          <p:cNvPicPr>
            <a:picLocks noChangeAspect="1" noChangeArrowheads="1"/>
          </p:cNvPicPr>
          <p:nvPr/>
        </p:nvPicPr>
        <p:blipFill>
          <a:blip r:embed="rId3" cstate="print"/>
          <a:srcRect l="16037" r="17631" b="6659"/>
          <a:stretch>
            <a:fillRect/>
          </a:stretch>
        </p:blipFill>
        <p:spPr bwMode="auto">
          <a:xfrm>
            <a:off x="6252592" y="1901537"/>
            <a:ext cx="5139530" cy="45927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633526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FFF00"/>
            </a:gs>
            <a:gs pos="17000">
              <a:schemeClr val="accent1">
                <a:lumMod val="45000"/>
                <a:lumOff val="55000"/>
              </a:schemeClr>
            </a:gs>
            <a:gs pos="3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 descr="ropa v Perském záliv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1" y="260648"/>
            <a:ext cx="8193763" cy="6418448"/>
          </a:xfrm>
          <a:prstGeom prst="rect">
            <a:avLst/>
          </a:prstGeom>
        </p:spPr>
      </p:pic>
      <p:pic>
        <p:nvPicPr>
          <p:cNvPr id="3" name="Obrázek 2" descr="RasTanura_III.Saudi_Arabia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702216" y="2066613"/>
            <a:ext cx="3284375" cy="4612483"/>
          </a:xfrm>
          <a:prstGeom prst="rect">
            <a:avLst/>
          </a:prstGeom>
        </p:spPr>
      </p:pic>
      <p:sp>
        <p:nvSpPr>
          <p:cNvPr id="4" name="TextovéPole 1"/>
          <p:cNvSpPr txBox="1">
            <a:spLocks noChangeArrowheads="1"/>
          </p:cNvSpPr>
          <p:nvPr/>
        </p:nvSpPr>
        <p:spPr bwMode="auto">
          <a:xfrm>
            <a:off x="3723033" y="6309209"/>
            <a:ext cx="3479800" cy="36988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Ropná ložiska blízkého východu</a:t>
            </a:r>
          </a:p>
        </p:txBody>
      </p:sp>
    </p:spTree>
    <p:extLst>
      <p:ext uri="{BB962C8B-B14F-4D97-AF65-F5344CB8AC3E}">
        <p14:creationId xmlns:p14="http://schemas.microsoft.com/office/powerpoint/2010/main" val="226994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0">
              <a:srgbClr val="FFFF00"/>
            </a:gs>
            <a:gs pos="17000">
              <a:schemeClr val="accent1">
                <a:lumMod val="45000"/>
                <a:lumOff val="55000"/>
              </a:schemeClr>
            </a:gs>
            <a:gs pos="31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rasTanuraRefine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0105"/>
            <a:ext cx="6864626" cy="46824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5"/>
          <p:cNvSpPr txBox="1">
            <a:spLocks noChangeArrowheads="1"/>
          </p:cNvSpPr>
          <p:nvPr/>
        </p:nvSpPr>
        <p:spPr bwMode="auto">
          <a:xfrm>
            <a:off x="2640014" y="0"/>
            <a:ext cx="6048375" cy="4000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2000" b="1"/>
              <a:t>Ras Tanura – největší ropný terminál světa</a:t>
            </a:r>
          </a:p>
        </p:txBody>
      </p:sp>
      <p:pic>
        <p:nvPicPr>
          <p:cNvPr id="4" name="Picture 4" descr="saEnviroShi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6296" y="3672731"/>
            <a:ext cx="5055704" cy="3185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439391" y="3096356"/>
            <a:ext cx="2449513" cy="36988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b="1"/>
              <a:t>Ras Tanura - tankery</a:t>
            </a:r>
          </a:p>
        </p:txBody>
      </p:sp>
    </p:spTree>
    <p:extLst>
      <p:ext uri="{BB962C8B-B14F-4D97-AF65-F5344CB8AC3E}">
        <p14:creationId xmlns:p14="http://schemas.microsoft.com/office/powerpoint/2010/main" val="410868115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524</Words>
  <Application>Microsoft Office PowerPoint</Application>
  <PresentationFormat>Širokoúhlá obrazovka</PresentationFormat>
  <Paragraphs>122</Paragraphs>
  <Slides>14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Motiv Office</vt:lpstr>
      <vt:lpstr> Jihozápadní Asie - 2025</vt:lpstr>
      <vt:lpstr>Prezentace aplikace PowerPoint</vt:lpstr>
      <vt:lpstr>Prezentace aplikace PowerPoint</vt:lpstr>
      <vt:lpstr>Prezentace aplikace PowerPoint</vt:lpstr>
      <vt:lpstr>Prezentace aplikace PowerPoint</vt:lpstr>
      <vt:lpstr>Obyvatelstvo </vt:lpstr>
      <vt:lpstr>Prezentace aplikace PowerPoint</vt:lpstr>
      <vt:lpstr>Prezentace aplikace PowerPoint</vt:lpstr>
      <vt:lpstr>Prezentace aplikace PowerPoint</vt:lpstr>
      <vt:lpstr>HOSPODÁŘSTVÍ </vt:lpstr>
      <vt:lpstr>Průmysl 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Jihozápadní Asie - 2023</dc:title>
  <dc:creator>cap</dc:creator>
  <cp:lastModifiedBy>cap</cp:lastModifiedBy>
  <cp:revision>30</cp:revision>
  <dcterms:created xsi:type="dcterms:W3CDTF">2023-12-04T21:16:30Z</dcterms:created>
  <dcterms:modified xsi:type="dcterms:W3CDTF">2025-12-07T21:48:18Z</dcterms:modified>
</cp:coreProperties>
</file>