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6" r:id="rId4"/>
    <p:sldId id="268" r:id="rId5"/>
    <p:sldId id="260" r:id="rId6"/>
    <p:sldId id="261" r:id="rId7"/>
    <p:sldId id="269" r:id="rId8"/>
    <p:sldId id="262" r:id="rId9"/>
    <p:sldId id="263" r:id="rId10"/>
    <p:sldId id="259" r:id="rId11"/>
    <p:sldId id="270" r:id="rId12"/>
    <p:sldId id="264" r:id="rId13"/>
    <p:sldId id="26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D0F2-0351-459C-8ED6-0EF5CB3CC2F2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53B1C-E305-4BF8-AE0E-EB4BF2DE0D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2931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http://www.4zscheb.cz/</a:t>
            </a:r>
            <a:r>
              <a:rPr lang="cs-CZ" dirty="0" err="1"/>
              <a:t>elearning</a:t>
            </a:r>
            <a:r>
              <a:rPr lang="cs-CZ" dirty="0"/>
              <a:t>/</a:t>
            </a:r>
            <a:r>
              <a:rPr lang="cs-CZ" dirty="0" err="1"/>
              <a:t>zemepislearning</a:t>
            </a:r>
            <a:r>
              <a:rPr lang="cs-CZ" dirty="0"/>
              <a:t>/afrika2/</a:t>
            </a:r>
            <a:r>
              <a:rPr lang="cs-CZ" dirty="0" err="1"/>
              <a:t>obrazky</a:t>
            </a:r>
            <a:r>
              <a:rPr lang="cs-CZ" dirty="0"/>
              <a:t>/</a:t>
            </a:r>
            <a:r>
              <a:rPr lang="cs-CZ" dirty="0" err="1"/>
              <a:t>nerostnesuroviny.jpg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3B1C-E305-4BF8-AE0E-EB4BF2DE0DDB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706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http://www.</a:t>
            </a:r>
            <a:r>
              <a:rPr lang="cs-CZ" dirty="0" err="1"/>
              <a:t>topzine.cz</a:t>
            </a:r>
            <a:r>
              <a:rPr lang="cs-CZ" dirty="0"/>
              <a:t>/</a:t>
            </a:r>
            <a:r>
              <a:rPr lang="cs-CZ" dirty="0" err="1"/>
              <a:t>wp</a:t>
            </a:r>
            <a:r>
              <a:rPr lang="cs-CZ" dirty="0"/>
              <a:t>-</a:t>
            </a:r>
            <a:r>
              <a:rPr lang="cs-CZ" dirty="0" err="1"/>
              <a:t>content</a:t>
            </a:r>
            <a:r>
              <a:rPr lang="cs-CZ" dirty="0"/>
              <a:t>/</a:t>
            </a:r>
            <a:r>
              <a:rPr lang="cs-CZ" dirty="0" err="1"/>
              <a:t>uploads</a:t>
            </a:r>
            <a:r>
              <a:rPr lang="cs-CZ"/>
              <a:t>/2011/03/d%C3%ADra10.jpg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3B1C-E305-4BF8-AE0E-EB4BF2DE0DDB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280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3B1C-E305-4BF8-AE0E-EB4BF2DE0DDB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281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http://www.</a:t>
            </a:r>
            <a:r>
              <a:rPr lang="cs-CZ" dirty="0" err="1"/>
              <a:t>afrikaonline.cz</a:t>
            </a:r>
            <a:r>
              <a:rPr lang="cs-CZ" dirty="0"/>
              <a:t>/image/</a:t>
            </a:r>
            <a:r>
              <a:rPr lang="cs-CZ" dirty="0" err="1"/>
              <a:t>picture</a:t>
            </a:r>
            <a:r>
              <a:rPr lang="cs-CZ" dirty="0"/>
              <a:t>/201001202301_</a:t>
            </a:r>
            <a:r>
              <a:rPr lang="cs-CZ" dirty="0" err="1"/>
              <a:t>slepa</a:t>
            </a:r>
            <a:r>
              <a:rPr lang="cs-CZ" dirty="0"/>
              <a:t>-mapa-Afriky.</a:t>
            </a:r>
            <a:r>
              <a:rPr lang="cs-CZ" dirty="0" err="1"/>
              <a:t>jpg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3B1C-E305-4BF8-AE0E-EB4BF2DE0DDB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723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11713-1FFE-4254-A242-7F2762A655BC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9856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5000">
              <a:schemeClr val="accent6">
                <a:lumMod val="40000"/>
                <a:lumOff val="60000"/>
              </a:schemeClr>
            </a:gs>
            <a:gs pos="77000">
              <a:schemeClr val="accent6">
                <a:lumMod val="75000"/>
              </a:schemeClr>
            </a:gs>
            <a:gs pos="100000">
              <a:schemeClr val="accent6">
                <a:lumMod val="50000"/>
                <a:alpha val="31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1FF24-E04A-4C1C-BCCB-6D2E8DEE2CB0}" type="datetimeFigureOut">
              <a:rPr lang="cs-CZ" smtClean="0"/>
              <a:pPr/>
              <a:t>08.02.2026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54B63-F783-47CA-99FB-2DAC54673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hyperlink" Target="https://cs.wikipedia.org/wiki/Kimberley" TargetMode="External"/><Relationship Id="rId18" Type="http://schemas.openxmlformats.org/officeDocument/2006/relationships/hyperlink" Target="https://cs.wikipedia.org/wiki/Svobodn%C3%BD_st%C3%A1t_(provincie)" TargetMode="External"/><Relationship Id="rId26" Type="http://schemas.openxmlformats.org/officeDocument/2006/relationships/hyperlink" Target="https://cs.wikipedia.org/wiki/Limpopo_(provincie)" TargetMode="External"/><Relationship Id="rId3" Type="http://schemas.openxmlformats.org/officeDocument/2006/relationships/hyperlink" Target="https://cs.wikipedia.org/wiki/Rothschild" TargetMode="External"/><Relationship Id="rId21" Type="http://schemas.openxmlformats.org/officeDocument/2006/relationships/hyperlink" Target="https://cs.wikipedia.org/w/index.php?title=Mafikeng&amp;action=edit&amp;redlink=1" TargetMode="External"/><Relationship Id="rId7" Type="http://schemas.openxmlformats.org/officeDocument/2006/relationships/hyperlink" Target="https://cs.wikipedia.org/w/index.php?title=Witwatersrand&amp;action=edit&amp;redlink=1" TargetMode="External"/><Relationship Id="rId12" Type="http://schemas.openxmlformats.org/officeDocument/2006/relationships/hyperlink" Target="https://cs.wikipedia.org/wiki/Severn%C3%AD_Kapsko" TargetMode="External"/><Relationship Id="rId17" Type="http://schemas.openxmlformats.org/officeDocument/2006/relationships/hyperlink" Target="https://cs.wikipedia.org/w/index.php?title=Pietermaritzburg&amp;action=edit&amp;redlink=1" TargetMode="External"/><Relationship Id="rId25" Type="http://schemas.openxmlformats.org/officeDocument/2006/relationships/hyperlink" Target="https://cs.wikipedia.org/w/index.php?title=Nelspruit&amp;action=edit&amp;redlink=1" TargetMode="External"/><Relationship Id="rId2" Type="http://schemas.openxmlformats.org/officeDocument/2006/relationships/hyperlink" Target="https://cs.wikipedia.org/w/index.php?title=De_Beers&amp;action=edit&amp;redlink=1" TargetMode="External"/><Relationship Id="rId16" Type="http://schemas.openxmlformats.org/officeDocument/2006/relationships/hyperlink" Target="https://cs.wikipedia.org/wiki/KwaZulu-Natal" TargetMode="External"/><Relationship Id="rId20" Type="http://schemas.openxmlformats.org/officeDocument/2006/relationships/hyperlink" Target="https://cs.wikipedia.org/wiki/Severoz%C3%A1padn%C3%AD_provincie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s.wikipedia.org/wiki/Zimbabwe" TargetMode="External"/><Relationship Id="rId11" Type="http://schemas.openxmlformats.org/officeDocument/2006/relationships/hyperlink" Target="https://cs.wikipedia.org/wiki/Kapsk%C3%A9_M%C4%9Bsto" TargetMode="External"/><Relationship Id="rId24" Type="http://schemas.openxmlformats.org/officeDocument/2006/relationships/hyperlink" Target="https://cs.wikipedia.org/wiki/Mpumalanga" TargetMode="External"/><Relationship Id="rId5" Type="http://schemas.openxmlformats.org/officeDocument/2006/relationships/hyperlink" Target="https://cs.wikipedia.org/w/index.php?title=Alfred_Beit&amp;action=edit&amp;redlink=1" TargetMode="External"/><Relationship Id="rId15" Type="http://schemas.openxmlformats.org/officeDocument/2006/relationships/hyperlink" Target="https://cs.wikipedia.org/w/index.php?title=Bisho&amp;action=edit&amp;redlink=1" TargetMode="External"/><Relationship Id="rId23" Type="http://schemas.openxmlformats.org/officeDocument/2006/relationships/hyperlink" Target="https://cs.wikipedia.org/wiki/Johannesburg" TargetMode="External"/><Relationship Id="rId10" Type="http://schemas.openxmlformats.org/officeDocument/2006/relationships/hyperlink" Target="https://cs.wikipedia.org/wiki/Z%C3%A1padn%C3%AD_Kapsko" TargetMode="External"/><Relationship Id="rId19" Type="http://schemas.openxmlformats.org/officeDocument/2006/relationships/hyperlink" Target="https://cs.wikipedia.org/wiki/Bloemfontein" TargetMode="External"/><Relationship Id="rId4" Type="http://schemas.openxmlformats.org/officeDocument/2006/relationships/hyperlink" Target="https://cs.wikipedia.org/wiki/Cecil_Rhodes" TargetMode="External"/><Relationship Id="rId9" Type="http://schemas.openxmlformats.org/officeDocument/2006/relationships/image" Target="../media/image6.png"/><Relationship Id="rId14" Type="http://schemas.openxmlformats.org/officeDocument/2006/relationships/hyperlink" Target="https://cs.wikipedia.org/wiki/V%C3%BDchodn%C3%AD_Kapsko" TargetMode="External"/><Relationship Id="rId22" Type="http://schemas.openxmlformats.org/officeDocument/2006/relationships/hyperlink" Target="https://cs.wikipedia.org/wiki/Gauteng" TargetMode="External"/><Relationship Id="rId27" Type="http://schemas.openxmlformats.org/officeDocument/2006/relationships/hyperlink" Target="https://cs.wikipedia.org/wiki/Polokwane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cs.wikipedia.org/wiki/Lucembursko" TargetMode="External"/><Relationship Id="rId3" Type="http://schemas.openxmlformats.org/officeDocument/2006/relationships/hyperlink" Target="https://cs.wikipedia.org/wiki/Demokratick%C3%A1_republika_Kongo" TargetMode="External"/><Relationship Id="rId7" Type="http://schemas.openxmlformats.org/officeDocument/2006/relationships/hyperlink" Target="https://cs.wikipedia.org/wiki/%C4%8Cesko" TargetMode="External"/><Relationship Id="rId12" Type="http://schemas.openxmlformats.org/officeDocument/2006/relationships/hyperlink" Target="https://cs.wikipedia.org/wiki/Spojen%C3%A9_st%C3%A1ty_americk%C3%A9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s.wikipedia.org/wiki/Rovn%C3%ADkov%C3%A1_Guinea" TargetMode="External"/><Relationship Id="rId11" Type="http://schemas.openxmlformats.org/officeDocument/2006/relationships/hyperlink" Target="https://cs.wikipedia.org/wiki/Americk%C3%BD_dolar" TargetMode="External"/><Relationship Id="rId5" Type="http://schemas.openxmlformats.org/officeDocument/2006/relationships/hyperlink" Target="https://cs.wikipedia.org/wiki/Libye" TargetMode="External"/><Relationship Id="rId10" Type="http://schemas.openxmlformats.org/officeDocument/2006/relationships/hyperlink" Target="https://cs.wikipedia.org/wiki/Kupn%C3%AD_s%C3%ADla" TargetMode="External"/><Relationship Id="rId4" Type="http://schemas.openxmlformats.org/officeDocument/2006/relationships/hyperlink" Target="https://cs.wikipedia.org/wiki/Eritrea" TargetMode="External"/><Relationship Id="rId9" Type="http://schemas.openxmlformats.org/officeDocument/2006/relationships/hyperlink" Target="https://cs.wikipedia.org/wiki/M%C4%9Bnov%C3%A1_jednotka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83568" y="1484784"/>
            <a:ext cx="7772400" cy="1470025"/>
          </a:xfrm>
        </p:spPr>
        <p:txBody>
          <a:bodyPr/>
          <a:lstStyle/>
          <a:p>
            <a:r>
              <a:rPr lang="cs-CZ" dirty="0"/>
              <a:t>Afrika – dary přírody</a:t>
            </a:r>
            <a:br>
              <a:rPr lang="cs-CZ" dirty="0"/>
            </a:br>
            <a:r>
              <a:rPr lang="cs-CZ" sz="2800" dirty="0"/>
              <a:t>upraveno pro sekundy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734481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http://www.gybon.cz/layout/gybon/theme-images/gbnlogo6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5877272"/>
            <a:ext cx="4171950" cy="533400"/>
          </a:xfrm>
          <a:prstGeom prst="rect">
            <a:avLst/>
          </a:prstGeom>
          <a:noFill/>
        </p:spPr>
      </p:pic>
      <p:sp>
        <p:nvSpPr>
          <p:cNvPr id="6" name="Obdélník 5"/>
          <p:cNvSpPr/>
          <p:nvPr/>
        </p:nvSpPr>
        <p:spPr>
          <a:xfrm>
            <a:off x="6804248" y="5445224"/>
            <a:ext cx="1501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/>
              <a:t>Autor : J. Čáp </a:t>
            </a:r>
          </a:p>
        </p:txBody>
      </p:sp>
      <p:sp>
        <p:nvSpPr>
          <p:cNvPr id="7" name="Šestiúhelník 6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C16B77B-DA0F-462C-A722-9141521D2DC8}"/>
              </a:ext>
            </a:extLst>
          </p:cNvPr>
          <p:cNvSpPr txBox="1"/>
          <p:nvPr/>
        </p:nvSpPr>
        <p:spPr>
          <a:xfrm>
            <a:off x="611560" y="5229200"/>
            <a:ext cx="3432671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/>
              <a:t>Učebnice str. 32 – 33, Atlas str. 104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mapové značky - ner. suroviny.jpg"/>
          <p:cNvPicPr>
            <a:picLocks noChangeAspect="1"/>
          </p:cNvPicPr>
          <p:nvPr/>
        </p:nvPicPr>
        <p:blipFill rotWithShape="1">
          <a:blip r:embed="rId2" cstate="print"/>
          <a:srcRect l="49858" t="21949" r="43472" b="72246"/>
          <a:stretch/>
        </p:blipFill>
        <p:spPr>
          <a:xfrm>
            <a:off x="6084168" y="1556792"/>
            <a:ext cx="290850" cy="362766"/>
          </a:xfrm>
          <a:prstGeom prst="rect">
            <a:avLst/>
          </a:prstGeom>
        </p:spPr>
      </p:pic>
      <p:pic>
        <p:nvPicPr>
          <p:cNvPr id="5" name="Obrázek 4" descr="mapové značky - ner. suroviny.jpg"/>
          <p:cNvPicPr>
            <a:picLocks noChangeAspect="1"/>
          </p:cNvPicPr>
          <p:nvPr/>
        </p:nvPicPr>
        <p:blipFill rotWithShape="1">
          <a:blip r:embed="rId2" cstate="print"/>
          <a:srcRect l="3932" t="39392" r="82905" b="4041"/>
          <a:stretch/>
        </p:blipFill>
        <p:spPr>
          <a:xfrm>
            <a:off x="971600" y="1844824"/>
            <a:ext cx="620019" cy="3888432"/>
          </a:xfrm>
          <a:prstGeom prst="rect">
            <a:avLst/>
          </a:prstGeom>
        </p:spPr>
      </p:pic>
      <p:pic>
        <p:nvPicPr>
          <p:cNvPr id="6" name="Obrázek 5" descr="mapové značky - ner. suroviny.jpg"/>
          <p:cNvPicPr>
            <a:picLocks noChangeAspect="1"/>
          </p:cNvPicPr>
          <p:nvPr/>
        </p:nvPicPr>
        <p:blipFill rotWithShape="1">
          <a:blip r:embed="rId2" cstate="print"/>
          <a:srcRect l="45207" t="52860" r="40167" b="6735"/>
          <a:stretch/>
        </p:blipFill>
        <p:spPr>
          <a:xfrm>
            <a:off x="5796136" y="3805325"/>
            <a:ext cx="733252" cy="3069815"/>
          </a:xfrm>
          <a:prstGeom prst="rect">
            <a:avLst/>
          </a:prstGeom>
        </p:spPr>
      </p:pic>
      <p:pic>
        <p:nvPicPr>
          <p:cNvPr id="7" name="Obrázek 6" descr="mapové značky - ner. suroviny.jpg"/>
          <p:cNvPicPr>
            <a:picLocks noChangeAspect="1"/>
          </p:cNvPicPr>
          <p:nvPr/>
        </p:nvPicPr>
        <p:blipFill rotWithShape="1">
          <a:blip r:embed="rId2" cstate="print"/>
          <a:srcRect l="49453" t="28226" r="42612" b="59766"/>
          <a:stretch/>
        </p:blipFill>
        <p:spPr>
          <a:xfrm>
            <a:off x="1043608" y="5661248"/>
            <a:ext cx="427509" cy="936104"/>
          </a:xfrm>
          <a:prstGeom prst="rect">
            <a:avLst/>
          </a:prstGeom>
        </p:spPr>
      </p:pic>
      <p:pic>
        <p:nvPicPr>
          <p:cNvPr id="9" name="Obrázek 8" descr="mapové značky - ner. suroviny.jpg"/>
          <p:cNvPicPr>
            <a:picLocks noChangeAspect="1"/>
          </p:cNvPicPr>
          <p:nvPr/>
        </p:nvPicPr>
        <p:blipFill rotWithShape="1">
          <a:blip r:embed="rId2" cstate="print"/>
          <a:srcRect l="4010" t="21796" r="83425" b="59767"/>
          <a:stretch/>
        </p:blipFill>
        <p:spPr>
          <a:xfrm>
            <a:off x="5868144" y="1844824"/>
            <a:ext cx="682171" cy="1437343"/>
          </a:xfrm>
          <a:prstGeom prst="rect">
            <a:avLst/>
          </a:prstGeom>
        </p:spPr>
      </p:pic>
      <p:sp>
        <p:nvSpPr>
          <p:cNvPr id="2" name="Vývojový diagram: spojnice 1"/>
          <p:cNvSpPr/>
          <p:nvPr/>
        </p:nvSpPr>
        <p:spPr>
          <a:xfrm>
            <a:off x="395536" y="1844824"/>
            <a:ext cx="457200" cy="457200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Vývojový diagram: spojnice 9"/>
          <p:cNvSpPr/>
          <p:nvPr/>
        </p:nvSpPr>
        <p:spPr>
          <a:xfrm>
            <a:off x="5364088" y="1412776"/>
            <a:ext cx="457200" cy="457200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" name="Vývojový diagram: spojnice 10"/>
          <p:cNvSpPr/>
          <p:nvPr/>
        </p:nvSpPr>
        <p:spPr>
          <a:xfrm>
            <a:off x="5436096" y="3717032"/>
            <a:ext cx="457200" cy="457200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0" y="692696"/>
            <a:ext cx="8517012" cy="646331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I. Vyhledej a zapiš názvy surovin, které jsou v hospodářské mapě zastoupeny  značkami.</a:t>
            </a:r>
          </a:p>
          <a:p>
            <a:r>
              <a:rPr lang="cs-CZ" b="1" dirty="0">
                <a:solidFill>
                  <a:schemeClr val="bg1"/>
                </a:solidFill>
              </a:rPr>
              <a:t>II. Jaká je společná charakteristika  surovin skupiny         , skupiny       , skupiny        ?</a:t>
            </a:r>
          </a:p>
        </p:txBody>
      </p:sp>
      <p:sp>
        <p:nvSpPr>
          <p:cNvPr id="17" name="Vývojový diagram: spojnice 16"/>
          <p:cNvSpPr/>
          <p:nvPr/>
        </p:nvSpPr>
        <p:spPr>
          <a:xfrm>
            <a:off x="5004048" y="980728"/>
            <a:ext cx="288032" cy="288032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8" name="Vývojový diagram: spojnice 17"/>
          <p:cNvSpPr/>
          <p:nvPr/>
        </p:nvSpPr>
        <p:spPr>
          <a:xfrm>
            <a:off x="6156176" y="980728"/>
            <a:ext cx="288032" cy="288032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9" name="Vývojový diagram: spojnice 18"/>
          <p:cNvSpPr/>
          <p:nvPr/>
        </p:nvSpPr>
        <p:spPr>
          <a:xfrm>
            <a:off x="7380312" y="980728"/>
            <a:ext cx="288032" cy="288032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1547664" y="1844824"/>
            <a:ext cx="1368152" cy="480131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</p:txBody>
      </p:sp>
      <p:sp>
        <p:nvSpPr>
          <p:cNvPr id="21" name="TextovéPole 20"/>
          <p:cNvSpPr txBox="1"/>
          <p:nvPr/>
        </p:nvSpPr>
        <p:spPr>
          <a:xfrm>
            <a:off x="6444208" y="3573016"/>
            <a:ext cx="1368152" cy="313932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6444208" y="1556792"/>
            <a:ext cx="1368152" cy="175432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endParaRPr lang="cs-CZ" dirty="0"/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  <a:p>
            <a:r>
              <a:rPr lang="cs-CZ" dirty="0"/>
              <a:t>-</a:t>
            </a:r>
          </a:p>
        </p:txBody>
      </p:sp>
      <p:sp>
        <p:nvSpPr>
          <p:cNvPr id="23" name="Šestiúhelník 22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mapové značky - ner. suroviny.jpg"/>
          <p:cNvPicPr>
            <a:picLocks noChangeAspect="1"/>
          </p:cNvPicPr>
          <p:nvPr/>
        </p:nvPicPr>
        <p:blipFill rotWithShape="1">
          <a:blip r:embed="rId2" cstate="print"/>
          <a:srcRect l="4010" t="21958" r="57963" b="59165"/>
          <a:stretch/>
        </p:blipFill>
        <p:spPr>
          <a:xfrm>
            <a:off x="6732240" y="1484784"/>
            <a:ext cx="2048768" cy="1471612"/>
          </a:xfrm>
          <a:prstGeom prst="rect">
            <a:avLst/>
          </a:prstGeom>
        </p:spPr>
      </p:pic>
      <p:pic>
        <p:nvPicPr>
          <p:cNvPr id="5" name="Obrázek 4" descr="mapové značky - ner. suroviny.jpg"/>
          <p:cNvPicPr>
            <a:picLocks noChangeAspect="1"/>
          </p:cNvPicPr>
          <p:nvPr/>
        </p:nvPicPr>
        <p:blipFill>
          <a:blip r:embed="rId2" cstate="print"/>
          <a:srcRect l="3931" t="39392" r="60690" b="4041"/>
          <a:stretch>
            <a:fillRect/>
          </a:stretch>
        </p:blipFill>
        <p:spPr>
          <a:xfrm>
            <a:off x="611560" y="1700808"/>
            <a:ext cx="1666471" cy="3888432"/>
          </a:xfrm>
          <a:prstGeom prst="rect">
            <a:avLst/>
          </a:prstGeom>
        </p:spPr>
      </p:pic>
      <p:pic>
        <p:nvPicPr>
          <p:cNvPr id="6" name="Obrázek 5" descr="mapové značky - ner. suroviny.jpg"/>
          <p:cNvPicPr>
            <a:picLocks noChangeAspect="1"/>
          </p:cNvPicPr>
          <p:nvPr/>
        </p:nvPicPr>
        <p:blipFill>
          <a:blip r:embed="rId2" cstate="print"/>
          <a:srcRect l="45207" t="52860" r="17448" b="6735"/>
          <a:stretch>
            <a:fillRect/>
          </a:stretch>
        </p:blipFill>
        <p:spPr>
          <a:xfrm>
            <a:off x="6660232" y="3645024"/>
            <a:ext cx="1872208" cy="3069815"/>
          </a:xfrm>
          <a:prstGeom prst="rect">
            <a:avLst/>
          </a:prstGeom>
        </p:spPr>
      </p:pic>
      <p:sp>
        <p:nvSpPr>
          <p:cNvPr id="9" name="Šestiúhelník 8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  <p:pic>
        <p:nvPicPr>
          <p:cNvPr id="11" name="Obrázek 10" descr="mapové značky - ner. suroviny.jpg"/>
          <p:cNvPicPr>
            <a:picLocks noChangeAspect="1"/>
          </p:cNvPicPr>
          <p:nvPr/>
        </p:nvPicPr>
        <p:blipFill rotWithShape="1">
          <a:blip r:embed="rId2" cstate="print"/>
          <a:srcRect l="49160" t="28519" r="10451" b="59766"/>
          <a:stretch/>
        </p:blipFill>
        <p:spPr>
          <a:xfrm>
            <a:off x="683568" y="5517232"/>
            <a:ext cx="2176016" cy="913259"/>
          </a:xfrm>
          <a:prstGeom prst="rect">
            <a:avLst/>
          </a:prstGeom>
        </p:spPr>
      </p:pic>
      <p:pic>
        <p:nvPicPr>
          <p:cNvPr id="12" name="Obrázek 11" descr="mapové značky - ner. suroviny.jpg"/>
          <p:cNvPicPr>
            <a:picLocks noChangeAspect="1"/>
          </p:cNvPicPr>
          <p:nvPr/>
        </p:nvPicPr>
        <p:blipFill rotWithShape="1">
          <a:blip r:embed="rId2" cstate="print"/>
          <a:srcRect l="49269" t="22169" r="21635" b="72433"/>
          <a:stretch/>
        </p:blipFill>
        <p:spPr>
          <a:xfrm>
            <a:off x="6876256" y="1124744"/>
            <a:ext cx="1495535" cy="401579"/>
          </a:xfrm>
          <a:prstGeom prst="rect">
            <a:avLst/>
          </a:prstGeom>
        </p:spPr>
      </p:pic>
      <p:sp>
        <p:nvSpPr>
          <p:cNvPr id="13" name="Vývojový diagram: spojnice 12"/>
          <p:cNvSpPr/>
          <p:nvPr/>
        </p:nvSpPr>
        <p:spPr>
          <a:xfrm>
            <a:off x="107504" y="1700808"/>
            <a:ext cx="457200" cy="457200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" name="Vývojový diagram: spojnice 13"/>
          <p:cNvSpPr/>
          <p:nvPr/>
        </p:nvSpPr>
        <p:spPr>
          <a:xfrm>
            <a:off x="6372200" y="1124744"/>
            <a:ext cx="457200" cy="457200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5" name="Vývojový diagram: spojnice 14"/>
          <p:cNvSpPr/>
          <p:nvPr/>
        </p:nvSpPr>
        <p:spPr>
          <a:xfrm>
            <a:off x="6300192" y="3645024"/>
            <a:ext cx="457200" cy="457200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" name="Obdélník 1"/>
          <p:cNvSpPr/>
          <p:nvPr/>
        </p:nvSpPr>
        <p:spPr>
          <a:xfrm>
            <a:off x="1187624" y="1700808"/>
            <a:ext cx="1584176" cy="48965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7308304" y="1052736"/>
            <a:ext cx="1584176" cy="187220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7308304" y="3573016"/>
            <a:ext cx="1584176" cy="302433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18864" y="260648"/>
            <a:ext cx="8396016" cy="646331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cs-CZ" b="1" dirty="0" err="1">
                <a:solidFill>
                  <a:schemeClr val="bg1"/>
                </a:solidFill>
              </a:rPr>
              <a:t>I.Vyhledej</a:t>
            </a:r>
            <a:r>
              <a:rPr lang="cs-CZ" b="1" dirty="0">
                <a:solidFill>
                  <a:schemeClr val="bg1"/>
                </a:solidFill>
              </a:rPr>
              <a:t> a zapiš názvy surovin, které jsou v hospodářské mapě zastoupeny  značkami.</a:t>
            </a:r>
          </a:p>
          <a:p>
            <a:r>
              <a:rPr lang="cs-CZ" b="1" dirty="0">
                <a:solidFill>
                  <a:schemeClr val="bg1"/>
                </a:solidFill>
              </a:rPr>
              <a:t>II. Jaká je společná charakteristika  surovin skupiny         , skupiny       , skupiny        ?</a:t>
            </a:r>
          </a:p>
        </p:txBody>
      </p:sp>
      <p:sp>
        <p:nvSpPr>
          <p:cNvPr id="20" name="Vývojový diagram: spojnice 19"/>
          <p:cNvSpPr/>
          <p:nvPr/>
        </p:nvSpPr>
        <p:spPr>
          <a:xfrm>
            <a:off x="5004048" y="620688"/>
            <a:ext cx="288032" cy="288032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1" name="Vývojový diagram: spojnice 20"/>
          <p:cNvSpPr/>
          <p:nvPr/>
        </p:nvSpPr>
        <p:spPr>
          <a:xfrm>
            <a:off x="6228184" y="620688"/>
            <a:ext cx="288032" cy="288032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2" name="Vývojový diagram: spojnice 21"/>
          <p:cNvSpPr/>
          <p:nvPr/>
        </p:nvSpPr>
        <p:spPr>
          <a:xfrm>
            <a:off x="7380312" y="620688"/>
            <a:ext cx="288032" cy="288032"/>
          </a:xfrm>
          <a:prstGeom prst="flowChartConnector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48746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afrikaonline.cz/image/picture/201001202301_slepa-mapa-Afriky.jpg"/>
          <p:cNvPicPr>
            <a:picLocks noChangeAspect="1" noChangeArrowheads="1"/>
          </p:cNvPicPr>
          <p:nvPr/>
        </p:nvPicPr>
        <p:blipFill>
          <a:blip r:embed="rId3" cstate="print"/>
          <a:srcRect l="14846" r="11823"/>
          <a:stretch>
            <a:fillRect/>
          </a:stretch>
        </p:blipFill>
        <p:spPr bwMode="auto">
          <a:xfrm>
            <a:off x="2807296" y="0"/>
            <a:ext cx="6336704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Obrázek 2" descr="mapové značky - ner. surovin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420888"/>
            <a:ext cx="3066399" cy="4437112"/>
          </a:xfrm>
          <a:prstGeom prst="rect">
            <a:avLst/>
          </a:prstGeom>
        </p:spPr>
      </p:pic>
      <p:sp>
        <p:nvSpPr>
          <p:cNvPr id="5" name="Šestiúhelník 4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117693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Použité zdroje:</a:t>
            </a:r>
          </a:p>
          <a:p>
            <a:r>
              <a:rPr lang="cs-CZ" dirty="0"/>
              <a:t>Milan Holeček, </a:t>
            </a:r>
            <a:r>
              <a:rPr lang="cs-CZ" dirty="0" err="1"/>
              <a:t>B.Janský</a:t>
            </a:r>
            <a:r>
              <a:rPr lang="cs-CZ" dirty="0"/>
              <a:t>, </a:t>
            </a:r>
            <a:r>
              <a:rPr lang="cs-CZ" dirty="0" err="1"/>
              <a:t>S.Tlach</a:t>
            </a:r>
            <a:r>
              <a:rPr lang="cs-CZ" dirty="0"/>
              <a:t> – Zeměpis světa 1</a:t>
            </a:r>
          </a:p>
          <a:p>
            <a:r>
              <a:rPr lang="cs-CZ" dirty="0"/>
              <a:t>Eva Klímová – Školní atlas světa /Kartografie Praha 2007, 2008/</a:t>
            </a:r>
          </a:p>
          <a:p>
            <a:r>
              <a:rPr lang="cs-CZ" dirty="0"/>
              <a:t>Karel </a:t>
            </a:r>
            <a:r>
              <a:rPr lang="cs-CZ" dirty="0" err="1"/>
              <a:t>Kašparovský</a:t>
            </a:r>
            <a:r>
              <a:rPr lang="cs-CZ" dirty="0"/>
              <a:t> –Zeměpis II. v kostce</a:t>
            </a:r>
          </a:p>
          <a:p>
            <a:r>
              <a:rPr lang="cs-CZ" dirty="0"/>
              <a:t>Zeměpis </a:t>
            </a:r>
            <a:r>
              <a:rPr lang="cs-CZ" dirty="0" err="1"/>
              <a:t>com</a:t>
            </a:r>
            <a:r>
              <a:rPr lang="cs-CZ" dirty="0"/>
              <a:t>., Geografický portál</a:t>
            </a:r>
          </a:p>
          <a:p>
            <a:r>
              <a:rPr lang="cs-CZ" dirty="0" err="1"/>
              <a:t>Wikipedie</a:t>
            </a:r>
            <a:endParaRPr lang="cs-CZ" dirty="0"/>
          </a:p>
          <a:p>
            <a:endParaRPr lang="cs-CZ" b="1" dirty="0"/>
          </a:p>
          <a:p>
            <a:endParaRPr lang="cs-CZ" dirty="0"/>
          </a:p>
        </p:txBody>
      </p:sp>
      <p:sp>
        <p:nvSpPr>
          <p:cNvPr id="4" name="Šestiúhelník 3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4zscheb.cz/elearning/zemepislearning/afrika2/obrazky/nerostnesurovin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7880269" cy="6093296"/>
          </a:xfrm>
          <a:prstGeom prst="rect">
            <a:avLst/>
          </a:prstGeom>
          <a:noFill/>
        </p:spPr>
      </p:pic>
      <p:sp>
        <p:nvSpPr>
          <p:cNvPr id="4" name="Obdélníkový popisek 3"/>
          <p:cNvSpPr/>
          <p:nvPr/>
        </p:nvSpPr>
        <p:spPr>
          <a:xfrm>
            <a:off x="0" y="4437112"/>
            <a:ext cx="4283968" cy="1260720"/>
          </a:xfrm>
          <a:prstGeom prst="wedgeRectCallout">
            <a:avLst>
              <a:gd name="adj1" fmla="val 683"/>
              <a:gd name="adj2" fmla="val -11999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I. Vyhledej český název pro  „</a:t>
            </a:r>
            <a:r>
              <a:rPr lang="cs-CZ" b="1" dirty="0" err="1"/>
              <a:t>Copper</a:t>
            </a:r>
            <a:r>
              <a:rPr lang="cs-CZ" b="1" dirty="0"/>
              <a:t> </a:t>
            </a:r>
            <a:r>
              <a:rPr lang="cs-CZ" b="1" dirty="0" err="1"/>
              <a:t>Belt</a:t>
            </a:r>
            <a:r>
              <a:rPr lang="cs-CZ" b="1" dirty="0"/>
              <a:t>“.</a:t>
            </a:r>
          </a:p>
          <a:p>
            <a:pPr algn="ctr"/>
            <a:r>
              <a:rPr lang="cs-CZ" b="1" dirty="0"/>
              <a:t>II. Zapiš, do kterých států „</a:t>
            </a:r>
            <a:r>
              <a:rPr lang="cs-CZ" b="1" dirty="0" err="1"/>
              <a:t>Copper</a:t>
            </a:r>
            <a:r>
              <a:rPr lang="cs-CZ" b="1" dirty="0"/>
              <a:t> </a:t>
            </a:r>
            <a:r>
              <a:rPr lang="cs-CZ" b="1" dirty="0" err="1"/>
              <a:t>Belt</a:t>
            </a:r>
            <a:r>
              <a:rPr lang="cs-CZ" b="1" dirty="0"/>
              <a:t> zasahuje?</a:t>
            </a:r>
          </a:p>
          <a:p>
            <a:pPr algn="ctr"/>
            <a:r>
              <a:rPr lang="cs-CZ" b="1" dirty="0"/>
              <a:t>III. Které  suroviny se v této oblasti těží?</a:t>
            </a:r>
          </a:p>
        </p:txBody>
      </p:sp>
      <p:sp>
        <p:nvSpPr>
          <p:cNvPr id="5" name="Obdélníkový popisek 4"/>
          <p:cNvSpPr/>
          <p:nvPr/>
        </p:nvSpPr>
        <p:spPr>
          <a:xfrm>
            <a:off x="4607496" y="5517232"/>
            <a:ext cx="4536504" cy="1340768"/>
          </a:xfrm>
          <a:prstGeom prst="wedgeRectCallout">
            <a:avLst>
              <a:gd name="adj1" fmla="val -21358"/>
              <a:gd name="adj2" fmla="val -8079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IV. Jak se jmenuje takto vybroušený nerost řazený mezi  prvky?</a:t>
            </a:r>
          </a:p>
          <a:p>
            <a:pPr algn="ctr"/>
            <a:r>
              <a:rPr lang="cs-CZ" b="1" dirty="0"/>
              <a:t>V. Vyhledej název horniny, která je v JAR</a:t>
            </a:r>
          </a:p>
          <a:p>
            <a:pPr algn="ctr"/>
            <a:r>
              <a:rPr lang="cs-CZ" b="1" dirty="0"/>
              <a:t>primárním zdrojem uvedených nerostů.</a:t>
            </a:r>
          </a:p>
        </p:txBody>
      </p:sp>
      <p:sp>
        <p:nvSpPr>
          <p:cNvPr id="6" name="Šestiúhelník 5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5616624" cy="4410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élník 2"/>
          <p:cNvSpPr/>
          <p:nvPr/>
        </p:nvSpPr>
        <p:spPr>
          <a:xfrm>
            <a:off x="0" y="5013176"/>
            <a:ext cx="9144000" cy="147732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cs-CZ" dirty="0"/>
              <a:t>Prohlídka začíná většinou u City </a:t>
            </a:r>
            <a:r>
              <a:rPr lang="cs-CZ" dirty="0" err="1"/>
              <a:t>Hall</a:t>
            </a:r>
            <a:r>
              <a:rPr lang="cs-CZ" dirty="0"/>
              <a:t>, budovy impozantní radnice, odkud jezdí historická tramvaj až přímo k </a:t>
            </a:r>
            <a:r>
              <a:rPr lang="cs-CZ" dirty="0" err="1"/>
              <a:t>Big</a:t>
            </a:r>
            <a:r>
              <a:rPr lang="cs-CZ" dirty="0"/>
              <a:t> Hole, dnes součásti Kimberley Mine Museum. Velká díra, kterou chce každý návštěvník především vidět, dosahuje impozantních rozměrů: hloubky 1100 metrů (dnes zčásti zaplněna vodou), průměr je 473 metrů a po obvodu měří 1600 metrů. Do roku 1914, kdy byl důl uzavřen, se vytěžilo 2,5 tuny diamantů v celkové hodnotě asi 40 miliard dolarů.</a:t>
            </a:r>
          </a:p>
        </p:txBody>
      </p:sp>
      <p:sp>
        <p:nvSpPr>
          <p:cNvPr id="5" name="Šestiúhelník 4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3718679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dirty="0"/>
              <a:t>V roce </a:t>
            </a:r>
            <a:r>
              <a:rPr lang="cs-CZ" sz="1600" b="1" dirty="0"/>
              <a:t>1871</a:t>
            </a:r>
            <a:r>
              <a:rPr lang="cs-CZ" sz="1600" dirty="0"/>
              <a:t> byla v </a:t>
            </a:r>
            <a:r>
              <a:rPr lang="cs-CZ" sz="1600" b="1" i="1" dirty="0"/>
              <a:t>Kimberley</a:t>
            </a:r>
            <a:r>
              <a:rPr lang="cs-CZ" sz="1600" dirty="0"/>
              <a:t> objevena ložiska </a:t>
            </a:r>
            <a:r>
              <a:rPr lang="cs-CZ" sz="1600" b="1" dirty="0"/>
              <a:t>diamantů</a:t>
            </a:r>
            <a:r>
              <a:rPr lang="cs-CZ" sz="1600" dirty="0"/>
              <a:t> . Na jejich hledání a těžbě se zpočátku účastnili běloši i černoši. S rostoucí hloubkou výkopů ovšem ubývalo černošských prospektorů následkem seskupování koncesí. Ložiska diamantů a jejich těžbu pak ovládla společnost </a:t>
            </a:r>
            <a:r>
              <a:rPr lang="cs-CZ" sz="1600" dirty="0">
                <a:hlinkClick r:id="rId2" tooltip="De Beers (stránka neexistuje)"/>
              </a:rPr>
              <a:t>De </a:t>
            </a:r>
            <a:r>
              <a:rPr lang="cs-CZ" sz="1600" dirty="0" err="1">
                <a:hlinkClick r:id="rId2" tooltip="De Beers (stránka neexistuje)"/>
              </a:rPr>
              <a:t>Beers</a:t>
            </a:r>
            <a:r>
              <a:rPr lang="cs-CZ" sz="1600" dirty="0"/>
              <a:t>, za niž stáli evropští finančníci (například </a:t>
            </a:r>
            <a:r>
              <a:rPr lang="cs-CZ" sz="1600" dirty="0">
                <a:hlinkClick r:id="rId3" tooltip="Rothschild"/>
              </a:rPr>
              <a:t>Rothschild</a:t>
            </a:r>
            <a:r>
              <a:rPr lang="cs-CZ" sz="1600" dirty="0"/>
              <a:t>), </a:t>
            </a:r>
            <a:r>
              <a:rPr lang="cs-CZ" sz="1600" dirty="0">
                <a:hlinkClick r:id="rId4" tooltip="Cecil Rhodes"/>
              </a:rPr>
              <a:t>Cecil </a:t>
            </a:r>
            <a:r>
              <a:rPr lang="cs-CZ" sz="1600" dirty="0" err="1">
                <a:hlinkClick r:id="rId4" tooltip="Cecil Rhodes"/>
              </a:rPr>
              <a:t>Rhodes</a:t>
            </a:r>
            <a:r>
              <a:rPr lang="cs-CZ" sz="1600" dirty="0"/>
              <a:t> a </a:t>
            </a:r>
            <a:r>
              <a:rPr lang="cs-CZ" sz="1600" dirty="0">
                <a:hlinkClick r:id="rId5" tooltip="Alfred Beit (stránka neexistuje)"/>
              </a:rPr>
              <a:t>Alfred </a:t>
            </a:r>
            <a:r>
              <a:rPr lang="cs-CZ" sz="1600" dirty="0" err="1">
                <a:hlinkClick r:id="rId5" tooltip="Alfred Beit (stránka neexistuje)"/>
              </a:rPr>
              <a:t>Beit</a:t>
            </a:r>
            <a:r>
              <a:rPr lang="cs-CZ" sz="1600" dirty="0"/>
              <a:t>, nejvýznamnější světový nákupčí diamantů. Od roku 1885 se těžilo ve velkých hloubkách - huťmistry zde byli běloši, ti kontrolovali práci černošských horníků. V zájmu lepší kontroly pracovní síly a zabránění krádeží byli migrující černošští pracovníci, nuceni žít v </a:t>
            </a:r>
            <a:r>
              <a:rPr lang="cs-CZ" sz="1600" b="1" i="1" dirty="0"/>
              <a:t>ohrazených táborech</a:t>
            </a:r>
            <a:r>
              <a:rPr lang="cs-CZ" sz="1600" dirty="0"/>
              <a:t>. Postupně se objevovali pracovníci i ze vzdálenějších míst jako </a:t>
            </a:r>
            <a:r>
              <a:rPr lang="cs-CZ" sz="1600" dirty="0">
                <a:hlinkClick r:id="rId6" tooltip="Zimbabwe"/>
              </a:rPr>
              <a:t>Zimbabwe</a:t>
            </a:r>
            <a:r>
              <a:rPr lang="cs-CZ" sz="1600" dirty="0"/>
              <a:t>. Stejný postup byl použit i ve </a:t>
            </a:r>
            <a:r>
              <a:rPr lang="cs-CZ" sz="1600" dirty="0" err="1">
                <a:hlinkClick r:id="rId7" tooltip="Witwatersrand (stránka neexistuje)"/>
              </a:rPr>
              <a:t>Witwatersrandu</a:t>
            </a:r>
            <a:r>
              <a:rPr lang="cs-CZ" sz="1600" dirty="0"/>
              <a:t>, kde byla v roce </a:t>
            </a:r>
            <a:r>
              <a:rPr lang="cs-CZ" sz="1600" b="1" dirty="0"/>
              <a:t>1886</a:t>
            </a:r>
            <a:r>
              <a:rPr lang="cs-CZ" sz="1600" dirty="0"/>
              <a:t> zahájena těžba </a:t>
            </a:r>
            <a:r>
              <a:rPr lang="cs-CZ" sz="1600" b="1" dirty="0"/>
              <a:t>zlata</a:t>
            </a:r>
            <a:r>
              <a:rPr lang="cs-CZ" sz="1600" dirty="0"/>
              <a:t>.</a:t>
            </a:r>
          </a:p>
        </p:txBody>
      </p:sp>
      <p:pic>
        <p:nvPicPr>
          <p:cNvPr id="1026" name="Picture 2" descr="https://upload.wikimedia.org/wikipedia/commons/thumb/4/42/Kimberley-001.jpg/1024px-Kimberley-00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5184576" cy="3462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/>
          <p:cNvSpPr/>
          <p:nvPr/>
        </p:nvSpPr>
        <p:spPr>
          <a:xfrm>
            <a:off x="323528" y="188640"/>
            <a:ext cx="2810619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cs-CZ" sz="1600" b="1" dirty="0"/>
              <a:t>Kimberley</a:t>
            </a:r>
            <a:r>
              <a:rPr lang="cs-CZ" sz="1600" dirty="0"/>
              <a:t> je hlavním městem Severního Kapska v </a:t>
            </a:r>
            <a:r>
              <a:rPr lang="cs-CZ" sz="1600" b="1" dirty="0"/>
              <a:t>JAR</a:t>
            </a:r>
            <a:r>
              <a:rPr lang="cs-CZ" sz="1600" dirty="0"/>
              <a:t>.</a:t>
            </a:r>
          </a:p>
        </p:txBody>
      </p:sp>
      <p:sp>
        <p:nvSpPr>
          <p:cNvPr id="4" name="Obdélník 3"/>
          <p:cNvSpPr/>
          <p:nvPr/>
        </p:nvSpPr>
        <p:spPr>
          <a:xfrm>
            <a:off x="3203848" y="188640"/>
            <a:ext cx="2487540" cy="338554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pt-BR" sz="1600" dirty="0"/>
              <a:t>Centrum města a </a:t>
            </a:r>
            <a:r>
              <a:rPr lang="cs-CZ" sz="1600" dirty="0"/>
              <a:t>V</a:t>
            </a:r>
            <a:r>
              <a:rPr lang="pt-BR" sz="1600" dirty="0"/>
              <a:t>elká </a:t>
            </a:r>
            <a:r>
              <a:rPr lang="cs-CZ" sz="1600" dirty="0"/>
              <a:t>D</a:t>
            </a:r>
            <a:r>
              <a:rPr lang="pt-BR" sz="1600" dirty="0"/>
              <a:t>íra</a:t>
            </a:r>
            <a:endParaRPr lang="cs-CZ" sz="1600" dirty="0"/>
          </a:p>
        </p:txBody>
      </p:sp>
      <p:sp>
        <p:nvSpPr>
          <p:cNvPr id="6" name="Obdélník 5"/>
          <p:cNvSpPr/>
          <p:nvPr/>
        </p:nvSpPr>
        <p:spPr>
          <a:xfrm>
            <a:off x="611560" y="6093296"/>
            <a:ext cx="7488832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cs-CZ" dirty="0"/>
              <a:t>2.září </a:t>
            </a:r>
            <a:r>
              <a:rPr lang="cs-CZ" b="1" dirty="0"/>
              <a:t>1882 </a:t>
            </a:r>
            <a:r>
              <a:rPr lang="cs-CZ" dirty="0"/>
              <a:t>se </a:t>
            </a:r>
            <a:r>
              <a:rPr lang="cs-CZ" b="1" i="1" dirty="0"/>
              <a:t>Kimberley</a:t>
            </a:r>
            <a:r>
              <a:rPr lang="cs-CZ" dirty="0"/>
              <a:t> stalo </a:t>
            </a:r>
            <a:r>
              <a:rPr lang="cs-CZ" b="1" i="1" dirty="0"/>
              <a:t>prvním městem jižní polokoule s elektrickým veřejným osvětlením.  </a:t>
            </a:r>
            <a:r>
              <a:rPr lang="cs-CZ" dirty="0"/>
              <a:t>Byla zde též </a:t>
            </a:r>
            <a:r>
              <a:rPr lang="cs-CZ" b="1" i="1" dirty="0"/>
              <a:t>první jihoafrická burza cenných papírů</a:t>
            </a:r>
            <a:r>
              <a:rPr lang="cs-CZ" dirty="0"/>
              <a:t>.</a:t>
            </a:r>
          </a:p>
        </p:txBody>
      </p:sp>
      <p:pic>
        <p:nvPicPr>
          <p:cNvPr id="1028" name="Picture 4" descr="https://upload.wikimedia.org/wikipedia/commons/4/44/SouthAfricaNumbered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16632"/>
            <a:ext cx="1933929" cy="1692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délník 6"/>
          <p:cNvSpPr/>
          <p:nvPr/>
        </p:nvSpPr>
        <p:spPr>
          <a:xfrm>
            <a:off x="5868144" y="1916832"/>
            <a:ext cx="2736304" cy="1754326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1200" dirty="0">
                <a:hlinkClick r:id="rId10" tooltip="Západní Kapsko"/>
              </a:rPr>
              <a:t>Západní Kapsko</a:t>
            </a:r>
            <a:r>
              <a:rPr lang="cs-CZ" sz="1200" dirty="0"/>
              <a:t> (</a:t>
            </a:r>
            <a:r>
              <a:rPr lang="cs-CZ" sz="1200" dirty="0">
                <a:hlinkClick r:id="rId11" tooltip="Kapské Město"/>
              </a:rPr>
              <a:t>Kapské město</a:t>
            </a:r>
            <a:r>
              <a:rPr lang="cs-CZ" sz="12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200" dirty="0">
                <a:hlinkClick r:id="rId12" tooltip="Severní Kapsko"/>
              </a:rPr>
              <a:t>Severní Kapsko</a:t>
            </a:r>
            <a:r>
              <a:rPr lang="cs-CZ" sz="1200" dirty="0"/>
              <a:t> (</a:t>
            </a:r>
            <a:r>
              <a:rPr lang="cs-CZ" sz="1200" dirty="0">
                <a:hlinkClick r:id="rId13" tooltip="Kimberley"/>
              </a:rPr>
              <a:t>Kimberley</a:t>
            </a:r>
            <a:r>
              <a:rPr lang="cs-CZ" sz="12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200" dirty="0">
                <a:hlinkClick r:id="rId14" tooltip="Východní Kapsko"/>
              </a:rPr>
              <a:t>Východní Kapsko</a:t>
            </a:r>
            <a:r>
              <a:rPr lang="cs-CZ" sz="1200" dirty="0"/>
              <a:t> (</a:t>
            </a:r>
            <a:r>
              <a:rPr lang="cs-CZ" sz="1200" dirty="0" err="1">
                <a:hlinkClick r:id="rId15" tooltip="Bisho (stránka neexistuje)"/>
              </a:rPr>
              <a:t>Bisho</a:t>
            </a:r>
            <a:r>
              <a:rPr lang="cs-CZ" sz="12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200" dirty="0" err="1">
                <a:hlinkClick r:id="rId16" tooltip="KwaZulu-Natal"/>
              </a:rPr>
              <a:t>KwaZulu</a:t>
            </a:r>
            <a:r>
              <a:rPr lang="cs-CZ" sz="1200" dirty="0">
                <a:hlinkClick r:id="rId16" tooltip="KwaZulu-Natal"/>
              </a:rPr>
              <a:t>-Natal</a:t>
            </a:r>
            <a:r>
              <a:rPr lang="cs-CZ" sz="1200" dirty="0"/>
              <a:t> (</a:t>
            </a:r>
            <a:r>
              <a:rPr lang="cs-CZ" sz="1200" dirty="0" err="1">
                <a:hlinkClick r:id="rId17" tooltip="Pietermaritzburg (stránka neexistuje)"/>
              </a:rPr>
              <a:t>Pietermaritzburg</a:t>
            </a:r>
            <a:r>
              <a:rPr lang="cs-CZ" sz="12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200" dirty="0">
                <a:hlinkClick r:id="rId18" tooltip="Svobodný stát (provincie)"/>
              </a:rPr>
              <a:t>Svobodný stát</a:t>
            </a:r>
            <a:r>
              <a:rPr lang="cs-CZ" sz="1200" dirty="0"/>
              <a:t> (</a:t>
            </a:r>
            <a:r>
              <a:rPr lang="cs-CZ" sz="1200" dirty="0" err="1">
                <a:hlinkClick r:id="rId19" tooltip="Bloemfontein"/>
              </a:rPr>
              <a:t>Bloemfontein</a:t>
            </a:r>
            <a:r>
              <a:rPr lang="cs-CZ" sz="12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200" dirty="0">
                <a:hlinkClick r:id="rId20" tooltip="Severozápadní provincie"/>
              </a:rPr>
              <a:t>Severozápadní provincie</a:t>
            </a:r>
            <a:r>
              <a:rPr lang="cs-CZ" sz="1200" dirty="0"/>
              <a:t> (</a:t>
            </a:r>
            <a:r>
              <a:rPr lang="cs-CZ" sz="1200" dirty="0" err="1">
                <a:hlinkClick r:id="rId21" tooltip="Mafikeng (stránka neexistuje)"/>
              </a:rPr>
              <a:t>Mafikeng</a:t>
            </a:r>
            <a:r>
              <a:rPr lang="cs-CZ" sz="12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200" dirty="0" err="1">
                <a:hlinkClick r:id="rId22" tooltip="Gauteng"/>
              </a:rPr>
              <a:t>Gauteng</a:t>
            </a:r>
            <a:r>
              <a:rPr lang="cs-CZ" sz="1200" dirty="0"/>
              <a:t> (</a:t>
            </a:r>
            <a:r>
              <a:rPr lang="cs-CZ" sz="1200" dirty="0">
                <a:hlinkClick r:id="rId23" tooltip="Johannesburg"/>
              </a:rPr>
              <a:t>Johannesburg</a:t>
            </a:r>
            <a:r>
              <a:rPr lang="cs-CZ" sz="12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200" dirty="0" err="1">
                <a:hlinkClick r:id="rId24" tooltip="Mpumalanga"/>
              </a:rPr>
              <a:t>Mpumalanga</a:t>
            </a:r>
            <a:r>
              <a:rPr lang="cs-CZ" sz="1200" dirty="0"/>
              <a:t> (</a:t>
            </a:r>
            <a:r>
              <a:rPr lang="cs-CZ" sz="1200" dirty="0" err="1">
                <a:hlinkClick r:id="rId25" tooltip="Nelspruit (stránka neexistuje)"/>
              </a:rPr>
              <a:t>Nelspruit</a:t>
            </a:r>
            <a:r>
              <a:rPr lang="cs-CZ" sz="12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200" dirty="0">
                <a:hlinkClick r:id="rId26" tooltip="Limpopo (provincie)"/>
              </a:rPr>
              <a:t>Limpopo</a:t>
            </a:r>
            <a:r>
              <a:rPr lang="cs-CZ" sz="1200" dirty="0"/>
              <a:t> (</a:t>
            </a:r>
            <a:r>
              <a:rPr lang="cs-CZ" sz="1200" dirty="0" err="1">
                <a:hlinkClick r:id="rId27" tooltip="Polokwane"/>
              </a:rPr>
              <a:t>Polokwane</a:t>
            </a:r>
            <a:r>
              <a:rPr lang="cs-CZ" sz="1200" dirty="0"/>
              <a:t>)</a:t>
            </a:r>
            <a:endParaRPr lang="cs-CZ" sz="1400" dirty="0"/>
          </a:p>
        </p:txBody>
      </p:sp>
      <p:sp>
        <p:nvSpPr>
          <p:cNvPr id="10" name="Šestiúhelník 9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880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cs-CZ" dirty="0"/>
              <a:t>ropa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539552" y="1484784"/>
            <a:ext cx="8229600" cy="4525963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>
                <a:latin typeface="+mj-lt"/>
              </a:rPr>
              <a:t>10 % světových zásob, těžba na 33 let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b="1" dirty="0">
                <a:latin typeface="+mj-lt"/>
              </a:rPr>
              <a:t>Guinejský záliv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>
                <a:latin typeface="+mj-lt"/>
              </a:rPr>
              <a:t>Nigérie, Kamerun, Gabon, Republika Kongo, Angola, Rovníková Guinea, Svatý Tomáš a Princův Ostrov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b="1" dirty="0">
                <a:latin typeface="+mj-lt"/>
              </a:rPr>
              <a:t>Severovýchodní Afrika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>
                <a:latin typeface="+mj-lt"/>
              </a:rPr>
              <a:t>Súdán, Čad, Etiopie, Somálsko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b="1" dirty="0">
                <a:latin typeface="+mj-lt"/>
              </a:rPr>
              <a:t>Severní Afrika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>
                <a:latin typeface="+mj-lt"/>
              </a:rPr>
              <a:t>Egypt, Libye, Alžírsko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cs-CZ" sz="2200" dirty="0">
              <a:latin typeface="+mj-lt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b="1" dirty="0">
                <a:latin typeface="+mj-lt"/>
              </a:rPr>
              <a:t>OPEC</a:t>
            </a:r>
            <a:r>
              <a:rPr lang="cs-CZ" sz="2200" dirty="0">
                <a:latin typeface="+mj-lt"/>
              </a:rPr>
              <a:t> – Alžírsko, Angola, Libye, Nigérie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cs-CZ" dirty="0">
              <a:latin typeface="+mj-lt"/>
            </a:endParaRPr>
          </a:p>
        </p:txBody>
      </p:sp>
      <p:sp>
        <p:nvSpPr>
          <p:cNvPr id="4" name="Obdélníkový popisek 3"/>
          <p:cNvSpPr/>
          <p:nvPr/>
        </p:nvSpPr>
        <p:spPr>
          <a:xfrm>
            <a:off x="827584" y="5589240"/>
            <a:ext cx="7776864" cy="972688"/>
          </a:xfrm>
          <a:prstGeom prst="wedgeRectCallout">
            <a:avLst>
              <a:gd name="adj1" fmla="val -44349"/>
              <a:gd name="adj2" fmla="val -729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I. Čím se zabývá organizace OPEC ?</a:t>
            </a:r>
          </a:p>
          <a:p>
            <a:pPr algn="ctr"/>
            <a:r>
              <a:rPr lang="cs-CZ" b="1" dirty="0"/>
              <a:t>II. Vyhledej logo organizace OPEC . </a:t>
            </a:r>
          </a:p>
        </p:txBody>
      </p:sp>
      <p:sp>
        <p:nvSpPr>
          <p:cNvPr id="6" name="Šestiúhelník 5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ropa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>
                <a:latin typeface="+mj-lt"/>
              </a:rPr>
              <a:t>Guinejský záliv – kromě Nigérie, většina zásob pod hladinou moře – potenciální konflikty o těžební práva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>
                <a:latin typeface="+mj-lt"/>
              </a:rPr>
              <a:t>Tichá kolonizace ze strany mocností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>
                <a:latin typeface="+mj-lt"/>
              </a:rPr>
              <a:t>Severní Afrika + Blízký Východ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>
                <a:latin typeface="+mj-lt"/>
              </a:rPr>
              <a:t>Subsaharská Afrika – Angola + Nigérie ¾ produkce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cs-CZ" sz="2200" dirty="0">
              <a:latin typeface="+mj-lt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200" dirty="0">
                <a:latin typeface="+mj-lt"/>
              </a:rPr>
              <a:t>Nová ložiska, velký dopad na ekonomiky států:</a:t>
            </a:r>
          </a:p>
          <a:p>
            <a:pPr marL="548640" lvl="1" fontAlgn="auto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000" dirty="0">
                <a:latin typeface="+mj-lt"/>
              </a:rPr>
              <a:t>Rovníková Guinea ekonomický růst.(O více jak 300 % mezi roky 1996 a 2005 - HDP/os.)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827584" y="5805264"/>
            <a:ext cx="6107569" cy="646331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I. Vyhledej a zapiš definici ekonomického ukazatele HDP.</a:t>
            </a:r>
          </a:p>
          <a:p>
            <a:r>
              <a:rPr lang="cs-CZ" b="1" dirty="0">
                <a:solidFill>
                  <a:schemeClr val="bg1"/>
                </a:solidFill>
              </a:rPr>
              <a:t>II. Srovnej HDP/os. 2 nejbohatších a 2 nejchudších zemí Afriky.</a:t>
            </a:r>
            <a:r>
              <a:rPr lang="cs-CZ" dirty="0"/>
              <a:t> </a:t>
            </a:r>
          </a:p>
        </p:txBody>
      </p:sp>
      <p:sp>
        <p:nvSpPr>
          <p:cNvPr id="6" name="Šestiúhelník 5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upload.wikimedia.org/wikipedia/commons/thumb/f/f6/GDP_per_capita_PPP_2014-en.svg/1024px-GDP_per_capita_PPP_2014-e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852517"/>
            <a:ext cx="7347032" cy="4005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151221"/>
              </p:ext>
            </p:extLst>
          </p:nvPr>
        </p:nvGraphicFramePr>
        <p:xfrm>
          <a:off x="179512" y="116632"/>
          <a:ext cx="6480720" cy="2228875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352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2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00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42">
                <a:tc>
                  <a:txBody>
                    <a:bodyPr/>
                    <a:lstStyle/>
                    <a:p>
                      <a:r>
                        <a:rPr lang="cs-CZ" sz="1400" b="1" dirty="0"/>
                        <a:t>Světové pořadí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/>
                        <a:t>stát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HDP/obyv. </a:t>
                      </a:r>
                      <a:r>
                        <a:rPr lang="cs-CZ" sz="1100" b="1" dirty="0"/>
                        <a:t>(</a:t>
                      </a:r>
                      <a:r>
                        <a:rPr lang="cs-CZ" sz="1100" b="1" kern="1200" dirty="0">
                          <a:effectLst/>
                        </a:rPr>
                        <a:t>mezinárod. dolarů)</a:t>
                      </a:r>
                      <a:endParaRPr lang="cs-CZ" sz="1400" b="1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rok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583">
                <a:tc>
                  <a:txBody>
                    <a:bodyPr/>
                    <a:lstStyle/>
                    <a:p>
                      <a:r>
                        <a:rPr lang="cs-CZ" sz="1400" b="1" dirty="0"/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effectLst/>
                          <a:hlinkClick r:id="rId3" tooltip="Demokratická republika Kongo"/>
                        </a:rPr>
                        <a:t>DR Kongo</a:t>
                      </a:r>
                      <a:endParaRPr lang="cs-CZ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     373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2011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450">
                <a:tc>
                  <a:txBody>
                    <a:bodyPr/>
                    <a:lstStyle/>
                    <a:p>
                      <a:r>
                        <a:rPr lang="cs-CZ" sz="1400" b="1" dirty="0"/>
                        <a:t>178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effectLst/>
                          <a:hlinkClick r:id="rId4" tooltip="Eritrea"/>
                        </a:rPr>
                        <a:t>Eritrea</a:t>
                      </a:r>
                      <a:endParaRPr lang="cs-CZ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     585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/>
                        <a:t>2011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450">
                <a:tc>
                  <a:txBody>
                    <a:bodyPr/>
                    <a:lstStyle/>
                    <a:p>
                      <a:r>
                        <a:rPr lang="cs-CZ" sz="1400" b="1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effectLst/>
                          <a:hlinkClick r:id="rId5" tooltip="Libye"/>
                        </a:rPr>
                        <a:t>Libye</a:t>
                      </a:r>
                      <a:endParaRPr lang="cs-CZ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16 897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2009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450">
                <a:tc>
                  <a:txBody>
                    <a:bodyPr/>
                    <a:lstStyle/>
                    <a:p>
                      <a:r>
                        <a:rPr lang="cs-CZ" sz="1400" b="1" dirty="0"/>
                        <a:t>21 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effectLst/>
                          <a:hlinkClick r:id="rId6" tooltip="Rovníková Guinea"/>
                        </a:rPr>
                        <a:t>Rovníková Guinea</a:t>
                      </a:r>
                      <a:endParaRPr lang="cs-CZ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36 202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2011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450">
                <a:tc>
                  <a:txBody>
                    <a:bodyPr/>
                    <a:lstStyle/>
                    <a:p>
                      <a:r>
                        <a:rPr lang="cs-CZ" sz="1400" b="1" dirty="0"/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>
                          <a:effectLst/>
                          <a:hlinkClick r:id="rId7" tooltip="Česko"/>
                        </a:rPr>
                        <a:t>Česko</a:t>
                      </a:r>
                      <a:endParaRPr lang="cs-CZ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26 208</a:t>
                      </a:r>
                      <a:endParaRPr lang="cs-CZ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2011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450">
                <a:tc>
                  <a:txBody>
                    <a:bodyPr/>
                    <a:lstStyle/>
                    <a:p>
                      <a:r>
                        <a:rPr lang="cs-CZ" sz="1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>
                          <a:effectLst/>
                          <a:hlinkClick r:id="rId8" tooltip="Lucembursko"/>
                        </a:rPr>
                        <a:t>Lucembursko</a:t>
                      </a:r>
                      <a:endParaRPr lang="cs-CZ" sz="14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/>
                        <a:t>89 012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400" b="1" dirty="0"/>
                        <a:t>2011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-9749" y="2420888"/>
            <a:ext cx="9036496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400" b="1" dirty="0"/>
              <a:t>Mezinárodní dolar</a:t>
            </a:r>
            <a:r>
              <a:rPr lang="cs-CZ" sz="1400" dirty="0"/>
              <a:t> (též </a:t>
            </a:r>
            <a:r>
              <a:rPr lang="cs-CZ" sz="1400" b="1" dirty="0" err="1"/>
              <a:t>Gearyho-Khamisův</a:t>
            </a:r>
            <a:r>
              <a:rPr lang="cs-CZ" sz="1400" b="1" dirty="0"/>
              <a:t> dolar</a:t>
            </a:r>
            <a:r>
              <a:rPr lang="cs-CZ" sz="1400" dirty="0"/>
              <a:t>) je hypotetická </a:t>
            </a:r>
            <a:r>
              <a:rPr lang="cs-CZ" sz="1400" dirty="0">
                <a:hlinkClick r:id="rId9" tooltip="Měnová jednotka"/>
              </a:rPr>
              <a:t>měnová jednotka</a:t>
            </a:r>
            <a:r>
              <a:rPr lang="cs-CZ" sz="1400" dirty="0"/>
              <a:t>, která by měla v daném místě stejnou </a:t>
            </a:r>
            <a:r>
              <a:rPr lang="cs-CZ" sz="1400" dirty="0">
                <a:hlinkClick r:id="rId10" tooltip="Kupní síla"/>
              </a:rPr>
              <a:t>kupní sílu</a:t>
            </a:r>
            <a:r>
              <a:rPr lang="cs-CZ" sz="1400" dirty="0"/>
              <a:t> jako měl </a:t>
            </a:r>
            <a:r>
              <a:rPr lang="cs-CZ" sz="1400" dirty="0">
                <a:hlinkClick r:id="rId11" tooltip="Americký dolar"/>
              </a:rPr>
              <a:t>americký dolar</a:t>
            </a:r>
            <a:r>
              <a:rPr lang="cs-CZ" sz="1400" dirty="0"/>
              <a:t> v </a:t>
            </a:r>
            <a:r>
              <a:rPr lang="cs-CZ" sz="1400" dirty="0">
                <a:hlinkClick r:id="rId12" tooltip="Spojené státy americké"/>
              </a:rPr>
              <a:t>USA</a:t>
            </a:r>
            <a:r>
              <a:rPr lang="cs-CZ" sz="1400" dirty="0"/>
              <a:t> v určeném časovém okamžiku.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732240" y="1556792"/>
            <a:ext cx="2140779" cy="584775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cs-CZ" sz="1600" b="1" dirty="0">
                <a:solidFill>
                  <a:schemeClr val="bg1"/>
                </a:solidFill>
              </a:rPr>
              <a:t>166.–180. pořadí</a:t>
            </a:r>
          </a:p>
          <a:p>
            <a:r>
              <a:rPr lang="cs-CZ" sz="1600" b="1" dirty="0">
                <a:solidFill>
                  <a:schemeClr val="bg1"/>
                </a:solidFill>
              </a:rPr>
              <a:t>zaujímají africké státy !</a:t>
            </a:r>
          </a:p>
        </p:txBody>
      </p:sp>
      <p:sp>
        <p:nvSpPr>
          <p:cNvPr id="7" name="Šestiúhelník 6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339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nerostné suroviny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718050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>
                <a:latin typeface="+mj-lt"/>
              </a:rPr>
              <a:t>Uran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>
                <a:latin typeface="+mj-lt"/>
              </a:rPr>
              <a:t>Fosfáty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>
                <a:latin typeface="+mj-lt"/>
              </a:rPr>
              <a:t>Kobalt (Afrika 90 % světa)	   40 %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>
                <a:latin typeface="+mj-lt"/>
              </a:rPr>
              <a:t>Bauxit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>
                <a:latin typeface="+mj-lt"/>
              </a:rPr>
              <a:t>Platina (90 %)	     85 %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>
                <a:latin typeface="+mj-lt"/>
              </a:rPr>
              <a:t>Zlato (50 %)		+ Mali, Tanzanie, Ghana	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>
                <a:latin typeface="+mj-lt"/>
              </a:rPr>
              <a:t>Chrom 			+ Zimbabwe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>
                <a:latin typeface="+mj-lt"/>
              </a:rPr>
              <a:t>Mangan			+ Gabon, Ghana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>
                <a:latin typeface="+mj-lt"/>
              </a:rPr>
              <a:t>Diamant			+ Botswana, Zambie, Zimbabwe, Angola, Demokratická republika Kongo</a:t>
            </a:r>
          </a:p>
        </p:txBody>
      </p:sp>
      <p:pic>
        <p:nvPicPr>
          <p:cNvPr id="13316" name="Obrázek 3" descr="n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1484313"/>
            <a:ext cx="46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Obrázek 4" descr="na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1484313"/>
            <a:ext cx="593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Obrázek 5" descr="eh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1988840"/>
            <a:ext cx="792162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Obrázek 6" descr="cd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3800" y="2420938"/>
            <a:ext cx="593725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Obrázek 7" descr="za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7864" y="5157192"/>
            <a:ext cx="593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Obrázek 8" descr="za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7864" y="3284984"/>
            <a:ext cx="593725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Obrázek 9" descr="za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7864" y="3789040"/>
            <a:ext cx="593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Obrázek 10" descr="za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7864" y="4221088"/>
            <a:ext cx="593725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Obrázek 12" descr="za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7864" y="4725144"/>
            <a:ext cx="593725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Obrázek 13" descr="gn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11413" y="2924175"/>
            <a:ext cx="593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Šestiúhelník 14"/>
          <p:cNvSpPr/>
          <p:nvPr/>
        </p:nvSpPr>
        <p:spPr>
          <a:xfrm>
            <a:off x="8460432" y="692696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85862" y="188640"/>
            <a:ext cx="8928992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I. Nahraď hlavní africké producenty uvedených surovin představených vlajkami názvy států.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Voda jako nedostatkový zdroj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b="1" i="1" dirty="0">
                <a:latin typeface="+mj-lt"/>
              </a:rPr>
              <a:t>Miliarda lidí nemá přístup ke kvalitnímu zdroji pitné vody.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>
                <a:latin typeface="+mj-lt"/>
              </a:rPr>
              <a:t>Subsaharská Afrika – přístup pouze 56 % lidí 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b="1" i="1" dirty="0">
                <a:latin typeface="+mj-lt"/>
              </a:rPr>
              <a:t>(WHO) </a:t>
            </a:r>
            <a:r>
              <a:rPr lang="cs-CZ" sz="2400" dirty="0">
                <a:latin typeface="+mj-lt"/>
              </a:rPr>
              <a:t>UN Millenium </a:t>
            </a:r>
            <a:r>
              <a:rPr lang="cs-CZ" sz="2400" dirty="0" err="1">
                <a:latin typeface="+mj-lt"/>
              </a:rPr>
              <a:t>Development</a:t>
            </a:r>
            <a:r>
              <a:rPr lang="cs-CZ" sz="2400" dirty="0">
                <a:latin typeface="+mj-lt"/>
              </a:rPr>
              <a:t> </a:t>
            </a:r>
            <a:r>
              <a:rPr lang="cs-CZ" sz="2400" dirty="0" err="1">
                <a:latin typeface="+mj-lt"/>
              </a:rPr>
              <a:t>Goals</a:t>
            </a:r>
            <a:r>
              <a:rPr lang="cs-CZ" sz="2400" dirty="0">
                <a:latin typeface="+mj-lt"/>
              </a:rPr>
              <a:t> – Dostatečný přístup k pitné vodě</a:t>
            </a:r>
          </a:p>
          <a:p>
            <a:pPr marL="548640" lvl="2" indent="-274320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Char char=""/>
              <a:defRPr/>
            </a:pPr>
            <a:r>
              <a:rPr lang="cs-CZ" sz="2200" dirty="0">
                <a:latin typeface="+mj-lt"/>
              </a:rPr>
              <a:t>Dostupnost nejméně 20 litrů vody na osobu a den ze zdroje vzdáleného do 1 km od místa bydliště do roku 2015 (realita 2076?)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>
                <a:latin typeface="+mj-lt"/>
              </a:rPr>
              <a:t>Cena až 10x vyšší pro obyvatele slumů než pro obyvatele New Yorku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>
                <a:latin typeface="+mj-lt"/>
              </a:rPr>
              <a:t>WHO – 3900 dětí ročně zemře z nedostatku pitné vody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>
                <a:latin typeface="+mj-lt"/>
              </a:rPr>
              <a:t>Paradoxně v Africe velké zásoby vodní energie (stupňovitý profil + sezónní rozložení srážek)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>
                <a:latin typeface="+mj-lt"/>
              </a:rPr>
              <a:t>Vybudování vodních nádrží a zavlažovacích kanálů (tradice)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>
                <a:latin typeface="+mj-lt"/>
              </a:rPr>
              <a:t>Problém: špinavá voda plná bakterií, hygiena, nemoci,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cs-CZ" sz="2400" dirty="0">
                <a:latin typeface="+mj-lt"/>
              </a:rPr>
              <a:t>Globální oteplování – vysoušení zdrojů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cs-CZ" sz="2200" dirty="0">
              <a:latin typeface="+mj-lt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467544" y="6093296"/>
            <a:ext cx="41082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(</a:t>
            </a:r>
            <a:r>
              <a:rPr lang="cs-CZ" i="1" dirty="0"/>
              <a:t>WHO</a:t>
            </a:r>
            <a:r>
              <a:rPr lang="cs-CZ" dirty="0"/>
              <a:t>) = Světová zdravotnická organizace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716016" y="6093296"/>
            <a:ext cx="4255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/>
              <a:t>UN = </a:t>
            </a:r>
            <a:r>
              <a:rPr lang="cs-CZ" dirty="0"/>
              <a:t>United </a:t>
            </a:r>
            <a:r>
              <a:rPr lang="cs-CZ" dirty="0" err="1"/>
              <a:t>Nations</a:t>
            </a:r>
            <a:r>
              <a:rPr lang="cs-CZ" dirty="0"/>
              <a:t> (spojené národy, OSN)</a:t>
            </a:r>
            <a:endParaRPr lang="cs-CZ" i="1" dirty="0"/>
          </a:p>
        </p:txBody>
      </p:sp>
      <p:sp>
        <p:nvSpPr>
          <p:cNvPr id="7" name="Šestiúhelník 6"/>
          <p:cNvSpPr/>
          <p:nvPr/>
        </p:nvSpPr>
        <p:spPr>
          <a:xfrm>
            <a:off x="8460432" y="260648"/>
            <a:ext cx="432048" cy="36004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20015</TotalTime>
  <Words>1063</Words>
  <Application>Microsoft Office PowerPoint</Application>
  <PresentationFormat>Předvádění na obrazovce (4:3)</PresentationFormat>
  <Paragraphs>164</Paragraphs>
  <Slides>13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 2</vt:lpstr>
      <vt:lpstr>Motiv sady Office</vt:lpstr>
      <vt:lpstr>Afrika – dary přírody upraveno pro sekundy</vt:lpstr>
      <vt:lpstr>Prezentace aplikace PowerPoint</vt:lpstr>
      <vt:lpstr>Prezentace aplikace PowerPoint</vt:lpstr>
      <vt:lpstr>Prezentace aplikace PowerPoint</vt:lpstr>
      <vt:lpstr>ropa</vt:lpstr>
      <vt:lpstr>ropa</vt:lpstr>
      <vt:lpstr>Prezentace aplikace PowerPoint</vt:lpstr>
      <vt:lpstr>Další nerostné suroviny</vt:lpstr>
      <vt:lpstr>Voda jako nedostatkový zdroj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gybon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Afrika – dary přírody</dc:title>
  <dc:creator>cap</dc:creator>
  <cp:lastModifiedBy>cap</cp:lastModifiedBy>
  <cp:revision>60</cp:revision>
  <dcterms:created xsi:type="dcterms:W3CDTF">2014-03-04T21:51:33Z</dcterms:created>
  <dcterms:modified xsi:type="dcterms:W3CDTF">2026-02-08T23:04:57Z</dcterms:modified>
</cp:coreProperties>
</file>