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8" r:id="rId9"/>
    <p:sldId id="263" r:id="rId10"/>
    <p:sldId id="264" r:id="rId11"/>
    <p:sldId id="269" r:id="rId12"/>
    <p:sldId id="266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7" autoAdjust="0"/>
    <p:restoredTop sz="94709" autoAdjust="0"/>
  </p:normalViewPr>
  <p:slideViewPr>
    <p:cSldViewPr>
      <p:cViewPr varScale="1">
        <p:scale>
          <a:sx n="65" d="100"/>
          <a:sy n="65" d="100"/>
        </p:scale>
        <p:origin x="14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559D60-D44B-4B1E-A907-75592F7802F9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C400F-926F-4C96-A65C-236085E911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803EB-4006-4C01-B910-EDA4A0F47E40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C400F-926F-4C96-A65C-236085E911DB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C400F-926F-4C96-A65C-236085E911DB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6C76-8E91-487B-BC05-C67BB45A507B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696A1-6A21-4DFE-A2C1-07B60C002F30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1CD8-00A8-4FA3-8CD0-8409A4808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696A1-6A21-4DFE-A2C1-07B60C002F30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1CD8-00A8-4FA3-8CD0-8409A4808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696A1-6A21-4DFE-A2C1-07B60C002F30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1CD8-00A8-4FA3-8CD0-8409A4808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696A1-6A21-4DFE-A2C1-07B60C002F30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1CD8-00A8-4FA3-8CD0-8409A4808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696A1-6A21-4DFE-A2C1-07B60C002F30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1CD8-00A8-4FA3-8CD0-8409A4808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696A1-6A21-4DFE-A2C1-07B60C002F30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1CD8-00A8-4FA3-8CD0-8409A4808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696A1-6A21-4DFE-A2C1-07B60C002F30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1CD8-00A8-4FA3-8CD0-8409A4808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696A1-6A21-4DFE-A2C1-07B60C002F30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1CD8-00A8-4FA3-8CD0-8409A4808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696A1-6A21-4DFE-A2C1-07B60C002F30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1CD8-00A8-4FA3-8CD0-8409A4808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696A1-6A21-4DFE-A2C1-07B60C002F30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1CD8-00A8-4FA3-8CD0-8409A4808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696A1-6A21-4DFE-A2C1-07B60C002F30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1CD8-00A8-4FA3-8CD0-8409A4808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696A1-6A21-4DFE-A2C1-07B60C002F30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21CD8-00A8-4FA3-8CD0-8409A4808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upload.wikimedia.org/wikipedia/commons/4/46/Niger-Congo.pn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1547664" y="1412777"/>
            <a:ext cx="5040560" cy="792088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Obyvatelstvo Afriky II </a:t>
            </a:r>
            <a:br>
              <a:rPr lang="cs-CZ" sz="2400" b="1" dirty="0" smtClean="0"/>
            </a:br>
            <a:r>
              <a:rPr lang="cs-CZ" sz="2400" b="1" dirty="0" smtClean="0"/>
              <a:t> rasy</a:t>
            </a:r>
            <a:r>
              <a:rPr lang="cs-CZ" sz="2400" b="1" dirty="0" smtClean="0"/>
              <a:t>, etnika </a:t>
            </a:r>
            <a:r>
              <a:rPr lang="cs-CZ" sz="2400" b="1" dirty="0" smtClean="0"/>
              <a:t>– 3.díl</a:t>
            </a:r>
            <a:endParaRPr lang="cs-CZ" sz="24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0649"/>
            <a:ext cx="6408712" cy="11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estiúhelník 4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0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http://www.gybon.cz/layout/gybon/theme-images/gbnlogo6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6093296"/>
            <a:ext cx="4171950" cy="533400"/>
          </a:xfrm>
          <a:prstGeom prst="rect">
            <a:avLst/>
          </a:prstGeom>
          <a:noFill/>
        </p:spPr>
      </p:pic>
      <p:sp>
        <p:nvSpPr>
          <p:cNvPr id="7" name="Obdélník 6"/>
          <p:cNvSpPr/>
          <p:nvPr/>
        </p:nvSpPr>
        <p:spPr>
          <a:xfrm>
            <a:off x="6948264" y="5877272"/>
            <a:ext cx="1444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Autor : </a:t>
            </a:r>
            <a:r>
              <a:rPr lang="cs-CZ" b="1" dirty="0" err="1" smtClean="0"/>
              <a:t>J.Čáp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9" name="Obdélník 8"/>
          <p:cNvSpPr/>
          <p:nvPr/>
        </p:nvSpPr>
        <p:spPr>
          <a:xfrm>
            <a:off x="1403648" y="5517232"/>
            <a:ext cx="69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Obr.0</a:t>
            </a:r>
          </a:p>
        </p:txBody>
      </p:sp>
      <p:sp>
        <p:nvSpPr>
          <p:cNvPr id="8" name="Obdélník 7"/>
          <p:cNvSpPr/>
          <p:nvPr/>
        </p:nvSpPr>
        <p:spPr>
          <a:xfrm>
            <a:off x="5148064" y="6309320"/>
            <a:ext cx="37360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VY_32_INOVACE_ZEMEPIS_CAP_2.17.</a:t>
            </a:r>
            <a:endParaRPr lang="cs-CZ" dirty="0"/>
          </a:p>
        </p:txBody>
      </p:sp>
      <p:pic>
        <p:nvPicPr>
          <p:cNvPr id="41986" name="Picture 2" descr="http://www.gamepark.cz/pictures/00/07/99/7990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1720" y="2276872"/>
            <a:ext cx="4762500" cy="3190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20688"/>
            <a:ext cx="1462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Dnešní území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1124744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Většina bantuských kmenů po své cestě z centra Afriky zůstala na východní části jižní Afriky, kde je dostatek vláhy. Ze severu jejich území ohraničovala řeka Limpopo, ze západu poušť Kalahari.</a:t>
            </a:r>
            <a:endParaRPr lang="cs-CZ" dirty="0"/>
          </a:p>
        </p:txBody>
      </p:sp>
      <p:sp>
        <p:nvSpPr>
          <p:cNvPr id="4" name="Šestiúhelník 3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9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83568" y="2420888"/>
            <a:ext cx="6174432" cy="923330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400050" indent="-400050">
              <a:buAutoNum type="romanUcPeriod"/>
            </a:pPr>
            <a:r>
              <a:rPr lang="cs-CZ" b="1" dirty="0" smtClean="0">
                <a:solidFill>
                  <a:schemeClr val="bg1"/>
                </a:solidFill>
              </a:rPr>
              <a:t>Zjisti</a:t>
            </a:r>
            <a:r>
              <a:rPr lang="cs-CZ" b="1" dirty="0" smtClean="0">
                <a:solidFill>
                  <a:schemeClr val="bg1"/>
                </a:solidFill>
              </a:rPr>
              <a:t>, co </a:t>
            </a:r>
            <a:r>
              <a:rPr lang="cs-CZ" b="1" dirty="0" smtClean="0">
                <a:solidFill>
                  <a:schemeClr val="bg1"/>
                </a:solidFill>
              </a:rPr>
              <a:t>byly </a:t>
            </a:r>
            <a:r>
              <a:rPr lang="cs-CZ" b="1" dirty="0" err="1" smtClean="0">
                <a:solidFill>
                  <a:schemeClr val="bg1"/>
                </a:solidFill>
              </a:rPr>
              <a:t>bantustany</a:t>
            </a:r>
            <a:r>
              <a:rPr lang="cs-CZ" b="1" dirty="0" smtClean="0">
                <a:solidFill>
                  <a:schemeClr val="bg1"/>
                </a:solidFill>
              </a:rPr>
              <a:t>  ?</a:t>
            </a:r>
          </a:p>
          <a:p>
            <a:pPr marL="400050" indent="-400050">
              <a:buAutoNum type="romanUcPeriod"/>
            </a:pPr>
            <a:r>
              <a:rPr lang="cs-CZ" b="1" dirty="0" smtClean="0">
                <a:solidFill>
                  <a:schemeClr val="bg1"/>
                </a:solidFill>
              </a:rPr>
              <a:t>Ve kterých zemích se nacházely ?</a:t>
            </a:r>
          </a:p>
          <a:p>
            <a:pPr marL="400050" indent="-400050">
              <a:buAutoNum type="romanUcPeriod"/>
            </a:pPr>
            <a:r>
              <a:rPr lang="cs-CZ" b="1" dirty="0" smtClean="0">
                <a:solidFill>
                  <a:schemeClr val="bg1"/>
                </a:solidFill>
              </a:rPr>
              <a:t>S jakým politickým systémem byly </a:t>
            </a:r>
            <a:r>
              <a:rPr lang="cs-CZ" b="1" dirty="0" err="1" smtClean="0">
                <a:solidFill>
                  <a:schemeClr val="bg1"/>
                </a:solidFill>
              </a:rPr>
              <a:t>bantustany</a:t>
            </a:r>
            <a:r>
              <a:rPr lang="cs-CZ" b="1" dirty="0" smtClean="0">
                <a:solidFill>
                  <a:schemeClr val="bg1"/>
                </a:solidFill>
              </a:rPr>
              <a:t> spjaty ? </a:t>
            </a:r>
            <a:endParaRPr lang="cs-CZ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Šestiúhelník 3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10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32656"/>
            <a:ext cx="4464496" cy="560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5292080" y="980728"/>
            <a:ext cx="3672408" cy="452431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cs-CZ" b="1" dirty="0" err="1" smtClean="0"/>
              <a:t>Bantustan</a:t>
            </a:r>
            <a:r>
              <a:rPr lang="cs-CZ" dirty="0" smtClean="0"/>
              <a:t> je název pro uměle vytvářená historická samosprávná území existující v letech 1959-1994 </a:t>
            </a:r>
            <a:r>
              <a:rPr lang="cs-CZ" b="1" dirty="0" smtClean="0"/>
              <a:t>v  JAR </a:t>
            </a:r>
            <a:r>
              <a:rPr lang="cs-CZ" dirty="0" smtClean="0"/>
              <a:t>a v letech 1968-1989 v </a:t>
            </a:r>
            <a:r>
              <a:rPr lang="cs-CZ" b="1" dirty="0" err="1" smtClean="0"/>
              <a:t>Namíbii</a:t>
            </a:r>
            <a:r>
              <a:rPr lang="cs-CZ" b="1" dirty="0" smtClean="0"/>
              <a:t> </a:t>
            </a:r>
            <a:r>
              <a:rPr lang="cs-CZ" dirty="0" smtClean="0"/>
              <a:t>pro původní černošské obyvatelstvo z důvodů jejich rasové segregace, prosazované tehdejším režimem apartheidu.</a:t>
            </a:r>
          </a:p>
          <a:p>
            <a:r>
              <a:rPr lang="cs-CZ" dirty="0" smtClean="0"/>
              <a:t> Cílem této politiky bylo prosadit rasovou segregaci černého obyvatelstva i územně založením formálně nezávislých státečků. Tyto státy však byly finančně, hospodářsky i vojensky krajně závislé na Jihoafrické republice a jednalo se o jistou formu „rezervací“.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0" y="6021288"/>
            <a:ext cx="9144001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I</a:t>
            </a:r>
            <a:r>
              <a:rPr lang="cs-CZ" b="1" dirty="0" smtClean="0">
                <a:solidFill>
                  <a:schemeClr val="bg1"/>
                </a:solidFill>
              </a:rPr>
              <a:t>. Srovnej </a:t>
            </a:r>
            <a:r>
              <a:rPr lang="cs-CZ" b="1" dirty="0" smtClean="0">
                <a:solidFill>
                  <a:schemeClr val="bg1"/>
                </a:solidFill>
              </a:rPr>
              <a:t>s  „ indiánskými rezervacemi“  v Severní  Americe. </a:t>
            </a:r>
            <a:r>
              <a:rPr lang="cs-CZ" b="1" dirty="0" smtClean="0">
                <a:solidFill>
                  <a:schemeClr val="bg1"/>
                </a:solidFill>
              </a:rPr>
              <a:t>( dobou </a:t>
            </a:r>
            <a:r>
              <a:rPr lang="cs-CZ" b="1" dirty="0" smtClean="0">
                <a:solidFill>
                  <a:schemeClr val="bg1"/>
                </a:solidFill>
              </a:rPr>
              <a:t>existence</a:t>
            </a:r>
            <a:r>
              <a:rPr lang="cs-CZ" b="1" dirty="0" smtClean="0">
                <a:solidFill>
                  <a:schemeClr val="bg1"/>
                </a:solidFill>
              </a:rPr>
              <a:t>, účelem, postoji </a:t>
            </a:r>
            <a:r>
              <a:rPr lang="cs-CZ" b="1" dirty="0" smtClean="0">
                <a:solidFill>
                  <a:schemeClr val="bg1"/>
                </a:solidFill>
              </a:rPr>
              <a:t>světové veřejnosti k takovémuto pojetí soužití různých  </a:t>
            </a:r>
            <a:r>
              <a:rPr lang="cs-CZ" b="1" dirty="0" smtClean="0">
                <a:solidFill>
                  <a:schemeClr val="bg1"/>
                </a:solidFill>
              </a:rPr>
              <a:t>etnik. )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860032" y="551723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Obr.7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395536" y="260648"/>
            <a:ext cx="777686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Použité zdroje:</a:t>
            </a:r>
          </a:p>
          <a:p>
            <a:r>
              <a:rPr lang="cs-CZ" dirty="0" smtClean="0"/>
              <a:t>Milan Holeček,</a:t>
            </a:r>
            <a:r>
              <a:rPr lang="cs-CZ" dirty="0" err="1" smtClean="0"/>
              <a:t>B.Janský</a:t>
            </a:r>
            <a:r>
              <a:rPr lang="cs-CZ" dirty="0" smtClean="0"/>
              <a:t>,</a:t>
            </a:r>
            <a:r>
              <a:rPr lang="cs-CZ" dirty="0" err="1" smtClean="0"/>
              <a:t>S</a:t>
            </a:r>
            <a:r>
              <a:rPr lang="cs-CZ" dirty="0" smtClean="0"/>
              <a:t>.Tlach – Zeměpis světa 1</a:t>
            </a:r>
          </a:p>
          <a:p>
            <a:r>
              <a:rPr lang="cs-CZ" dirty="0" smtClean="0"/>
              <a:t>Eva Klímová – Školní atlas světa/Kartografie Praha 2007,2008/</a:t>
            </a:r>
          </a:p>
          <a:p>
            <a:r>
              <a:rPr lang="cs-CZ" dirty="0" smtClean="0"/>
              <a:t>Karel </a:t>
            </a:r>
            <a:r>
              <a:rPr lang="cs-CZ" dirty="0" err="1" smtClean="0"/>
              <a:t>Kašparovský</a:t>
            </a:r>
            <a:r>
              <a:rPr lang="cs-CZ" dirty="0" smtClean="0"/>
              <a:t> –Zeměpis II. v kostce</a:t>
            </a:r>
          </a:p>
          <a:p>
            <a:r>
              <a:rPr lang="cs-CZ" dirty="0" err="1" smtClean="0"/>
              <a:t>Wikipedie</a:t>
            </a:r>
            <a:endParaRPr lang="cs-CZ" dirty="0" smtClean="0"/>
          </a:p>
          <a:p>
            <a:r>
              <a:rPr lang="cs-CZ" dirty="0" smtClean="0"/>
              <a:t>Geografický portál </a:t>
            </a:r>
            <a:r>
              <a:rPr lang="cs-CZ" dirty="0" err="1" smtClean="0"/>
              <a:t>Zemepis.com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Citace obrázků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r>
              <a:rPr lang="cs-CZ" dirty="0" smtClean="0"/>
              <a:t>Obr.0 –  NEZNÁMÝ. </a:t>
            </a:r>
            <a:r>
              <a:rPr lang="cs-CZ" i="1" dirty="0" err="1" smtClean="0"/>
              <a:t>flickr.com</a:t>
            </a:r>
            <a:r>
              <a:rPr lang="cs-CZ" dirty="0" smtClean="0"/>
              <a:t> [online]. [cit. 20.4.2014]. Dostupný na WWW: http://www.</a:t>
            </a:r>
            <a:r>
              <a:rPr lang="cs-CZ" dirty="0" err="1" smtClean="0"/>
              <a:t>gamepark.cz</a:t>
            </a:r>
            <a:r>
              <a:rPr lang="cs-CZ" dirty="0" smtClean="0"/>
              <a:t>/</a:t>
            </a:r>
            <a:r>
              <a:rPr lang="cs-CZ" dirty="0" err="1" smtClean="0"/>
              <a:t>pictures</a:t>
            </a:r>
            <a:r>
              <a:rPr lang="cs-CZ" dirty="0" smtClean="0"/>
              <a:t>/00/07/99/79908.jpg </a:t>
            </a:r>
          </a:p>
          <a:p>
            <a:endParaRPr lang="cs-CZ" dirty="0"/>
          </a:p>
          <a:p>
            <a:r>
              <a:rPr lang="cs-CZ" dirty="0" smtClean="0"/>
              <a:t>Obr.1 –  NEZNÁMÝ. </a:t>
            </a:r>
            <a:r>
              <a:rPr lang="cs-CZ" i="1" dirty="0" err="1" smtClean="0"/>
              <a:t>flickr.com</a:t>
            </a:r>
            <a:r>
              <a:rPr lang="cs-CZ" dirty="0" smtClean="0"/>
              <a:t> [online]. [cit. 20.4.2014]. Dostupný na WWW: http://www.</a:t>
            </a:r>
            <a:r>
              <a:rPr lang="cs-CZ" dirty="0" err="1" smtClean="0"/>
              <a:t>gamepark.cz</a:t>
            </a:r>
            <a:r>
              <a:rPr lang="cs-CZ" dirty="0" smtClean="0"/>
              <a:t>/</a:t>
            </a:r>
            <a:r>
              <a:rPr lang="cs-CZ" dirty="0" err="1" smtClean="0"/>
              <a:t>pictures</a:t>
            </a:r>
            <a:r>
              <a:rPr lang="cs-CZ" dirty="0" smtClean="0"/>
              <a:t>/00/07/99/79908.jpg </a:t>
            </a:r>
          </a:p>
          <a:p>
            <a:endParaRPr lang="cs-CZ" dirty="0" smtClean="0"/>
          </a:p>
          <a:p>
            <a:r>
              <a:rPr lang="cs-CZ" dirty="0" smtClean="0"/>
              <a:t>Obr.2 - NEZNÁMÝ. </a:t>
            </a:r>
            <a:r>
              <a:rPr lang="cs-CZ" i="1" dirty="0" err="1" smtClean="0"/>
              <a:t>flickr.com</a:t>
            </a:r>
            <a:r>
              <a:rPr lang="cs-CZ" dirty="0" smtClean="0"/>
              <a:t> [online]. [cit. 20.4.2014]. Dostupný na WWW: http://www.</a:t>
            </a:r>
            <a:r>
              <a:rPr lang="cs-CZ" dirty="0" err="1" smtClean="0"/>
              <a:t>josephy.cz</a:t>
            </a:r>
            <a:r>
              <a:rPr lang="cs-CZ" dirty="0" smtClean="0"/>
              <a:t>/</a:t>
            </a:r>
            <a:r>
              <a:rPr lang="cs-CZ" dirty="0" err="1" smtClean="0"/>
              <a:t>wp</a:t>
            </a:r>
            <a:r>
              <a:rPr lang="cs-CZ" dirty="0" smtClean="0"/>
              <a:t>-</a:t>
            </a:r>
            <a:r>
              <a:rPr lang="cs-CZ" dirty="0" err="1" smtClean="0"/>
              <a:t>content</a:t>
            </a:r>
            <a:r>
              <a:rPr lang="cs-CZ" dirty="0" smtClean="0"/>
              <a:t>/</a:t>
            </a:r>
            <a:r>
              <a:rPr lang="cs-CZ" dirty="0" err="1" smtClean="0"/>
              <a:t>themes</a:t>
            </a:r>
            <a:r>
              <a:rPr lang="cs-CZ" dirty="0" smtClean="0"/>
              <a:t>/</a:t>
            </a:r>
            <a:r>
              <a:rPr lang="cs-CZ" dirty="0" err="1" smtClean="0"/>
              <a:t>michaljosephy</a:t>
            </a:r>
            <a:r>
              <a:rPr lang="cs-CZ" dirty="0" smtClean="0"/>
              <a:t>/</a:t>
            </a:r>
            <a:r>
              <a:rPr lang="cs-CZ" dirty="0" err="1" smtClean="0"/>
              <a:t>scripts</a:t>
            </a:r>
            <a:r>
              <a:rPr lang="cs-CZ" dirty="0" smtClean="0"/>
              <a:t>/</a:t>
            </a:r>
            <a:r>
              <a:rPr lang="cs-CZ" dirty="0" err="1" smtClean="0"/>
              <a:t>timthumb.php</a:t>
            </a:r>
            <a:r>
              <a:rPr lang="cs-CZ" dirty="0" smtClean="0"/>
              <a:t>?</a:t>
            </a:r>
            <a:r>
              <a:rPr lang="cs-CZ" dirty="0" err="1" smtClean="0"/>
              <a:t>src</a:t>
            </a:r>
            <a:r>
              <a:rPr lang="cs-CZ" dirty="0" smtClean="0"/>
              <a:t>=/</a:t>
            </a:r>
            <a:r>
              <a:rPr lang="cs-CZ" dirty="0" err="1" smtClean="0"/>
              <a:t>wp</a:t>
            </a:r>
            <a:r>
              <a:rPr lang="cs-CZ" dirty="0" smtClean="0"/>
              <a:t>-</a:t>
            </a:r>
            <a:r>
              <a:rPr lang="cs-CZ" dirty="0" err="1" smtClean="0"/>
              <a:t>content</a:t>
            </a:r>
            <a:r>
              <a:rPr lang="cs-CZ" dirty="0" smtClean="0"/>
              <a:t>/</a:t>
            </a:r>
            <a:r>
              <a:rPr lang="cs-CZ" dirty="0" err="1" smtClean="0"/>
              <a:t>uploads</a:t>
            </a:r>
            <a:r>
              <a:rPr lang="cs-CZ" dirty="0" smtClean="0"/>
              <a:t>/2011/08/</a:t>
            </a:r>
            <a:r>
              <a:rPr lang="cs-CZ" dirty="0" err="1" smtClean="0"/>
              <a:t>berberi</a:t>
            </a:r>
            <a:r>
              <a:rPr lang="cs-CZ" dirty="0" smtClean="0"/>
              <a:t>_4.jpg&amp;w=200&amp;h=180&amp;</a:t>
            </a:r>
            <a:r>
              <a:rPr lang="cs-CZ" dirty="0" err="1" smtClean="0"/>
              <a:t>zc</a:t>
            </a:r>
            <a:r>
              <a:rPr lang="cs-CZ" dirty="0" smtClean="0"/>
              <a:t>=1&amp;q=100 </a:t>
            </a:r>
          </a:p>
          <a:p>
            <a:endParaRPr lang="cs-CZ" dirty="0"/>
          </a:p>
          <a:p>
            <a:r>
              <a:rPr lang="cs-CZ" dirty="0" smtClean="0"/>
              <a:t>Obr.3 –  NEZNÁMÝ. </a:t>
            </a:r>
            <a:r>
              <a:rPr lang="cs-CZ" i="1" dirty="0" err="1" smtClean="0"/>
              <a:t>flickr.com</a:t>
            </a:r>
            <a:r>
              <a:rPr lang="cs-CZ" dirty="0" smtClean="0"/>
              <a:t> [online]. [cit. 20.4.2014]. Dostupný na WWW: http://oko.</a:t>
            </a:r>
            <a:r>
              <a:rPr lang="cs-CZ" dirty="0" err="1" smtClean="0"/>
              <a:t>yin.cz</a:t>
            </a:r>
            <a:r>
              <a:rPr lang="cs-CZ" dirty="0" smtClean="0"/>
              <a:t>/31/</a:t>
            </a:r>
            <a:r>
              <a:rPr lang="cs-CZ" dirty="0" err="1" smtClean="0"/>
              <a:t>berberske</a:t>
            </a:r>
            <a:r>
              <a:rPr lang="cs-CZ" dirty="0" smtClean="0"/>
              <a:t>-</a:t>
            </a:r>
            <a:r>
              <a:rPr lang="cs-CZ" dirty="0" err="1" smtClean="0"/>
              <a:t>ksary</a:t>
            </a:r>
            <a:r>
              <a:rPr lang="cs-CZ" dirty="0" smtClean="0"/>
              <a:t>-kasby/</a:t>
            </a:r>
            <a:r>
              <a:rPr lang="cs-CZ" dirty="0" err="1" smtClean="0"/>
              <a:t>ajt</a:t>
            </a:r>
            <a:r>
              <a:rPr lang="cs-CZ" dirty="0" smtClean="0"/>
              <a:t>-</a:t>
            </a:r>
            <a:r>
              <a:rPr lang="cs-CZ" dirty="0" err="1" smtClean="0"/>
              <a:t>ben</a:t>
            </a:r>
            <a:r>
              <a:rPr lang="cs-CZ" dirty="0" smtClean="0"/>
              <a:t>-</a:t>
            </a:r>
            <a:r>
              <a:rPr lang="cs-CZ" dirty="0" err="1" smtClean="0"/>
              <a:t>haddu.jpg</a:t>
            </a:r>
            <a:r>
              <a:rPr lang="cs-CZ" dirty="0" smtClean="0"/>
              <a:t> </a:t>
            </a:r>
          </a:p>
        </p:txBody>
      </p:sp>
      <p:sp>
        <p:nvSpPr>
          <p:cNvPr id="6" name="Šestiúhelník 5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11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620688"/>
            <a:ext cx="842493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Obr.4 –  NEZNÁMÝ. </a:t>
            </a:r>
            <a:r>
              <a:rPr lang="cs-CZ" i="1" dirty="0" err="1" smtClean="0"/>
              <a:t>flickr.com</a:t>
            </a:r>
            <a:r>
              <a:rPr lang="cs-CZ" dirty="0" smtClean="0"/>
              <a:t> [online]. [cit. 20.4.2014]. Dostupný na WWW: </a:t>
            </a:r>
            <a:r>
              <a:rPr lang="cs-CZ" dirty="0" smtClean="0">
                <a:hlinkClick r:id="rId2"/>
              </a:rPr>
              <a:t>http://upload.wikimedia.org/wikipedia/commons/4/46/Niger-Congo.png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Obr.5 - NEZNÁMÝ. </a:t>
            </a:r>
            <a:r>
              <a:rPr lang="cs-CZ" i="1" dirty="0" err="1" smtClean="0"/>
              <a:t>flickr.com</a:t>
            </a:r>
            <a:r>
              <a:rPr lang="cs-CZ" dirty="0" smtClean="0"/>
              <a:t> [online]. [cit. 20.4.2014]. Dostupný na WWW: http://ziva.avcr.cz/img/ziva/art1/tn/fulbsti-pastevci-cadske-panve-a-zapadoafrickych-sa.jpg </a:t>
            </a:r>
          </a:p>
          <a:p>
            <a:endParaRPr lang="cs-CZ" dirty="0" smtClean="0"/>
          </a:p>
          <a:p>
            <a:r>
              <a:rPr lang="cs-CZ" dirty="0" smtClean="0"/>
              <a:t>Obr.6 –  NEZNÁMÝ. </a:t>
            </a:r>
            <a:r>
              <a:rPr lang="cs-CZ" i="1" dirty="0" err="1" smtClean="0"/>
              <a:t>flickr.com</a:t>
            </a:r>
            <a:r>
              <a:rPr lang="cs-CZ" dirty="0" smtClean="0"/>
              <a:t> [online]. [cit. 20.4.2014]. Dostupný na WWW: http://upload.wikimedia.org/wikipedia/commons/thumb/c/cb/Kwarastatedrummers.jpg/407px-Kwarastatedrummers.jpg  </a:t>
            </a:r>
          </a:p>
          <a:p>
            <a:endParaRPr lang="cs-CZ" dirty="0" smtClean="0"/>
          </a:p>
          <a:p>
            <a:r>
              <a:rPr lang="cs-CZ" dirty="0" smtClean="0"/>
              <a:t>Obr.7 –  NEZNÁMÝ. </a:t>
            </a:r>
            <a:r>
              <a:rPr lang="cs-CZ" i="1" dirty="0" err="1" smtClean="0"/>
              <a:t>flickr.com</a:t>
            </a:r>
            <a:r>
              <a:rPr lang="cs-CZ" dirty="0" smtClean="0"/>
              <a:t> [online]. [cit. 23.4.2014]. Dostupný na WWW: http://upload.wikimedia.org/wikipedia/commons/f/f6/Homelands.png </a:t>
            </a:r>
          </a:p>
          <a:p>
            <a:endParaRPr lang="cs-CZ" dirty="0" smtClean="0"/>
          </a:p>
        </p:txBody>
      </p:sp>
      <p:sp>
        <p:nvSpPr>
          <p:cNvPr id="3" name="Šestiúhelník 2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12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http://imgs.idnes.cz/igsvet/A040905_TOM_TUNISKO_3V_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80928"/>
            <a:ext cx="4554721" cy="3240360"/>
          </a:xfrm>
          <a:prstGeom prst="rect">
            <a:avLst/>
          </a:prstGeom>
          <a:noFill/>
        </p:spPr>
      </p:pic>
      <p:sp>
        <p:nvSpPr>
          <p:cNvPr id="5" name="Šestiúhelník 4"/>
          <p:cNvSpPr/>
          <p:nvPr/>
        </p:nvSpPr>
        <p:spPr>
          <a:xfrm>
            <a:off x="8172400" y="332656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1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45060" name="Picture 4" descr="http://www.josephy.cz/wp-content/themes/michaljosephy/scripts/timthumb.php?src=/wp-content/uploads/2011/08/berberi_4.jpg&amp;w=200&amp;h=180&amp;zc=1&amp;q=1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3520" y="2060848"/>
            <a:ext cx="4320480" cy="3888432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467544" y="6093296"/>
            <a:ext cx="69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Obr.1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7884368" y="5949280"/>
            <a:ext cx="69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Obr.2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95536" y="332656"/>
            <a:ext cx="5184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ANTROPOLOGICKÉ  TŘÍDĚNÍ OBYVATELSTVA  AFRIKY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-36783" y="936875"/>
            <a:ext cx="9052350" cy="646331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pPr marL="400050" indent="-400050">
              <a:buAutoNum type="romanUcPeriod"/>
            </a:pPr>
            <a:r>
              <a:rPr lang="cs-CZ" b="1" dirty="0" smtClean="0">
                <a:solidFill>
                  <a:schemeClr val="bg1"/>
                </a:solidFill>
              </a:rPr>
              <a:t>Které etnikum (populace</a:t>
            </a:r>
            <a:r>
              <a:rPr lang="cs-CZ" b="1" dirty="0" smtClean="0">
                <a:solidFill>
                  <a:schemeClr val="bg1"/>
                </a:solidFill>
              </a:rPr>
              <a:t>, kmen, národ</a:t>
            </a:r>
            <a:r>
              <a:rPr lang="cs-CZ" b="1" dirty="0" smtClean="0">
                <a:solidFill>
                  <a:schemeClr val="bg1"/>
                </a:solidFill>
              </a:rPr>
              <a:t>) je zachyceno na obrázku ?</a:t>
            </a:r>
          </a:p>
          <a:p>
            <a:pPr marL="400050" indent="-400050">
              <a:buAutoNum type="romanUcPeriod"/>
            </a:pPr>
            <a:r>
              <a:rPr lang="cs-CZ" b="1" dirty="0" smtClean="0">
                <a:solidFill>
                  <a:schemeClr val="bg1"/>
                </a:solidFill>
              </a:rPr>
              <a:t>Zapiš  charakteristiku  zobrazeného etnika</a:t>
            </a:r>
            <a:r>
              <a:rPr lang="cs-CZ" b="1" dirty="0" smtClean="0">
                <a:solidFill>
                  <a:schemeClr val="bg1"/>
                </a:solidFill>
              </a:rPr>
              <a:t>.  ( </a:t>
            </a:r>
            <a:r>
              <a:rPr lang="cs-CZ" b="1" dirty="0" smtClean="0">
                <a:solidFill>
                  <a:schemeClr val="bg1"/>
                </a:solidFill>
              </a:rPr>
              <a:t>tělesné znaky</a:t>
            </a:r>
            <a:r>
              <a:rPr lang="cs-CZ" b="1" dirty="0" smtClean="0">
                <a:solidFill>
                  <a:schemeClr val="bg1"/>
                </a:solidFill>
              </a:rPr>
              <a:t>, tradiční </a:t>
            </a:r>
            <a:r>
              <a:rPr lang="cs-CZ" b="1" dirty="0" smtClean="0">
                <a:solidFill>
                  <a:schemeClr val="bg1"/>
                </a:solidFill>
              </a:rPr>
              <a:t>způsob života </a:t>
            </a:r>
            <a:r>
              <a:rPr lang="cs-CZ" b="1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atd</a:t>
            </a:r>
            <a:r>
              <a:rPr lang="cs-CZ" b="1" dirty="0" smtClean="0">
                <a:solidFill>
                  <a:schemeClr val="bg1"/>
                </a:solidFill>
              </a:rPr>
              <a:t>…)</a:t>
            </a:r>
            <a:endParaRPr lang="cs-CZ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76672"/>
            <a:ext cx="9717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b="1" dirty="0" smtClean="0"/>
              <a:t>Berbeři</a:t>
            </a:r>
            <a:endParaRPr lang="cs-CZ" sz="2000" b="1" dirty="0"/>
          </a:p>
        </p:txBody>
      </p:sp>
      <p:sp>
        <p:nvSpPr>
          <p:cNvPr id="3" name="Šestiúhelník 2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2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67544" y="1124744"/>
            <a:ext cx="77768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Berbeři</a:t>
            </a:r>
            <a:r>
              <a:rPr lang="cs-CZ" dirty="0" smtClean="0"/>
              <a:t> je souhrnné označení pro africké národy v severní Africe. Jejich předkové obývali souvislý pás území od Kanárských ostrovů přes Maroko až k údolí Nilu v Egyptě. Už ve starověku vybudovali </a:t>
            </a:r>
            <a:r>
              <a:rPr lang="cs-CZ" dirty="0" err="1" smtClean="0"/>
              <a:t>transsaharský</a:t>
            </a:r>
            <a:r>
              <a:rPr lang="cs-CZ" dirty="0" smtClean="0"/>
              <a:t> obchodní systém, který se opíral o karavanní trasy, </a:t>
            </a:r>
            <a:r>
              <a:rPr lang="cs-CZ" b="1" dirty="0" err="1" smtClean="0"/>
              <a:t>ksary</a:t>
            </a:r>
            <a:r>
              <a:rPr lang="cs-CZ" b="1" dirty="0" smtClean="0"/>
              <a:t> a kasby</a:t>
            </a:r>
            <a:r>
              <a:rPr lang="cs-CZ" dirty="0" smtClean="0"/>
              <a:t>. V 7. století vlivem arabské migrace a v 11. století po vpádu beduínů byli zatlačeni do hornatého vnitrozemí a saharských oáz. Berbeři dnes žijí především v Maroku a v  Alžírsku.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39552" y="3068960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Berbeři</a:t>
            </a:r>
            <a:r>
              <a:rPr lang="cs-CZ" dirty="0" smtClean="0"/>
              <a:t> mají světle snědou až tmavě žlutou kůži, </a:t>
            </a:r>
            <a:r>
              <a:rPr lang="cs-CZ" dirty="0" err="1" smtClean="0"/>
              <a:t>sešikmené</a:t>
            </a:r>
            <a:r>
              <a:rPr lang="cs-CZ" dirty="0" smtClean="0"/>
              <a:t> oči a dlouhé, černé vlasy. Vzhledem k životu v poušti mají Berbeři husté řasy pro ochranu před písečnou bouří. Kupodivu jim ve stáří vlasy nešednou, ale vypadávají z pouštním sluncem vysušené pokožky. </a:t>
            </a:r>
          </a:p>
          <a:p>
            <a:r>
              <a:rPr lang="cs-CZ" dirty="0" smtClean="0"/>
              <a:t>Od ostatních Berberů se liší </a:t>
            </a:r>
            <a:r>
              <a:rPr lang="cs-CZ" b="1" dirty="0" smtClean="0"/>
              <a:t>Tuaregové</a:t>
            </a:r>
            <a:r>
              <a:rPr lang="cs-CZ" dirty="0" smtClean="0"/>
              <a:t>, jejichž vzhled a barva kůže se liší podle oblastí, v nichž žijí. Na severu mají většinou světlou pleť a evropské rysy, na jihu je barva jejich pleti tmavší, někde jejich vzhled dokonce splývá s místním černošským etnikem.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5445224"/>
            <a:ext cx="5990679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</a:rPr>
              <a:t>I</a:t>
            </a:r>
            <a:r>
              <a:rPr lang="cs-CZ" sz="2000" b="1" dirty="0" smtClean="0">
                <a:solidFill>
                  <a:schemeClr val="bg1"/>
                </a:solidFill>
              </a:rPr>
              <a:t>. Vyhledej  </a:t>
            </a:r>
            <a:r>
              <a:rPr lang="cs-CZ" sz="2000" b="1" dirty="0" smtClean="0">
                <a:solidFill>
                  <a:schemeClr val="bg1"/>
                </a:solidFill>
              </a:rPr>
              <a:t>a zapiš  : Co jsou berberské </a:t>
            </a:r>
            <a:r>
              <a:rPr lang="cs-CZ" sz="2000" b="1" dirty="0" err="1" smtClean="0">
                <a:solidFill>
                  <a:schemeClr val="bg1"/>
                </a:solidFill>
              </a:rPr>
              <a:t>ksary</a:t>
            </a:r>
            <a:r>
              <a:rPr lang="cs-CZ" sz="2000" b="1" dirty="0" smtClean="0">
                <a:solidFill>
                  <a:schemeClr val="bg1"/>
                </a:solidFill>
              </a:rPr>
              <a:t> a kasby  ?</a:t>
            </a:r>
            <a:endParaRPr lang="cs-CZ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620688"/>
            <a:ext cx="15027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Způsob života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323528" y="1124744"/>
            <a:ext cx="83529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Někteří žijí v pouštních oázách v plátěných přístřešcích.</a:t>
            </a:r>
          </a:p>
          <a:p>
            <a:r>
              <a:rPr lang="cs-CZ" dirty="0" smtClean="0"/>
              <a:t>Živí se chovem koní a velbloudů. Pěstují palmy datlové. Plody se používají jako krmivo, ze šťávy z výhonků se vyrábí palmové víno, ze zkvašených datlí pálenka.</a:t>
            </a:r>
          </a:p>
          <a:p>
            <a:r>
              <a:rPr lang="cs-CZ" dirty="0" smtClean="0"/>
              <a:t>Jejich  tělo dokáže dobře zadržovat tekutiny, a tak vydrží až několik dní bez vody. Zároveň je odolnější vůči jedům a účinkům alkoholu.</a:t>
            </a:r>
          </a:p>
        </p:txBody>
      </p:sp>
      <p:sp>
        <p:nvSpPr>
          <p:cNvPr id="4" name="Obdélník 3"/>
          <p:cNvSpPr/>
          <p:nvPr/>
        </p:nvSpPr>
        <p:spPr>
          <a:xfrm>
            <a:off x="395536" y="2636912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Chovají koně s letitou tradicí,vyšlechtili plemeno berberského koně.</a:t>
            </a:r>
            <a:endParaRPr lang="cs-CZ" dirty="0"/>
          </a:p>
        </p:txBody>
      </p:sp>
      <p:sp>
        <p:nvSpPr>
          <p:cNvPr id="5" name="Šestiúhelník 4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3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47106" name="Picture 2" descr="Ajt Ben Had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501008"/>
            <a:ext cx="4691427" cy="3096344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467544" y="3068960"/>
            <a:ext cx="2032864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cs-CZ" b="1" dirty="0" err="1" smtClean="0"/>
              <a:t>Ksar</a:t>
            </a:r>
            <a:r>
              <a:rPr lang="cs-CZ" b="1" dirty="0" smtClean="0"/>
              <a:t> </a:t>
            </a:r>
            <a:r>
              <a:rPr lang="cs-CZ" b="1" dirty="0" err="1" smtClean="0"/>
              <a:t>Ajt</a:t>
            </a:r>
            <a:r>
              <a:rPr lang="cs-CZ" b="1" dirty="0" smtClean="0"/>
              <a:t> </a:t>
            </a:r>
            <a:r>
              <a:rPr lang="cs-CZ" b="1" dirty="0" err="1" smtClean="0"/>
              <a:t>Ben</a:t>
            </a:r>
            <a:r>
              <a:rPr lang="cs-CZ" b="1" dirty="0" smtClean="0"/>
              <a:t> </a:t>
            </a:r>
            <a:r>
              <a:rPr lang="cs-CZ" b="1" dirty="0" err="1" smtClean="0"/>
              <a:t>Haddu</a:t>
            </a:r>
            <a:endParaRPr lang="cs-CZ" b="1" dirty="0"/>
          </a:p>
        </p:txBody>
      </p:sp>
      <p:sp>
        <p:nvSpPr>
          <p:cNvPr id="9" name="Obdélník 8"/>
          <p:cNvSpPr/>
          <p:nvPr/>
        </p:nvSpPr>
        <p:spPr>
          <a:xfrm>
            <a:off x="5436096" y="3284984"/>
            <a:ext cx="3456384" cy="258532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cs-CZ" dirty="0" err="1" smtClean="0"/>
              <a:t>Ksar</a:t>
            </a:r>
            <a:r>
              <a:rPr lang="cs-CZ" dirty="0" smtClean="0"/>
              <a:t> </a:t>
            </a:r>
            <a:r>
              <a:rPr lang="cs-CZ" dirty="0" err="1" smtClean="0"/>
              <a:t>Ajt</a:t>
            </a:r>
            <a:r>
              <a:rPr lang="cs-CZ" dirty="0" smtClean="0"/>
              <a:t> </a:t>
            </a:r>
            <a:r>
              <a:rPr lang="cs-CZ" dirty="0" err="1" smtClean="0"/>
              <a:t>Ben</a:t>
            </a:r>
            <a:r>
              <a:rPr lang="cs-CZ" dirty="0" smtClean="0"/>
              <a:t> </a:t>
            </a:r>
            <a:r>
              <a:rPr lang="cs-CZ" dirty="0" err="1" smtClean="0"/>
              <a:t>Haddu</a:t>
            </a:r>
            <a:r>
              <a:rPr lang="cs-CZ" dirty="0" smtClean="0"/>
              <a:t> se nachází na okraji Vysokého Atlasu. Je to unikátní stavba. Na Seznam UNESCO byl </a:t>
            </a:r>
            <a:r>
              <a:rPr lang="cs-CZ" dirty="0" err="1" smtClean="0"/>
              <a:t>Ajt</a:t>
            </a:r>
            <a:r>
              <a:rPr lang="cs-CZ" dirty="0" smtClean="0"/>
              <a:t> </a:t>
            </a:r>
            <a:r>
              <a:rPr lang="cs-CZ" dirty="0" err="1" smtClean="0"/>
              <a:t>Ben</a:t>
            </a:r>
            <a:r>
              <a:rPr lang="cs-CZ" dirty="0" smtClean="0"/>
              <a:t> </a:t>
            </a:r>
            <a:r>
              <a:rPr lang="cs-CZ" dirty="0" err="1" smtClean="0"/>
              <a:t>Haddu</a:t>
            </a:r>
            <a:r>
              <a:rPr lang="cs-CZ" dirty="0" smtClean="0"/>
              <a:t> zapsán v roce 1987 jako pravá berberská stavba s krabicovými budovami z udusané hlíny. Nachází se severozápadně od </a:t>
            </a:r>
            <a:r>
              <a:rPr lang="cs-CZ" dirty="0" err="1" smtClean="0"/>
              <a:t>Quarzazate</a:t>
            </a:r>
            <a:r>
              <a:rPr lang="cs-CZ" dirty="0" smtClean="0"/>
              <a:t> v jižním Maroku.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059832" y="3068960"/>
            <a:ext cx="69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Obr.3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836712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Berbeři, původní obyvatelé severní </a:t>
            </a:r>
            <a:r>
              <a:rPr lang="cs-CZ" dirty="0" smtClean="0"/>
              <a:t>Afriky, </a:t>
            </a:r>
            <a:r>
              <a:rPr lang="cs-CZ" dirty="0" smtClean="0"/>
              <a:t>jsou antropology či etnology považováni za typický příklad </a:t>
            </a:r>
            <a:r>
              <a:rPr lang="cs-CZ" i="1" dirty="0" smtClean="0"/>
              <a:t>tradiční společnosti. </a:t>
            </a:r>
            <a:r>
              <a:rPr lang="cs-CZ" dirty="0" smtClean="0"/>
              <a:t>Takový byl i závěr sociálního antropologa českého původu, Ernesta- Arnošta- </a:t>
            </a:r>
            <a:r>
              <a:rPr lang="cs-CZ" dirty="0" err="1" smtClean="0"/>
              <a:t>Gellnera</a:t>
            </a:r>
            <a:r>
              <a:rPr lang="cs-CZ" dirty="0" smtClean="0"/>
              <a:t>. </a:t>
            </a:r>
          </a:p>
        </p:txBody>
      </p:sp>
      <p:sp>
        <p:nvSpPr>
          <p:cNvPr id="3" name="Šestiúhelník 2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4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5536" y="1916832"/>
            <a:ext cx="8424936" cy="147732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Tyto společnosti bývají charakteristické tím, že jejich </a:t>
            </a:r>
            <a:r>
              <a:rPr lang="cs-CZ" b="1" i="1" dirty="0" smtClean="0"/>
              <a:t>populace je propojena povětšinou příbuzenskými vztahy, je soustředěna v menších lokálních komunitách, oplývá nízkou mírou gramotnosti, žije převážně zemědělským způsobem života a výklad světa je zprostředkován určitým systémem mýtů.</a:t>
            </a:r>
            <a:r>
              <a:rPr lang="cs-CZ" i="1" dirty="0" smtClean="0"/>
              <a:t> </a:t>
            </a:r>
            <a:r>
              <a:rPr lang="cs-CZ" dirty="0" smtClean="0"/>
              <a:t>Bezprostředně se to tedy týká Berberů žijících v kmenových společenstev (</a:t>
            </a:r>
            <a:r>
              <a:rPr lang="cs-CZ" b="1" dirty="0" smtClean="0"/>
              <a:t>arch´</a:t>
            </a:r>
            <a:r>
              <a:rPr lang="cs-CZ" dirty="0" smtClean="0"/>
              <a:t>) v marockých vesnicích  najmě v pohoří Vysoký Atlas….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http://upload.wikimedia.org/wikipedia/commons/4/46/Niger-Con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292690"/>
            <a:ext cx="4968552" cy="5440566"/>
          </a:xfrm>
          <a:prstGeom prst="rect">
            <a:avLst/>
          </a:prstGeom>
          <a:noFill/>
        </p:spPr>
      </p:pic>
      <p:sp>
        <p:nvSpPr>
          <p:cNvPr id="4" name="Šestiúhelník 3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5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764704"/>
            <a:ext cx="7929350" cy="400110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</a:rPr>
              <a:t>I</a:t>
            </a:r>
            <a:r>
              <a:rPr lang="cs-CZ" sz="2000" b="1" dirty="0" smtClean="0">
                <a:solidFill>
                  <a:schemeClr val="bg1"/>
                </a:solidFill>
              </a:rPr>
              <a:t>. Kterou </a:t>
            </a:r>
            <a:r>
              <a:rPr lang="cs-CZ" sz="2000" b="1" dirty="0" smtClean="0">
                <a:solidFill>
                  <a:schemeClr val="bg1"/>
                </a:solidFill>
              </a:rPr>
              <a:t>barvou je vymezeno dnešní rozšíření bantuského obyvatelstva ?</a:t>
            </a:r>
            <a:endParaRPr lang="cs-CZ" sz="2000" b="1" dirty="0">
              <a:solidFill>
                <a:schemeClr val="bg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691680" y="4869160"/>
            <a:ext cx="648072" cy="17281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23528" y="260648"/>
            <a:ext cx="1415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C-</a:t>
            </a:r>
            <a:r>
              <a:rPr lang="cs-CZ" dirty="0" smtClean="0"/>
              <a:t>  </a:t>
            </a:r>
            <a:r>
              <a:rPr lang="cs-CZ" b="1" i="1" dirty="0" smtClean="0"/>
              <a:t>černošské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5436096" y="5733256"/>
            <a:ext cx="69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Obr.4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5724128" y="4869160"/>
            <a:ext cx="3024336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cs-CZ" b="1" dirty="0" smtClean="0"/>
              <a:t>Tmavě žlutá je území, kde žijí kmeny Bantu.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Fulbská dívka z Kamerunu se skarifikací (jizvením obličeje). Foto V. Čern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7" y="404813"/>
            <a:ext cx="3804957" cy="5544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Obdélník 4"/>
          <p:cNvSpPr>
            <a:spLocks noChangeArrowheads="1"/>
          </p:cNvSpPr>
          <p:nvPr/>
        </p:nvSpPr>
        <p:spPr bwMode="auto">
          <a:xfrm>
            <a:off x="4140200" y="908719"/>
            <a:ext cx="4572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altLang="cs-CZ" b="1" dirty="0" err="1"/>
              <a:t>Fulbští</a:t>
            </a:r>
            <a:r>
              <a:rPr lang="cs-CZ" altLang="cs-CZ" b="1" dirty="0"/>
              <a:t> pastevci Čadské pánve a západoafrických savan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Fulbové </a:t>
            </a:r>
            <a:r>
              <a:rPr lang="cs-CZ" altLang="cs-CZ" dirty="0"/>
              <a:t>tvoří výrazný etnický prvek subsaharské Afriky. Žijí v 17 státech od východního Senegalu po západní Čad v počtu zhruba 30 milionů osob. Většina z nich v současnosti vede usedlý zemědělský způsob života, ale svůj původ odvozují od pravěkých skupin pastevců dobytka, po nichž se dochovaly malby a rytiny ve </a:t>
            </a:r>
            <a:r>
              <a:rPr lang="cs-CZ" altLang="cs-CZ" dirty="0" err="1"/>
              <a:t>středosaharských</a:t>
            </a:r>
            <a:r>
              <a:rPr lang="cs-CZ" altLang="cs-CZ" dirty="0"/>
              <a:t> skalních masivech. Z antropologického hlediska jsou velmi zajímavou populací, protože skupiny současných </a:t>
            </a:r>
            <a:r>
              <a:rPr lang="cs-CZ" altLang="cs-CZ" dirty="0" err="1"/>
              <a:t>fulbských</a:t>
            </a:r>
            <a:r>
              <a:rPr lang="cs-CZ" altLang="cs-CZ" dirty="0"/>
              <a:t> pastevců lze považovat za přežívající populační </a:t>
            </a:r>
            <a:r>
              <a:rPr lang="cs-CZ" altLang="cs-CZ" dirty="0" err="1"/>
              <a:t>izolát</a:t>
            </a:r>
            <a:r>
              <a:rPr lang="cs-CZ" altLang="cs-CZ" dirty="0"/>
              <a:t> prapůvodní pravěké populace. O původu a příbuznosti jednotlivých skupin jsme se dozvěděli více díky populačně genetickému výzkumu mapujícímu jednotlivé oblasti Čadské pánve</a:t>
            </a:r>
            <a:r>
              <a:rPr lang="cs-CZ" altLang="cs-CZ" dirty="0" smtClean="0"/>
              <a:t>.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Autor úryvku :  </a:t>
            </a:r>
            <a:r>
              <a:rPr lang="cs-CZ" altLang="cs-CZ" dirty="0" err="1" smtClean="0"/>
              <a:t>V</a:t>
            </a:r>
            <a:r>
              <a:rPr lang="cs-CZ" altLang="cs-CZ" dirty="0" smtClean="0"/>
              <a:t>.Černý</a:t>
            </a:r>
          </a:p>
          <a:p>
            <a:endParaRPr lang="cs-CZ" altLang="cs-CZ" dirty="0"/>
          </a:p>
          <a:p>
            <a:r>
              <a:rPr lang="cs-CZ" altLang="cs-CZ" dirty="0"/>
              <a:t/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30724" name="Obdélník 5"/>
          <p:cNvSpPr>
            <a:spLocks noChangeArrowheads="1"/>
          </p:cNvSpPr>
          <p:nvPr/>
        </p:nvSpPr>
        <p:spPr bwMode="auto">
          <a:xfrm>
            <a:off x="251520" y="6021288"/>
            <a:ext cx="33480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dirty="0" err="1"/>
              <a:t>Fulbská</a:t>
            </a:r>
            <a:r>
              <a:rPr lang="cs-CZ" altLang="cs-CZ" dirty="0"/>
              <a:t> dívka z Kamerunu se </a:t>
            </a:r>
            <a:r>
              <a:rPr lang="cs-CZ" altLang="cs-CZ" b="1" dirty="0"/>
              <a:t>skarifikací (jizvením obličeje)</a:t>
            </a:r>
            <a:r>
              <a:rPr lang="cs-CZ" altLang="cs-CZ" dirty="0"/>
              <a:t>.</a:t>
            </a:r>
          </a:p>
        </p:txBody>
      </p:sp>
      <p:sp>
        <p:nvSpPr>
          <p:cNvPr id="6" name="Obdélník 5"/>
          <p:cNvSpPr/>
          <p:nvPr/>
        </p:nvSpPr>
        <p:spPr>
          <a:xfrm>
            <a:off x="3275856" y="6165304"/>
            <a:ext cx="69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Obr.5</a:t>
            </a:r>
            <a:endParaRPr lang="cs-CZ" dirty="0"/>
          </a:p>
        </p:txBody>
      </p:sp>
      <p:sp>
        <p:nvSpPr>
          <p:cNvPr id="7" name="Šestiúhelník 6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6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Šestiúhelník 2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7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139952" y="1628800"/>
            <a:ext cx="4590256" cy="258532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cs-CZ" b="1" dirty="0" err="1" smtClean="0"/>
              <a:t>Jorubové</a:t>
            </a:r>
            <a:r>
              <a:rPr lang="cs-CZ" dirty="0" smtClean="0"/>
              <a:t> jsou velký etnický národ, čítající kolem </a:t>
            </a:r>
            <a:r>
              <a:rPr lang="cs-CZ" b="1" dirty="0" smtClean="0"/>
              <a:t>30 000 </a:t>
            </a:r>
            <a:r>
              <a:rPr lang="cs-CZ" b="1" dirty="0" err="1" smtClean="0"/>
              <a:t>000</a:t>
            </a:r>
            <a:r>
              <a:rPr lang="cs-CZ" b="1" dirty="0" smtClean="0"/>
              <a:t> - 40 000 </a:t>
            </a:r>
            <a:r>
              <a:rPr lang="cs-CZ" b="1" dirty="0" err="1" smtClean="0"/>
              <a:t>000</a:t>
            </a:r>
            <a:r>
              <a:rPr lang="cs-CZ" dirty="0" smtClean="0"/>
              <a:t> </a:t>
            </a:r>
            <a:r>
              <a:rPr lang="cs-CZ" b="1" dirty="0" smtClean="0"/>
              <a:t>osob</a:t>
            </a:r>
            <a:r>
              <a:rPr lang="cs-CZ" dirty="0" smtClean="0"/>
              <a:t>. Většina z nich žije v jihozápadní části ………., kde tvoří 21% populace, dále je můžeme najít také v Togu</a:t>
            </a:r>
            <a:r>
              <a:rPr lang="cs-CZ" dirty="0" smtClean="0"/>
              <a:t>, Beninu</a:t>
            </a:r>
            <a:r>
              <a:rPr lang="cs-CZ" dirty="0" smtClean="0"/>
              <a:t>, ale i v jiných částech světa </a:t>
            </a:r>
            <a:r>
              <a:rPr lang="cs-CZ" dirty="0" smtClean="0"/>
              <a:t>( např. Brazílie, Kuba, USA ). </a:t>
            </a:r>
            <a:r>
              <a:rPr lang="cs-CZ" dirty="0" smtClean="0"/>
              <a:t>Dnes je spousta </a:t>
            </a:r>
            <a:r>
              <a:rPr lang="cs-CZ" dirty="0" err="1" smtClean="0"/>
              <a:t>Jorubů</a:t>
            </a:r>
            <a:r>
              <a:rPr lang="cs-CZ" dirty="0" smtClean="0"/>
              <a:t> křesťany a muslimy, avšak stále si udržují spoustu morálních a kulturních konceptů </a:t>
            </a:r>
            <a:r>
              <a:rPr lang="cs-CZ" dirty="0" err="1" smtClean="0"/>
              <a:t>jorubského</a:t>
            </a:r>
            <a:r>
              <a:rPr lang="cs-CZ" dirty="0" smtClean="0"/>
              <a:t> původního náboženství </a:t>
            </a:r>
            <a:r>
              <a:rPr lang="cs-CZ" dirty="0" err="1" smtClean="0"/>
              <a:t>Orisha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4098" name="Picture 2" descr="File:Kwarastatedrummer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497956"/>
            <a:ext cx="3635896" cy="5360043"/>
          </a:xfrm>
          <a:prstGeom prst="rect">
            <a:avLst/>
          </a:prstGeom>
          <a:noFill/>
        </p:spPr>
      </p:pic>
      <p:sp>
        <p:nvSpPr>
          <p:cNvPr id="6" name="Obdélník 5"/>
          <p:cNvSpPr/>
          <p:nvPr/>
        </p:nvSpPr>
        <p:spPr>
          <a:xfrm>
            <a:off x="3779912" y="6309320"/>
            <a:ext cx="69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Obr.6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139952" y="5661248"/>
            <a:ext cx="1859292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err="1" smtClean="0"/>
              <a:t>Jorubští</a:t>
            </a:r>
            <a:r>
              <a:rPr lang="cs-CZ" dirty="0" smtClean="0"/>
              <a:t> bubeníci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6045" y="851625"/>
            <a:ext cx="9052350" cy="646331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pPr marL="400050" indent="-400050">
              <a:buAutoNum type="romanUcPeriod"/>
            </a:pPr>
            <a:r>
              <a:rPr lang="cs-CZ" b="1" dirty="0" smtClean="0">
                <a:solidFill>
                  <a:schemeClr val="bg1"/>
                </a:solidFill>
              </a:rPr>
              <a:t>Které etnikum (populace</a:t>
            </a:r>
            <a:r>
              <a:rPr lang="cs-CZ" b="1" dirty="0" smtClean="0">
                <a:solidFill>
                  <a:schemeClr val="bg1"/>
                </a:solidFill>
              </a:rPr>
              <a:t>, kmen, národ</a:t>
            </a:r>
            <a:r>
              <a:rPr lang="cs-CZ" b="1" dirty="0" smtClean="0">
                <a:solidFill>
                  <a:schemeClr val="bg1"/>
                </a:solidFill>
              </a:rPr>
              <a:t>) je zachyceno na obrázku ?</a:t>
            </a:r>
          </a:p>
          <a:p>
            <a:pPr marL="400050" indent="-400050">
              <a:buAutoNum type="romanUcPeriod"/>
            </a:pPr>
            <a:r>
              <a:rPr lang="cs-CZ" b="1" dirty="0" smtClean="0">
                <a:solidFill>
                  <a:schemeClr val="bg1"/>
                </a:solidFill>
              </a:rPr>
              <a:t>Zapiš  charakteristiku  zobrazeného etnika</a:t>
            </a:r>
            <a:r>
              <a:rPr lang="cs-CZ" b="1" dirty="0" smtClean="0">
                <a:solidFill>
                  <a:schemeClr val="bg1"/>
                </a:solidFill>
              </a:rPr>
              <a:t>.  ( </a:t>
            </a:r>
            <a:r>
              <a:rPr lang="cs-CZ" b="1" dirty="0" smtClean="0">
                <a:solidFill>
                  <a:schemeClr val="bg1"/>
                </a:solidFill>
              </a:rPr>
              <a:t>tělesné znaky</a:t>
            </a:r>
            <a:r>
              <a:rPr lang="cs-CZ" b="1" dirty="0" smtClean="0">
                <a:solidFill>
                  <a:schemeClr val="bg1"/>
                </a:solidFill>
              </a:rPr>
              <a:t>, tradiční </a:t>
            </a:r>
            <a:r>
              <a:rPr lang="cs-CZ" b="1" dirty="0" smtClean="0">
                <a:solidFill>
                  <a:schemeClr val="bg1"/>
                </a:solidFill>
              </a:rPr>
              <a:t>způsob života </a:t>
            </a:r>
            <a:r>
              <a:rPr lang="cs-CZ" b="1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atd</a:t>
            </a:r>
            <a:r>
              <a:rPr lang="cs-CZ" b="1" dirty="0" smtClean="0">
                <a:solidFill>
                  <a:schemeClr val="bg1"/>
                </a:solidFill>
              </a:rPr>
              <a:t>…)</a:t>
            </a:r>
            <a:endParaRPr lang="cs-CZ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 smtClean="0"/>
              <a:t>Bantuové</a:t>
            </a:r>
            <a:r>
              <a:rPr lang="cs-CZ" dirty="0" smtClean="0"/>
              <a:t> jsou početný africký národ, žijící v rovníkové Africe a na jihu Afriky.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683568" y="260648"/>
            <a:ext cx="12611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b="1" dirty="0" err="1" smtClean="0"/>
              <a:t>Bantuové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539552" y="1124744"/>
            <a:ext cx="79208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Původní černošské kmeny hovořící bantuskými jazyky po populační explozi v staletích před n. l. z oblasti rovníkových pralesů začaly svou cestu na jih a východ za novými oblastmi vhodnými k usídlení. Tehdy používali jazyky skupin </a:t>
            </a:r>
            <a:r>
              <a:rPr lang="cs-CZ" dirty="0" err="1" smtClean="0"/>
              <a:t>sotho</a:t>
            </a:r>
            <a:r>
              <a:rPr lang="cs-CZ" dirty="0" smtClean="0"/>
              <a:t> a </a:t>
            </a:r>
            <a:r>
              <a:rPr lang="cs-CZ" dirty="0" err="1" smtClean="0"/>
              <a:t>tswana</a:t>
            </a:r>
            <a:r>
              <a:rPr lang="cs-CZ" dirty="0" smtClean="0"/>
              <a:t>. Jsou uchovány památky z období 3. – 5. století našeho letopočtu na jejich nabytou schopnost v oblasti řemesel, </a:t>
            </a:r>
            <a:r>
              <a:rPr lang="cs-CZ" b="1" dirty="0" smtClean="0"/>
              <a:t>znali hrnčířství, těžbu a zpracování kovů</a:t>
            </a:r>
            <a:r>
              <a:rPr lang="cs-CZ" dirty="0" smtClean="0"/>
              <a:t>. </a:t>
            </a:r>
            <a:r>
              <a:rPr lang="cs-CZ" b="1" dirty="0" smtClean="0"/>
              <a:t>Zhruba kolem roku 1000 měly jejich osady ve vnitrozemí kamenné domy a tisíce obyvatel.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539552" y="3429000"/>
            <a:ext cx="80648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Část kmenů se podél východního pobřeží  Indického oceánu dostala více na jih. Na severu jsou dnešními jejich potomky  </a:t>
            </a:r>
            <a:r>
              <a:rPr lang="cs-CZ" dirty="0" err="1" smtClean="0"/>
              <a:t>Xhosové</a:t>
            </a:r>
            <a:r>
              <a:rPr lang="cs-CZ" dirty="0" smtClean="0"/>
              <a:t>. Mnozí  </a:t>
            </a:r>
            <a:r>
              <a:rPr lang="cs-CZ" dirty="0" err="1" smtClean="0"/>
              <a:t>Bantuové</a:t>
            </a:r>
            <a:r>
              <a:rPr lang="cs-CZ" dirty="0" smtClean="0"/>
              <a:t> tvoří významnou část obyvatelstva jak v Jihoafrické republice, tak i v Guinei, Kamerunu či na ostrově Zanzibar. Protože tyto kmeny neovládaly písmo, získání informací o jejich historii a životě je velice obtížné.</a:t>
            </a:r>
            <a:endParaRPr lang="cs-CZ" dirty="0"/>
          </a:p>
        </p:txBody>
      </p:sp>
      <p:sp>
        <p:nvSpPr>
          <p:cNvPr id="6" name="Šestiúhelník 5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8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993</Words>
  <Application>Microsoft Office PowerPoint</Application>
  <PresentationFormat>Předvádění na obrazovce (4:3)</PresentationFormat>
  <Paragraphs>95</Paragraphs>
  <Slides>13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sady Office</vt:lpstr>
      <vt:lpstr>Obyvatelstvo Afriky II   rasy, etnika – 3.díl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gybon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Obyvatelstvo Afriky II   rasy,etnika – 3.díl</dc:title>
  <dc:creator>cap</dc:creator>
  <cp:lastModifiedBy>cap</cp:lastModifiedBy>
  <cp:revision>18</cp:revision>
  <dcterms:created xsi:type="dcterms:W3CDTF">2014-04-22T23:18:35Z</dcterms:created>
  <dcterms:modified xsi:type="dcterms:W3CDTF">2022-02-25T10:57:50Z</dcterms:modified>
</cp:coreProperties>
</file>