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68" r:id="rId5"/>
    <p:sldId id="260" r:id="rId6"/>
    <p:sldId id="261" r:id="rId7"/>
    <p:sldId id="269" r:id="rId8"/>
    <p:sldId id="262" r:id="rId9"/>
    <p:sldId id="263" r:id="rId10"/>
    <p:sldId id="271" r:id="rId11"/>
    <p:sldId id="264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D0F2-0351-459C-8ED6-0EF5CB3CC2F2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53B1C-E305-4BF8-AE0E-EB4BF2DE0D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93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3B1C-E305-4BF8-AE0E-EB4BF2DE0DD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706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3B1C-E305-4BF8-AE0E-EB4BF2DE0DD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28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3B1C-E305-4BF8-AE0E-EB4BF2DE0DD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81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http://www.</a:t>
            </a:r>
            <a:r>
              <a:rPr lang="cs-CZ" dirty="0" err="1" smtClean="0"/>
              <a:t>afrikaonline.cz</a:t>
            </a:r>
            <a:r>
              <a:rPr lang="cs-CZ" dirty="0" smtClean="0"/>
              <a:t>/image/</a:t>
            </a:r>
            <a:r>
              <a:rPr lang="cs-CZ" dirty="0" err="1" smtClean="0"/>
              <a:t>picture</a:t>
            </a:r>
            <a:r>
              <a:rPr lang="cs-CZ" dirty="0" smtClean="0"/>
              <a:t>/201001202301_</a:t>
            </a:r>
            <a:r>
              <a:rPr lang="cs-CZ" dirty="0" err="1" smtClean="0"/>
              <a:t>slepa</a:t>
            </a:r>
            <a:r>
              <a:rPr lang="cs-CZ" dirty="0" smtClean="0"/>
              <a:t>-mapa-Afriky.</a:t>
            </a:r>
            <a:r>
              <a:rPr lang="cs-CZ" dirty="0" err="1" smtClean="0"/>
              <a:t>jpg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3B1C-E305-4BF8-AE0E-EB4BF2DE0DD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723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11713-1FFE-4254-A242-7F2762A655B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856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1FF24-E04A-4C1C-BCCB-6D2E8DEE2CB0}" type="datetimeFigureOut">
              <a:rPr lang="cs-CZ" smtClean="0"/>
              <a:pPr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4B63-F783-47CA-99FB-2DAC54673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s://cs.wikipedia.org/wiki/Kimberley" TargetMode="External"/><Relationship Id="rId18" Type="http://schemas.openxmlformats.org/officeDocument/2006/relationships/hyperlink" Target="https://cs.wikipedia.org/wiki/Svobodn%C3%BD_st%C3%A1t_(provincie)" TargetMode="External"/><Relationship Id="rId26" Type="http://schemas.openxmlformats.org/officeDocument/2006/relationships/hyperlink" Target="https://cs.wikipedia.org/wiki/Limpopo_(provincie)" TargetMode="External"/><Relationship Id="rId3" Type="http://schemas.openxmlformats.org/officeDocument/2006/relationships/hyperlink" Target="https://cs.wikipedia.org/wiki/Rothschild" TargetMode="External"/><Relationship Id="rId21" Type="http://schemas.openxmlformats.org/officeDocument/2006/relationships/hyperlink" Target="https://cs.wikipedia.org/w/index.php?title=Mafikeng&amp;action=edit&amp;redlink=1" TargetMode="External"/><Relationship Id="rId7" Type="http://schemas.openxmlformats.org/officeDocument/2006/relationships/hyperlink" Target="https://cs.wikipedia.org/w/index.php?title=Witwatersrand&amp;action=edit&amp;redlink=1" TargetMode="External"/><Relationship Id="rId12" Type="http://schemas.openxmlformats.org/officeDocument/2006/relationships/hyperlink" Target="https://cs.wikipedia.org/wiki/Severn%C3%AD_Kapsko" TargetMode="External"/><Relationship Id="rId17" Type="http://schemas.openxmlformats.org/officeDocument/2006/relationships/hyperlink" Target="https://cs.wikipedia.org/w/index.php?title=Pietermaritzburg&amp;action=edit&amp;redlink=1" TargetMode="External"/><Relationship Id="rId25" Type="http://schemas.openxmlformats.org/officeDocument/2006/relationships/hyperlink" Target="https://cs.wikipedia.org/w/index.php?title=Nelspruit&amp;action=edit&amp;redlink=1" TargetMode="External"/><Relationship Id="rId2" Type="http://schemas.openxmlformats.org/officeDocument/2006/relationships/hyperlink" Target="https://cs.wikipedia.org/w/index.php?title=De_Beers&amp;action=edit&amp;redlink=1" TargetMode="External"/><Relationship Id="rId16" Type="http://schemas.openxmlformats.org/officeDocument/2006/relationships/hyperlink" Target="https://cs.wikipedia.org/wiki/KwaZulu-Natal" TargetMode="External"/><Relationship Id="rId20" Type="http://schemas.openxmlformats.org/officeDocument/2006/relationships/hyperlink" Target="https://cs.wikipedia.org/wiki/Severoz%C3%A1padn%C3%AD_provinci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Zimbabwe" TargetMode="External"/><Relationship Id="rId11" Type="http://schemas.openxmlformats.org/officeDocument/2006/relationships/hyperlink" Target="https://cs.wikipedia.org/wiki/Kapsk%C3%A9_M%C4%9Bsto" TargetMode="External"/><Relationship Id="rId24" Type="http://schemas.openxmlformats.org/officeDocument/2006/relationships/hyperlink" Target="https://cs.wikipedia.org/wiki/Mpumalanga" TargetMode="External"/><Relationship Id="rId5" Type="http://schemas.openxmlformats.org/officeDocument/2006/relationships/hyperlink" Target="https://cs.wikipedia.org/w/index.php?title=Alfred_Beit&amp;action=edit&amp;redlink=1" TargetMode="External"/><Relationship Id="rId15" Type="http://schemas.openxmlformats.org/officeDocument/2006/relationships/hyperlink" Target="https://cs.wikipedia.org/w/index.php?title=Bisho&amp;action=edit&amp;redlink=1" TargetMode="External"/><Relationship Id="rId23" Type="http://schemas.openxmlformats.org/officeDocument/2006/relationships/hyperlink" Target="https://cs.wikipedia.org/wiki/Johannesburg" TargetMode="External"/><Relationship Id="rId10" Type="http://schemas.openxmlformats.org/officeDocument/2006/relationships/hyperlink" Target="https://cs.wikipedia.org/wiki/Z%C3%A1padn%C3%AD_Kapsko" TargetMode="External"/><Relationship Id="rId19" Type="http://schemas.openxmlformats.org/officeDocument/2006/relationships/hyperlink" Target="https://cs.wikipedia.org/wiki/Bloemfontein" TargetMode="External"/><Relationship Id="rId4" Type="http://schemas.openxmlformats.org/officeDocument/2006/relationships/hyperlink" Target="https://cs.wikipedia.org/wiki/Cecil_Rhodes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s://cs.wikipedia.org/wiki/V%C3%BDchodn%C3%AD_Kapsko" TargetMode="External"/><Relationship Id="rId22" Type="http://schemas.openxmlformats.org/officeDocument/2006/relationships/hyperlink" Target="https://cs.wikipedia.org/wiki/Gauteng" TargetMode="External"/><Relationship Id="rId27" Type="http://schemas.openxmlformats.org/officeDocument/2006/relationships/hyperlink" Target="https://cs.wikipedia.org/wiki/Polokwan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Lucembursko" TargetMode="External"/><Relationship Id="rId3" Type="http://schemas.openxmlformats.org/officeDocument/2006/relationships/hyperlink" Target="https://cs.wikipedia.org/wiki/Demokratick%C3%A1_republika_Kongo" TargetMode="External"/><Relationship Id="rId7" Type="http://schemas.openxmlformats.org/officeDocument/2006/relationships/hyperlink" Target="https://cs.wikipedia.org/wiki/%C4%8Cesko" TargetMode="External"/><Relationship Id="rId12" Type="http://schemas.openxmlformats.org/officeDocument/2006/relationships/hyperlink" Target="https://cs.wikipedia.org/wiki/Spojen%C3%A9_st%C3%A1ty_americk%C3%A9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Rovn%C3%ADkov%C3%A1_Guinea" TargetMode="External"/><Relationship Id="rId11" Type="http://schemas.openxmlformats.org/officeDocument/2006/relationships/hyperlink" Target="https://cs.wikipedia.org/wiki/Americk%C3%BD_dolar" TargetMode="External"/><Relationship Id="rId5" Type="http://schemas.openxmlformats.org/officeDocument/2006/relationships/hyperlink" Target="https://cs.wikipedia.org/wiki/Libye" TargetMode="External"/><Relationship Id="rId10" Type="http://schemas.openxmlformats.org/officeDocument/2006/relationships/hyperlink" Target="https://cs.wikipedia.org/wiki/Kupn%C3%AD_s%C3%ADla" TargetMode="External"/><Relationship Id="rId4" Type="http://schemas.openxmlformats.org/officeDocument/2006/relationships/hyperlink" Target="https://cs.wikipedia.org/wiki/Eritrea" TargetMode="External"/><Relationship Id="rId9" Type="http://schemas.openxmlformats.org/officeDocument/2006/relationships/hyperlink" Target="https://cs.wikipedia.org/wiki/M%C4%9Bnov%C3%A1_jednotk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cs-CZ" dirty="0" smtClean="0"/>
              <a:t>Afrika – dary přírody</a:t>
            </a:r>
            <a:br>
              <a:rPr lang="cs-CZ" dirty="0" smtClean="0"/>
            </a:br>
            <a:r>
              <a:rPr lang="cs-CZ" sz="2800" dirty="0" smtClean="0"/>
              <a:t>upraveno </a:t>
            </a:r>
            <a:r>
              <a:rPr lang="cs-CZ" sz="2800" smtClean="0"/>
              <a:t>pro sekundy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734481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www.gybon.cz/layout/gybon/theme-images/gbnlogo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877272"/>
            <a:ext cx="4171950" cy="533400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6804248" y="5445224"/>
            <a:ext cx="1444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Autor : </a:t>
            </a:r>
            <a:r>
              <a:rPr lang="cs-CZ" b="1" dirty="0" err="1" smtClean="0"/>
              <a:t>J.Čáp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7" name="Šestiúhelník 6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mapové značky - ner. suroviny.jpg"/>
          <p:cNvPicPr>
            <a:picLocks noChangeAspect="1"/>
          </p:cNvPicPr>
          <p:nvPr/>
        </p:nvPicPr>
        <p:blipFill rotWithShape="1">
          <a:blip r:embed="rId2" cstate="print"/>
          <a:srcRect l="49858" t="21949" r="43472" b="72246"/>
          <a:stretch/>
        </p:blipFill>
        <p:spPr>
          <a:xfrm>
            <a:off x="6084168" y="1556792"/>
            <a:ext cx="290850" cy="362766"/>
          </a:xfrm>
          <a:prstGeom prst="rect">
            <a:avLst/>
          </a:prstGeom>
        </p:spPr>
      </p:pic>
      <p:pic>
        <p:nvPicPr>
          <p:cNvPr id="5" name="Obrázek 4" descr="mapové značky - ner. suroviny.jpg"/>
          <p:cNvPicPr>
            <a:picLocks noChangeAspect="1"/>
          </p:cNvPicPr>
          <p:nvPr/>
        </p:nvPicPr>
        <p:blipFill rotWithShape="1">
          <a:blip r:embed="rId2" cstate="print"/>
          <a:srcRect l="3932" t="39392" r="82905" b="4041"/>
          <a:stretch/>
        </p:blipFill>
        <p:spPr>
          <a:xfrm>
            <a:off x="971600" y="1844824"/>
            <a:ext cx="620019" cy="3888432"/>
          </a:xfrm>
          <a:prstGeom prst="rect">
            <a:avLst/>
          </a:prstGeom>
        </p:spPr>
      </p:pic>
      <p:pic>
        <p:nvPicPr>
          <p:cNvPr id="6" name="Obrázek 5" descr="mapové značky - ner. suroviny.jpg"/>
          <p:cNvPicPr>
            <a:picLocks noChangeAspect="1"/>
          </p:cNvPicPr>
          <p:nvPr/>
        </p:nvPicPr>
        <p:blipFill rotWithShape="1">
          <a:blip r:embed="rId2" cstate="print"/>
          <a:srcRect l="45207" t="52860" r="40167" b="6735"/>
          <a:stretch/>
        </p:blipFill>
        <p:spPr>
          <a:xfrm>
            <a:off x="5796136" y="3805325"/>
            <a:ext cx="733252" cy="3069815"/>
          </a:xfrm>
          <a:prstGeom prst="rect">
            <a:avLst/>
          </a:prstGeom>
        </p:spPr>
      </p:pic>
      <p:pic>
        <p:nvPicPr>
          <p:cNvPr id="7" name="Obrázek 6" descr="mapové značky - ner. suroviny.jpg"/>
          <p:cNvPicPr>
            <a:picLocks noChangeAspect="1"/>
          </p:cNvPicPr>
          <p:nvPr/>
        </p:nvPicPr>
        <p:blipFill rotWithShape="1">
          <a:blip r:embed="rId2" cstate="print"/>
          <a:srcRect l="49453" t="28226" r="42612" b="59766"/>
          <a:stretch/>
        </p:blipFill>
        <p:spPr>
          <a:xfrm>
            <a:off x="1043608" y="5661248"/>
            <a:ext cx="427509" cy="936104"/>
          </a:xfrm>
          <a:prstGeom prst="rect">
            <a:avLst/>
          </a:prstGeom>
        </p:spPr>
      </p:pic>
      <p:pic>
        <p:nvPicPr>
          <p:cNvPr id="9" name="Obrázek 8" descr="mapové značky - ner. suroviny.jpg"/>
          <p:cNvPicPr>
            <a:picLocks noChangeAspect="1"/>
          </p:cNvPicPr>
          <p:nvPr/>
        </p:nvPicPr>
        <p:blipFill rotWithShape="1">
          <a:blip r:embed="rId2" cstate="print"/>
          <a:srcRect l="4010" t="21796" r="83425" b="59767"/>
          <a:stretch/>
        </p:blipFill>
        <p:spPr>
          <a:xfrm>
            <a:off x="5868144" y="1844824"/>
            <a:ext cx="682171" cy="1437343"/>
          </a:xfrm>
          <a:prstGeom prst="rect">
            <a:avLst/>
          </a:prstGeom>
        </p:spPr>
      </p:pic>
      <p:sp>
        <p:nvSpPr>
          <p:cNvPr id="2" name="Vývojový diagram: spojnice 1"/>
          <p:cNvSpPr/>
          <p:nvPr/>
        </p:nvSpPr>
        <p:spPr>
          <a:xfrm>
            <a:off x="395536" y="1844824"/>
            <a:ext cx="457200" cy="457200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Vývojový diagram: spojnice 9"/>
          <p:cNvSpPr/>
          <p:nvPr/>
        </p:nvSpPr>
        <p:spPr>
          <a:xfrm>
            <a:off x="5364088" y="1412776"/>
            <a:ext cx="457200" cy="457200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B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Vývojový diagram: spojnice 10"/>
          <p:cNvSpPr/>
          <p:nvPr/>
        </p:nvSpPr>
        <p:spPr>
          <a:xfrm>
            <a:off x="5436096" y="3717032"/>
            <a:ext cx="457200" cy="457200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C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692696"/>
            <a:ext cx="8396016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I.Vyhledej</a:t>
            </a:r>
            <a:r>
              <a:rPr lang="cs-CZ" b="1" dirty="0" smtClean="0">
                <a:solidFill>
                  <a:schemeClr val="bg1"/>
                </a:solidFill>
              </a:rPr>
              <a:t> a zapiš názvy surovin, které jsou v hospodářské mapě zastoupeny  značkami.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II. Jaká je společná charakteristika  surovin skupiny         ,skupiny       ,skupiny        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Vývojový diagram: spojnice 16"/>
          <p:cNvSpPr/>
          <p:nvPr/>
        </p:nvSpPr>
        <p:spPr>
          <a:xfrm>
            <a:off x="5004048" y="980728"/>
            <a:ext cx="288032" cy="288032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8" name="Vývojový diagram: spojnice 17"/>
          <p:cNvSpPr/>
          <p:nvPr/>
        </p:nvSpPr>
        <p:spPr>
          <a:xfrm>
            <a:off x="6156176" y="980728"/>
            <a:ext cx="288032" cy="288032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B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9" name="Vývojový diagram: spojnice 18"/>
          <p:cNvSpPr/>
          <p:nvPr/>
        </p:nvSpPr>
        <p:spPr>
          <a:xfrm>
            <a:off x="7380312" y="980728"/>
            <a:ext cx="288032" cy="288032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C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547664" y="1844824"/>
            <a:ext cx="2376264" cy="480131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/>
              <a:t>-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444208" y="3573016"/>
            <a:ext cx="1951808" cy="31393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/>
              <a:t>-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444208" y="1556792"/>
            <a:ext cx="1951808" cy="175432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endParaRPr lang="cs-CZ" dirty="0" smtClean="0"/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-</a:t>
            </a:r>
          </a:p>
          <a:p>
            <a:r>
              <a:rPr lang="cs-CZ" dirty="0"/>
              <a:t>-</a:t>
            </a:r>
          </a:p>
        </p:txBody>
      </p:sp>
      <p:sp>
        <p:nvSpPr>
          <p:cNvPr id="23" name="Šestiúhelník 22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82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frikaonline.cz/image/picture/201001202301_slepa-mapa-Afriky.jpg"/>
          <p:cNvPicPr>
            <a:picLocks noChangeAspect="1" noChangeArrowheads="1"/>
          </p:cNvPicPr>
          <p:nvPr/>
        </p:nvPicPr>
        <p:blipFill>
          <a:blip r:embed="rId3" cstate="print"/>
          <a:srcRect l="14846" r="11823"/>
          <a:stretch>
            <a:fillRect/>
          </a:stretch>
        </p:blipFill>
        <p:spPr bwMode="auto">
          <a:xfrm>
            <a:off x="1403648" y="3219"/>
            <a:ext cx="633670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Šestiúhelník 4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5299" y="5373216"/>
            <a:ext cx="4069704" cy="95410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sz="1400" b="1" dirty="0" err="1" smtClean="0">
                <a:solidFill>
                  <a:schemeClr val="bg1"/>
                </a:solidFill>
              </a:rPr>
              <a:t>I.Doplň</a:t>
            </a:r>
            <a:r>
              <a:rPr lang="cs-CZ" sz="1400" b="1" dirty="0" smtClean="0">
                <a:solidFill>
                  <a:schemeClr val="bg1"/>
                </a:solidFill>
              </a:rPr>
              <a:t> do mapky přístavy a letiště světového a 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 </a:t>
            </a:r>
            <a:r>
              <a:rPr lang="cs-CZ" sz="1400" b="1" dirty="0" smtClean="0">
                <a:solidFill>
                  <a:schemeClr val="bg1"/>
                </a:solidFill>
              </a:rPr>
              <a:t>  kontinentálního významu .(dle atlasu str. 104).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II.</a:t>
            </a:r>
            <a:r>
              <a:rPr lang="cs-CZ" sz="1400" b="1" dirty="0">
                <a:solidFill>
                  <a:schemeClr val="bg1"/>
                </a:solidFill>
              </a:rPr>
              <a:t> Doplň do mapky </a:t>
            </a:r>
            <a:r>
              <a:rPr lang="cs-CZ" sz="1400" b="1" dirty="0" smtClean="0">
                <a:solidFill>
                  <a:schemeClr val="bg1"/>
                </a:solidFill>
              </a:rPr>
              <a:t>hlavní vývozní směry a produkty.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 </a:t>
            </a:r>
            <a:r>
              <a:rPr lang="cs-CZ" sz="1400" b="1" dirty="0" smtClean="0">
                <a:solidFill>
                  <a:schemeClr val="bg1"/>
                </a:solidFill>
              </a:rPr>
              <a:t>    </a:t>
            </a:r>
            <a:r>
              <a:rPr lang="cs-CZ" sz="1100" b="1" dirty="0" smtClean="0">
                <a:solidFill>
                  <a:schemeClr val="bg1"/>
                </a:solidFill>
              </a:rPr>
              <a:t>(Použij značky z mapy Afrika-hospodářství, atlas  str.104)</a:t>
            </a:r>
            <a:endParaRPr lang="cs-CZ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17693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Použité zdroje:</a:t>
            </a:r>
          </a:p>
          <a:p>
            <a:r>
              <a:rPr lang="cs-CZ" dirty="0" smtClean="0"/>
              <a:t>Milan Holeček,</a:t>
            </a:r>
            <a:r>
              <a:rPr lang="cs-CZ" dirty="0" err="1" smtClean="0"/>
              <a:t>B.Janský</a:t>
            </a:r>
            <a:r>
              <a:rPr lang="cs-CZ" dirty="0" smtClean="0"/>
              <a:t>,</a:t>
            </a:r>
            <a:r>
              <a:rPr lang="cs-CZ" dirty="0" err="1" smtClean="0"/>
              <a:t>S</a:t>
            </a:r>
            <a:r>
              <a:rPr lang="cs-CZ" dirty="0" smtClean="0"/>
              <a:t>.Tlach – Zeměpis světa 1</a:t>
            </a:r>
          </a:p>
          <a:p>
            <a:r>
              <a:rPr lang="cs-CZ" dirty="0" smtClean="0"/>
              <a:t>Eva Klímová – Školní atlas světa/Kartografie Praha 2007,2008/</a:t>
            </a:r>
          </a:p>
          <a:p>
            <a:r>
              <a:rPr lang="cs-CZ" dirty="0" smtClean="0"/>
              <a:t>Karel </a:t>
            </a:r>
            <a:r>
              <a:rPr lang="cs-CZ" dirty="0" err="1" smtClean="0"/>
              <a:t>Kašparovský</a:t>
            </a:r>
            <a:r>
              <a:rPr lang="cs-CZ" dirty="0" smtClean="0"/>
              <a:t> –Zeměpis II. v kostce</a:t>
            </a:r>
          </a:p>
          <a:p>
            <a:r>
              <a:rPr lang="cs-CZ" dirty="0" smtClean="0"/>
              <a:t>Zeměpis </a:t>
            </a:r>
            <a:r>
              <a:rPr lang="cs-CZ" dirty="0" err="1" smtClean="0"/>
              <a:t>com</a:t>
            </a:r>
            <a:r>
              <a:rPr lang="cs-CZ" dirty="0" smtClean="0"/>
              <a:t>.,Geografický portál</a:t>
            </a:r>
          </a:p>
          <a:p>
            <a:r>
              <a:rPr lang="cs-CZ" dirty="0" err="1" smtClean="0"/>
              <a:t>Wikipedie</a:t>
            </a:r>
            <a:endParaRPr lang="cs-CZ" dirty="0" smtClean="0"/>
          </a:p>
          <a:p>
            <a:endParaRPr lang="cs-CZ" b="1" dirty="0" smtClean="0"/>
          </a:p>
          <a:p>
            <a:endParaRPr lang="cs-CZ" dirty="0" smtClean="0"/>
          </a:p>
        </p:txBody>
      </p:sp>
      <p:sp>
        <p:nvSpPr>
          <p:cNvPr id="4" name="Šestiúhelník 3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4zscheb.cz/elearning/zemepislearning/afrika2/obrazky/nerostnesurovin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880269" cy="6093296"/>
          </a:xfrm>
          <a:prstGeom prst="rect">
            <a:avLst/>
          </a:prstGeom>
          <a:noFill/>
        </p:spPr>
      </p:pic>
      <p:sp>
        <p:nvSpPr>
          <p:cNvPr id="4" name="Obdélníkový popisek 3"/>
          <p:cNvSpPr/>
          <p:nvPr/>
        </p:nvSpPr>
        <p:spPr>
          <a:xfrm>
            <a:off x="0" y="4437112"/>
            <a:ext cx="4283968" cy="1260720"/>
          </a:xfrm>
          <a:prstGeom prst="wedgeRectCallout">
            <a:avLst>
              <a:gd name="adj1" fmla="val 683"/>
              <a:gd name="adj2" fmla="val -11999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I</a:t>
            </a:r>
            <a:r>
              <a:rPr lang="cs-CZ" b="1" dirty="0" smtClean="0"/>
              <a:t>.Vyhledej český název pro  „</a:t>
            </a:r>
            <a:r>
              <a:rPr lang="cs-CZ" b="1" dirty="0" err="1" smtClean="0"/>
              <a:t>Copper</a:t>
            </a:r>
            <a:r>
              <a:rPr lang="cs-CZ" b="1" dirty="0" smtClean="0"/>
              <a:t> </a:t>
            </a:r>
            <a:r>
              <a:rPr lang="cs-CZ" b="1" dirty="0" err="1" smtClean="0"/>
              <a:t>Belt</a:t>
            </a:r>
            <a:r>
              <a:rPr lang="cs-CZ" b="1" dirty="0" smtClean="0"/>
              <a:t>“.</a:t>
            </a:r>
          </a:p>
          <a:p>
            <a:pPr algn="ctr"/>
            <a:r>
              <a:rPr lang="cs-CZ" b="1" dirty="0" err="1" smtClean="0"/>
              <a:t>II.Zapiš</a:t>
            </a:r>
            <a:r>
              <a:rPr lang="cs-CZ" b="1" dirty="0" smtClean="0"/>
              <a:t>,do kterých států „</a:t>
            </a:r>
            <a:r>
              <a:rPr lang="cs-CZ" b="1" dirty="0" err="1" smtClean="0"/>
              <a:t>Copper</a:t>
            </a:r>
            <a:r>
              <a:rPr lang="cs-CZ" b="1" dirty="0" smtClean="0"/>
              <a:t> </a:t>
            </a:r>
            <a:r>
              <a:rPr lang="cs-CZ" b="1" dirty="0" err="1" smtClean="0"/>
              <a:t>Belt</a:t>
            </a:r>
            <a:r>
              <a:rPr lang="cs-CZ" b="1" dirty="0" smtClean="0"/>
              <a:t> zasahuje?</a:t>
            </a:r>
          </a:p>
          <a:p>
            <a:pPr algn="ctr"/>
            <a:r>
              <a:rPr lang="cs-CZ" b="1" dirty="0" err="1" smtClean="0"/>
              <a:t>III.Které</a:t>
            </a:r>
            <a:r>
              <a:rPr lang="cs-CZ" b="1" dirty="0" smtClean="0"/>
              <a:t>  suroviny se v této oblasti těží?</a:t>
            </a:r>
            <a:endParaRPr lang="cs-CZ" b="1" dirty="0"/>
          </a:p>
        </p:txBody>
      </p:sp>
      <p:sp>
        <p:nvSpPr>
          <p:cNvPr id="5" name="Obdélníkový popisek 4"/>
          <p:cNvSpPr/>
          <p:nvPr/>
        </p:nvSpPr>
        <p:spPr>
          <a:xfrm>
            <a:off x="4607496" y="5517232"/>
            <a:ext cx="4536504" cy="1340768"/>
          </a:xfrm>
          <a:prstGeom prst="wedgeRectCallout">
            <a:avLst>
              <a:gd name="adj1" fmla="val -21358"/>
              <a:gd name="adj2" fmla="val -8079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IV.Jak</a:t>
            </a:r>
            <a:r>
              <a:rPr lang="cs-CZ" b="1" dirty="0" smtClean="0"/>
              <a:t> se jmenuje takto vybroušený nerost řazený mezi  prvky?</a:t>
            </a:r>
          </a:p>
          <a:p>
            <a:pPr algn="ctr"/>
            <a:r>
              <a:rPr lang="cs-CZ" b="1" dirty="0" err="1" smtClean="0"/>
              <a:t>V</a:t>
            </a:r>
            <a:r>
              <a:rPr lang="cs-CZ" b="1" dirty="0" smtClean="0"/>
              <a:t>.Vyhledej název horniny,která je v JAR</a:t>
            </a:r>
          </a:p>
          <a:p>
            <a:pPr algn="ctr"/>
            <a:r>
              <a:rPr lang="cs-CZ" b="1" dirty="0" smtClean="0"/>
              <a:t>primárním zdrojem uvedených nerostů.</a:t>
            </a:r>
            <a:endParaRPr lang="cs-CZ" b="1" dirty="0"/>
          </a:p>
        </p:txBody>
      </p:sp>
      <p:sp>
        <p:nvSpPr>
          <p:cNvPr id="6" name="Šestiúhelník 5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5013176"/>
            <a:ext cx="9144000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Prohlídka začíná většinou u City </a:t>
            </a:r>
            <a:r>
              <a:rPr lang="cs-CZ" dirty="0" err="1" smtClean="0"/>
              <a:t>Hall</a:t>
            </a:r>
            <a:r>
              <a:rPr lang="cs-CZ" dirty="0" smtClean="0"/>
              <a:t>, budovy impozantní radnice, odkud jezdí historická tramvaj až přímo k </a:t>
            </a:r>
            <a:r>
              <a:rPr lang="cs-CZ" dirty="0" err="1" smtClean="0"/>
              <a:t>Big</a:t>
            </a:r>
            <a:r>
              <a:rPr lang="cs-CZ" dirty="0" smtClean="0"/>
              <a:t> Hole, dnes součásti Kimberley Mine Museum. Velká díra, kterou chce každý návštěvník především vidět, dosahuje impozantních rozměrů: hloubky 1100 metrů (dnes zčásti zaplněna vodou), průměr je 473 metrů a po obvodu měří 1600 metrů. Do roku 1914, kdy byl důl uzavřen, se vytěžilo 2,5 tuny diamantů v celkové hodnotě asi 40 miliard dolarů.</a:t>
            </a:r>
            <a:endParaRPr lang="cs-CZ" dirty="0"/>
          </a:p>
        </p:txBody>
      </p:sp>
      <p:sp>
        <p:nvSpPr>
          <p:cNvPr id="5" name="Šestiúhelník 4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Výsledek obrázku pro City Hole Kimberl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6922"/>
            <a:ext cx="5472608" cy="408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385334" y="3883805"/>
            <a:ext cx="3617272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dirty="0" smtClean="0"/>
              <a:t> </a:t>
            </a:r>
            <a:r>
              <a:rPr lang="cs-CZ" dirty="0"/>
              <a:t>City </a:t>
            </a:r>
            <a:r>
              <a:rPr lang="cs-CZ" dirty="0" err="1"/>
              <a:t>Hall</a:t>
            </a:r>
            <a:r>
              <a:rPr lang="cs-CZ" dirty="0"/>
              <a:t>, </a:t>
            </a:r>
            <a:r>
              <a:rPr lang="cs-CZ" dirty="0" smtClean="0"/>
              <a:t>budova  radnice Kimberley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3718679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V roce </a:t>
            </a:r>
            <a:r>
              <a:rPr lang="cs-CZ" sz="1600" b="1" dirty="0" smtClean="0"/>
              <a:t>1871</a:t>
            </a:r>
            <a:r>
              <a:rPr lang="cs-CZ" sz="1600" dirty="0" smtClean="0"/>
              <a:t> </a:t>
            </a:r>
            <a:r>
              <a:rPr lang="cs-CZ" sz="1600" dirty="0"/>
              <a:t>byla v </a:t>
            </a:r>
            <a:r>
              <a:rPr lang="cs-CZ" sz="1600" b="1" i="1" dirty="0"/>
              <a:t>Kimberley</a:t>
            </a:r>
            <a:r>
              <a:rPr lang="cs-CZ" sz="1600" dirty="0"/>
              <a:t> objevena </a:t>
            </a:r>
            <a:r>
              <a:rPr lang="cs-CZ" sz="1600" dirty="0" smtClean="0"/>
              <a:t>ložiska </a:t>
            </a:r>
            <a:r>
              <a:rPr lang="cs-CZ" sz="1600" b="1" dirty="0" smtClean="0"/>
              <a:t>diamantů</a:t>
            </a:r>
            <a:r>
              <a:rPr lang="cs-CZ" sz="1600" dirty="0" smtClean="0"/>
              <a:t> . </a:t>
            </a:r>
            <a:r>
              <a:rPr lang="cs-CZ" sz="1600" dirty="0"/>
              <a:t>Na jejich hledání a těžbě se zpočátku účastnili </a:t>
            </a:r>
            <a:r>
              <a:rPr lang="cs-CZ" sz="1600" dirty="0" smtClean="0"/>
              <a:t>běloši </a:t>
            </a:r>
            <a:r>
              <a:rPr lang="cs-CZ" sz="1600" dirty="0"/>
              <a:t>i </a:t>
            </a:r>
            <a:r>
              <a:rPr lang="cs-CZ" sz="1600" dirty="0" smtClean="0"/>
              <a:t>černoši. </a:t>
            </a:r>
            <a:r>
              <a:rPr lang="cs-CZ" sz="1600" dirty="0"/>
              <a:t>S rostoucí hloubkou výkopů ovšem ubývalo černošských </a:t>
            </a:r>
            <a:r>
              <a:rPr lang="cs-CZ" sz="1600" dirty="0" smtClean="0"/>
              <a:t>prospektorů </a:t>
            </a:r>
            <a:r>
              <a:rPr lang="cs-CZ" sz="1600" dirty="0"/>
              <a:t>následkem seskupování </a:t>
            </a:r>
            <a:r>
              <a:rPr lang="cs-CZ" sz="1600" dirty="0" smtClean="0"/>
              <a:t>koncesí. Ložiska </a:t>
            </a:r>
            <a:r>
              <a:rPr lang="cs-CZ" sz="1600" dirty="0"/>
              <a:t>diamantů a jejich těžbu pak ovládla společnost </a:t>
            </a:r>
            <a:r>
              <a:rPr lang="cs-CZ" sz="1600" dirty="0">
                <a:hlinkClick r:id="rId2" tooltip="De Beers (stránka neexistuje)"/>
              </a:rPr>
              <a:t>De </a:t>
            </a:r>
            <a:r>
              <a:rPr lang="cs-CZ" sz="1600" dirty="0" err="1">
                <a:hlinkClick r:id="rId2" tooltip="De Beers (stránka neexistuje)"/>
              </a:rPr>
              <a:t>Beers</a:t>
            </a:r>
            <a:r>
              <a:rPr lang="cs-CZ" sz="1600" dirty="0"/>
              <a:t>, za niž stáli evropští finančníci (například </a:t>
            </a:r>
            <a:r>
              <a:rPr lang="cs-CZ" sz="1600" dirty="0">
                <a:hlinkClick r:id="rId3" tooltip="Rothschild"/>
              </a:rPr>
              <a:t>Rothschild</a:t>
            </a:r>
            <a:r>
              <a:rPr lang="cs-CZ" sz="1600" dirty="0"/>
              <a:t>), </a:t>
            </a:r>
            <a:r>
              <a:rPr lang="cs-CZ" sz="1600" dirty="0">
                <a:hlinkClick r:id="rId4" tooltip="Cecil Rhodes"/>
              </a:rPr>
              <a:t>Cecil </a:t>
            </a:r>
            <a:r>
              <a:rPr lang="cs-CZ" sz="1600" dirty="0" err="1">
                <a:hlinkClick r:id="rId4" tooltip="Cecil Rhodes"/>
              </a:rPr>
              <a:t>Rhodes</a:t>
            </a:r>
            <a:r>
              <a:rPr lang="cs-CZ" sz="1600" dirty="0"/>
              <a:t> a </a:t>
            </a:r>
            <a:r>
              <a:rPr lang="cs-CZ" sz="1600" dirty="0">
                <a:hlinkClick r:id="rId5" tooltip="Alfred Beit (stránka neexistuje)"/>
              </a:rPr>
              <a:t>Alfred </a:t>
            </a:r>
            <a:r>
              <a:rPr lang="cs-CZ" sz="1600" dirty="0" err="1">
                <a:hlinkClick r:id="rId5" tooltip="Alfred Beit (stránka neexistuje)"/>
              </a:rPr>
              <a:t>Beit</a:t>
            </a:r>
            <a:r>
              <a:rPr lang="cs-CZ" sz="1600" dirty="0"/>
              <a:t>, nejvýznamnější světový nákupčí diamantů. Od roku </a:t>
            </a:r>
            <a:r>
              <a:rPr lang="cs-CZ" sz="1600" dirty="0" smtClean="0"/>
              <a:t>1885 se </a:t>
            </a:r>
            <a:r>
              <a:rPr lang="cs-CZ" sz="1600" dirty="0"/>
              <a:t>těžilo ve velkých hloubkách - huťmistry zde byli běloši, ti kontrolovali práci černošských </a:t>
            </a:r>
            <a:r>
              <a:rPr lang="cs-CZ" sz="1600" dirty="0" smtClean="0"/>
              <a:t>horníků. </a:t>
            </a:r>
            <a:r>
              <a:rPr lang="cs-CZ" sz="1600" dirty="0"/>
              <a:t>V zájmu lepší kontroly pracovní síly a zabránění </a:t>
            </a:r>
            <a:r>
              <a:rPr lang="cs-CZ" sz="1600" dirty="0" smtClean="0"/>
              <a:t>krádeží </a:t>
            </a:r>
            <a:r>
              <a:rPr lang="cs-CZ" sz="1600" dirty="0"/>
              <a:t>byli migrující černošští pracovníci</a:t>
            </a:r>
            <a:r>
              <a:rPr lang="cs-CZ" sz="1600" dirty="0" smtClean="0"/>
              <a:t>, </a:t>
            </a:r>
            <a:r>
              <a:rPr lang="cs-CZ" sz="1600" dirty="0"/>
              <a:t>nuceni žít v </a:t>
            </a:r>
            <a:r>
              <a:rPr lang="cs-CZ" sz="1600" b="1" i="1" dirty="0"/>
              <a:t>ohrazených </a:t>
            </a:r>
            <a:r>
              <a:rPr lang="cs-CZ" sz="1600" b="1" i="1" dirty="0" smtClean="0"/>
              <a:t>táborech</a:t>
            </a:r>
            <a:r>
              <a:rPr lang="cs-CZ" sz="1600" dirty="0" smtClean="0"/>
              <a:t>. </a:t>
            </a:r>
            <a:r>
              <a:rPr lang="cs-CZ" sz="1600" dirty="0"/>
              <a:t>Postupně se objevovali pracovníci i ze vzdálenějších míst jako </a:t>
            </a:r>
            <a:r>
              <a:rPr lang="cs-CZ" sz="1600" dirty="0">
                <a:hlinkClick r:id="rId6" tooltip="Zimbabwe"/>
              </a:rPr>
              <a:t>Zimbabwe</a:t>
            </a:r>
            <a:r>
              <a:rPr lang="cs-CZ" sz="1600" dirty="0"/>
              <a:t>. Stejný postup byl použit i ve </a:t>
            </a:r>
            <a:r>
              <a:rPr lang="cs-CZ" sz="1600" dirty="0" err="1">
                <a:hlinkClick r:id="rId7" tooltip="Witwatersrand (stránka neexistuje)"/>
              </a:rPr>
              <a:t>Witwatersrandu</a:t>
            </a:r>
            <a:r>
              <a:rPr lang="cs-CZ" sz="1600" dirty="0"/>
              <a:t>, kde byla v roce </a:t>
            </a:r>
            <a:r>
              <a:rPr lang="cs-CZ" sz="1600" b="1" dirty="0" smtClean="0"/>
              <a:t>1886</a:t>
            </a:r>
            <a:r>
              <a:rPr lang="cs-CZ" sz="1600" dirty="0" smtClean="0"/>
              <a:t> </a:t>
            </a:r>
            <a:r>
              <a:rPr lang="cs-CZ" sz="1600" dirty="0"/>
              <a:t>zahájena těžba </a:t>
            </a:r>
            <a:r>
              <a:rPr lang="cs-CZ" sz="1600" b="1" dirty="0" smtClean="0"/>
              <a:t>zlata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pic>
        <p:nvPicPr>
          <p:cNvPr id="1026" name="Picture 2" descr="https://upload.wikimedia.org/wikipedia/commons/thumb/4/42/Kimberley-001.jpg/1024px-Kimberley-00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5184576" cy="346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23528" y="188640"/>
            <a:ext cx="2810619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sz="1600" b="1" dirty="0"/>
              <a:t>Kimberley</a:t>
            </a:r>
            <a:r>
              <a:rPr lang="cs-CZ" sz="1600" dirty="0"/>
              <a:t> je hlavním městem </a:t>
            </a:r>
            <a:r>
              <a:rPr lang="cs-CZ" sz="1600" dirty="0" smtClean="0"/>
              <a:t>Severního Kapska v </a:t>
            </a:r>
            <a:r>
              <a:rPr lang="cs-CZ" sz="1600" b="1" dirty="0" smtClean="0"/>
              <a:t>JAR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4" name="Obdélník 3"/>
          <p:cNvSpPr/>
          <p:nvPr/>
        </p:nvSpPr>
        <p:spPr>
          <a:xfrm>
            <a:off x="3203848" y="188640"/>
            <a:ext cx="2487540" cy="338554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pt-BR" sz="1600" dirty="0"/>
              <a:t>Centrum města a </a:t>
            </a:r>
            <a:r>
              <a:rPr lang="cs-CZ" sz="1600" dirty="0" smtClean="0"/>
              <a:t>V</a:t>
            </a:r>
            <a:r>
              <a:rPr lang="pt-BR" sz="1600" dirty="0" smtClean="0"/>
              <a:t>elká </a:t>
            </a:r>
            <a:r>
              <a:rPr lang="cs-CZ" sz="1600" dirty="0" smtClean="0"/>
              <a:t>D</a:t>
            </a:r>
            <a:r>
              <a:rPr lang="pt-BR" sz="1600" dirty="0" smtClean="0"/>
              <a:t>íra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611560" y="6093296"/>
            <a:ext cx="748883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/>
              <a:t>2.září </a:t>
            </a:r>
            <a:r>
              <a:rPr lang="cs-CZ" b="1" dirty="0"/>
              <a:t>1882 </a:t>
            </a:r>
            <a:r>
              <a:rPr lang="cs-CZ" dirty="0"/>
              <a:t>se </a:t>
            </a:r>
            <a:r>
              <a:rPr lang="cs-CZ" b="1" i="1" dirty="0"/>
              <a:t>Kimberley</a:t>
            </a:r>
            <a:r>
              <a:rPr lang="cs-CZ" dirty="0"/>
              <a:t> stalo </a:t>
            </a:r>
            <a:r>
              <a:rPr lang="cs-CZ" b="1" i="1" dirty="0"/>
              <a:t>prvním městem jižní polokoule s elektrickým veřejným osvětlením</a:t>
            </a:r>
            <a:r>
              <a:rPr lang="cs-CZ" b="1" i="1" dirty="0" smtClean="0"/>
              <a:t>.  </a:t>
            </a:r>
            <a:r>
              <a:rPr lang="cs-CZ" dirty="0"/>
              <a:t>Byla zde též </a:t>
            </a:r>
            <a:r>
              <a:rPr lang="cs-CZ" b="1" i="1" dirty="0"/>
              <a:t>první jihoafrická burza cenných papírů</a:t>
            </a:r>
            <a:r>
              <a:rPr lang="cs-CZ" dirty="0"/>
              <a:t>.</a:t>
            </a:r>
          </a:p>
        </p:txBody>
      </p:sp>
      <p:pic>
        <p:nvPicPr>
          <p:cNvPr id="1028" name="Picture 4" descr="https://upload.wikimedia.org/wikipedia/commons/4/44/SouthAfricaNumbered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1933929" cy="16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868144" y="1916832"/>
            <a:ext cx="2736304" cy="1754326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200" dirty="0">
                <a:hlinkClick r:id="rId10" tooltip="Západní Kapsko"/>
              </a:rPr>
              <a:t>Západní Kapsko</a:t>
            </a:r>
            <a:r>
              <a:rPr lang="cs-CZ" sz="1200" dirty="0"/>
              <a:t> (</a:t>
            </a:r>
            <a:r>
              <a:rPr lang="cs-CZ" sz="1200" dirty="0">
                <a:hlinkClick r:id="rId11" tooltip="Kapské Město"/>
              </a:rPr>
              <a:t>Kapské město</a:t>
            </a:r>
            <a:r>
              <a:rPr lang="cs-CZ" sz="1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>
                <a:hlinkClick r:id="rId12" tooltip="Severní Kapsko"/>
              </a:rPr>
              <a:t>Severní Kapsko</a:t>
            </a:r>
            <a:r>
              <a:rPr lang="cs-CZ" sz="1200" dirty="0"/>
              <a:t> (</a:t>
            </a:r>
            <a:r>
              <a:rPr lang="cs-CZ" sz="1200" dirty="0">
                <a:hlinkClick r:id="rId13" tooltip="Kimberley"/>
              </a:rPr>
              <a:t>Kimberley</a:t>
            </a:r>
            <a:r>
              <a:rPr lang="cs-CZ" sz="1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>
                <a:hlinkClick r:id="rId14" tooltip="Východní Kapsko"/>
              </a:rPr>
              <a:t>Východní Kapsko</a:t>
            </a:r>
            <a:r>
              <a:rPr lang="cs-CZ" sz="1200" dirty="0"/>
              <a:t> (</a:t>
            </a:r>
            <a:r>
              <a:rPr lang="cs-CZ" sz="1200" dirty="0" err="1">
                <a:hlinkClick r:id="rId15" tooltip="Bisho (stránka neexistuje)"/>
              </a:rPr>
              <a:t>Bisho</a:t>
            </a:r>
            <a:r>
              <a:rPr lang="cs-CZ" sz="1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 err="1">
                <a:hlinkClick r:id="rId16" tooltip="KwaZulu-Natal"/>
              </a:rPr>
              <a:t>KwaZulu</a:t>
            </a:r>
            <a:r>
              <a:rPr lang="cs-CZ" sz="1200" dirty="0">
                <a:hlinkClick r:id="rId16" tooltip="KwaZulu-Natal"/>
              </a:rPr>
              <a:t>-Natal</a:t>
            </a:r>
            <a:r>
              <a:rPr lang="cs-CZ" sz="1200" dirty="0"/>
              <a:t> (</a:t>
            </a:r>
            <a:r>
              <a:rPr lang="cs-CZ" sz="1200" dirty="0" err="1" smtClean="0">
                <a:hlinkClick r:id="rId17" tooltip="Pietermaritzburg (stránka neexistuje)"/>
              </a:rPr>
              <a:t>Pietermaritzburg</a:t>
            </a:r>
            <a:r>
              <a:rPr lang="cs-CZ" sz="1200" dirty="0" smtClean="0"/>
              <a:t>)</a:t>
            </a:r>
            <a:endParaRPr lang="cs-CZ" sz="1200" dirty="0"/>
          </a:p>
          <a:p>
            <a:pPr marL="342900" indent="-342900">
              <a:buFont typeface="+mj-lt"/>
              <a:buAutoNum type="arabicPeriod"/>
            </a:pPr>
            <a:r>
              <a:rPr lang="cs-CZ" sz="1200" dirty="0">
                <a:hlinkClick r:id="rId18" tooltip="Svobodný stát (provincie)"/>
              </a:rPr>
              <a:t>Svobodný stát</a:t>
            </a:r>
            <a:r>
              <a:rPr lang="cs-CZ" sz="1200" dirty="0"/>
              <a:t> (</a:t>
            </a:r>
            <a:r>
              <a:rPr lang="cs-CZ" sz="1200" dirty="0" err="1">
                <a:hlinkClick r:id="rId19" tooltip="Bloemfontein"/>
              </a:rPr>
              <a:t>Bloemfontein</a:t>
            </a:r>
            <a:r>
              <a:rPr lang="cs-CZ" sz="1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>
                <a:hlinkClick r:id="rId20" tooltip="Severozápadní provincie"/>
              </a:rPr>
              <a:t>Severozápadní provincie</a:t>
            </a:r>
            <a:r>
              <a:rPr lang="cs-CZ" sz="1200" dirty="0"/>
              <a:t> (</a:t>
            </a:r>
            <a:r>
              <a:rPr lang="cs-CZ" sz="1200" dirty="0" err="1">
                <a:hlinkClick r:id="rId21" tooltip="Mafikeng (stránka neexistuje)"/>
              </a:rPr>
              <a:t>Mafikeng</a:t>
            </a:r>
            <a:r>
              <a:rPr lang="cs-CZ" sz="1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 err="1">
                <a:hlinkClick r:id="rId22" tooltip="Gauteng"/>
              </a:rPr>
              <a:t>Gauteng</a:t>
            </a:r>
            <a:r>
              <a:rPr lang="cs-CZ" sz="1200" dirty="0"/>
              <a:t> (</a:t>
            </a:r>
            <a:r>
              <a:rPr lang="cs-CZ" sz="1200" dirty="0">
                <a:hlinkClick r:id="rId23" tooltip="Johannesburg"/>
              </a:rPr>
              <a:t>Johannesburg</a:t>
            </a:r>
            <a:r>
              <a:rPr lang="cs-CZ" sz="1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 err="1">
                <a:hlinkClick r:id="rId24" tooltip="Mpumalanga"/>
              </a:rPr>
              <a:t>Mpumalanga</a:t>
            </a:r>
            <a:r>
              <a:rPr lang="cs-CZ" sz="1200" dirty="0"/>
              <a:t> (</a:t>
            </a:r>
            <a:r>
              <a:rPr lang="cs-CZ" sz="1200" dirty="0" err="1">
                <a:hlinkClick r:id="rId25" tooltip="Nelspruit (stránka neexistuje)"/>
              </a:rPr>
              <a:t>Nelspruit</a:t>
            </a:r>
            <a:r>
              <a:rPr lang="cs-CZ" sz="1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>
                <a:hlinkClick r:id="rId26" tooltip="Limpopo (provincie)"/>
              </a:rPr>
              <a:t>Limpopo</a:t>
            </a:r>
            <a:r>
              <a:rPr lang="cs-CZ" sz="1200" dirty="0"/>
              <a:t> (</a:t>
            </a:r>
            <a:r>
              <a:rPr lang="cs-CZ" sz="1200" dirty="0" err="1">
                <a:hlinkClick r:id="rId27" tooltip="Polokwane"/>
              </a:rPr>
              <a:t>Polokwane</a:t>
            </a:r>
            <a:r>
              <a:rPr lang="cs-CZ" sz="1200" dirty="0"/>
              <a:t>)</a:t>
            </a:r>
            <a:endParaRPr lang="cs-CZ" sz="1400" dirty="0"/>
          </a:p>
        </p:txBody>
      </p:sp>
      <p:sp>
        <p:nvSpPr>
          <p:cNvPr id="10" name="Šestiúhelník 9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ropa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10 % světových zásob, těžba na 33 let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b="1" dirty="0" smtClean="0">
                <a:latin typeface="+mj-lt"/>
              </a:rPr>
              <a:t>Guinejský záliv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Nigérie, Kamerun, Gabon, Republika Kongo, Angola, Rovníková Guinea, Svatý Tomáš a Princův Ostrov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b="1" dirty="0" smtClean="0">
                <a:latin typeface="+mj-lt"/>
              </a:rPr>
              <a:t>Severovýchodní Afrika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Súdán, Čad, Etiopie, Somálsko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b="1" dirty="0" smtClean="0">
                <a:latin typeface="+mj-lt"/>
              </a:rPr>
              <a:t>Severní Afrika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Egypt, Libye, Alžírsko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 smtClean="0">
              <a:latin typeface="+mj-lt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b="1" dirty="0" smtClean="0">
                <a:latin typeface="+mj-lt"/>
              </a:rPr>
              <a:t>OPEC</a:t>
            </a:r>
            <a:r>
              <a:rPr lang="cs-CZ" sz="2200" dirty="0" smtClean="0">
                <a:latin typeface="+mj-lt"/>
              </a:rPr>
              <a:t> – Alžírsko, Angola, Libye, Nigérie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+mj-lt"/>
            </a:endParaRPr>
          </a:p>
        </p:txBody>
      </p:sp>
      <p:sp>
        <p:nvSpPr>
          <p:cNvPr id="4" name="Obdélníkový popisek 3"/>
          <p:cNvSpPr/>
          <p:nvPr/>
        </p:nvSpPr>
        <p:spPr>
          <a:xfrm>
            <a:off x="827584" y="5589240"/>
            <a:ext cx="7776864" cy="972688"/>
          </a:xfrm>
          <a:prstGeom prst="wedgeRectCallout">
            <a:avLst>
              <a:gd name="adj1" fmla="val -44349"/>
              <a:gd name="adj2" fmla="val -729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I</a:t>
            </a:r>
            <a:r>
              <a:rPr lang="cs-CZ" b="1" dirty="0" smtClean="0"/>
              <a:t>.Čím se zabývá organizace OPEC ?</a:t>
            </a:r>
          </a:p>
          <a:p>
            <a:pPr algn="ctr"/>
            <a:r>
              <a:rPr lang="cs-CZ" b="1" dirty="0" err="1" smtClean="0"/>
              <a:t>II.Vyhledej</a:t>
            </a:r>
            <a:r>
              <a:rPr lang="cs-CZ" b="1" dirty="0" smtClean="0"/>
              <a:t> logo organizace OPEC . </a:t>
            </a:r>
            <a:endParaRPr lang="cs-CZ" b="1" dirty="0"/>
          </a:p>
        </p:txBody>
      </p:sp>
      <p:sp>
        <p:nvSpPr>
          <p:cNvPr id="6" name="Šestiúhelník 5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Guinejský záliv – kromě Nigérie, většina zásob pod hladinou moře – potenciální konflikty o těžební práva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Tichá kolonizace ze strany mocností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Severní Afrika + Blízký Východ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Subsaharská Afrika – Angola + Nigérie ¾ produkce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 smtClean="0">
              <a:latin typeface="+mj-lt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Nová ložiska, velký dopad na ekonomiky států: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>
                <a:latin typeface="+mj-lt"/>
              </a:rPr>
              <a:t>Rovníková Guinea ekonomický růst.(O více jak 300 % mezi roky 1996 a 2005 - HDP/os.)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27584" y="5805264"/>
            <a:ext cx="6107569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I. Vyhledej a zapiš definici ekonomického ukazatele HDP.</a:t>
            </a:r>
          </a:p>
          <a:p>
            <a:r>
              <a:rPr lang="cs-CZ" b="1" dirty="0" err="1" smtClean="0">
                <a:solidFill>
                  <a:schemeClr val="bg1"/>
                </a:solidFill>
              </a:rPr>
              <a:t>II.Srovnej</a:t>
            </a:r>
            <a:r>
              <a:rPr lang="cs-CZ" b="1" dirty="0" smtClean="0">
                <a:solidFill>
                  <a:schemeClr val="bg1"/>
                </a:solidFill>
              </a:rPr>
              <a:t> HDP/os. 2 nejbohatších a 2 nejchudších zemí Afriky.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Šestiúhelník 5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f/f6/GDP_per_capita_PPP_2014-en.svg/1024px-GDP_per_capita_PPP_2014-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517"/>
            <a:ext cx="7347032" cy="400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151221"/>
              </p:ext>
            </p:extLst>
          </p:nvPr>
        </p:nvGraphicFramePr>
        <p:xfrm>
          <a:off x="179512" y="116632"/>
          <a:ext cx="6480720" cy="222887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52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2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Světové pořadí</a:t>
                      </a:r>
                      <a:endParaRPr lang="cs-CZ" sz="14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 smtClean="0"/>
                        <a:t>stát</a:t>
                      </a:r>
                      <a:endParaRPr lang="cs-CZ" sz="14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HDP/obyv. </a:t>
                      </a:r>
                      <a:r>
                        <a:rPr lang="cs-CZ" sz="1100" b="1" dirty="0" smtClean="0"/>
                        <a:t>(</a:t>
                      </a:r>
                      <a:r>
                        <a:rPr lang="cs-CZ" sz="1100" b="1" kern="1200" dirty="0" smtClean="0">
                          <a:effectLst/>
                        </a:rPr>
                        <a:t>mezinárod. dolarů)</a:t>
                      </a:r>
                      <a:endParaRPr lang="cs-CZ" sz="14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rok</a:t>
                      </a:r>
                      <a:endParaRPr lang="cs-CZ" sz="14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83">
                <a:tc>
                  <a:txBody>
                    <a:bodyPr/>
                    <a:lstStyle/>
                    <a:p>
                      <a:r>
                        <a:rPr lang="cs-CZ" sz="1400" b="1" dirty="0"/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effectLst/>
                          <a:hlinkClick r:id="rId3" tooltip="Demokratická republika Kongo"/>
                        </a:rPr>
                        <a:t>DR Kongo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     373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450">
                <a:tc>
                  <a:txBody>
                    <a:bodyPr/>
                    <a:lstStyle/>
                    <a:p>
                      <a:r>
                        <a:rPr lang="cs-CZ" sz="1400" b="1" dirty="0"/>
                        <a:t>178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effectLst/>
                          <a:hlinkClick r:id="rId4" tooltip="Eritrea"/>
                        </a:rPr>
                        <a:t>Eritrea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     585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2011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450">
                <a:tc>
                  <a:txBody>
                    <a:bodyPr/>
                    <a:lstStyle/>
                    <a:p>
                      <a:r>
                        <a:rPr lang="cs-CZ" sz="1400" b="1" dirty="0"/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effectLst/>
                          <a:hlinkClick r:id="rId5" tooltip="Libye"/>
                        </a:rPr>
                        <a:t>Libye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16 897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450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21   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effectLst/>
                          <a:hlinkClick r:id="rId6" tooltip="Rovníková Guinea"/>
                        </a:rPr>
                        <a:t>Rovníková Guinea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36 202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450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36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>
                          <a:effectLst/>
                          <a:hlinkClick r:id="rId7" tooltip="Česko"/>
                        </a:rPr>
                        <a:t>Česko</a:t>
                      </a:r>
                      <a:endParaRPr lang="cs-CZ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26 </a:t>
                      </a:r>
                      <a:r>
                        <a:rPr lang="cs-CZ" sz="1400" b="1" dirty="0" smtClean="0"/>
                        <a:t>208</a:t>
                      </a:r>
                      <a:endParaRPr lang="cs-CZ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450">
                <a:tc>
                  <a:txBody>
                    <a:bodyPr/>
                    <a:lstStyle/>
                    <a:p>
                      <a:r>
                        <a:rPr lang="cs-CZ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>
                          <a:effectLst/>
                          <a:hlinkClick r:id="rId8" tooltip="Lucembursko"/>
                        </a:rPr>
                        <a:t>Lucembursko</a:t>
                      </a:r>
                      <a:endParaRPr lang="cs-CZ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89 012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-9749" y="2420888"/>
            <a:ext cx="903649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Mezinárodní dolar</a:t>
            </a:r>
            <a:r>
              <a:rPr lang="cs-CZ" sz="1400" dirty="0"/>
              <a:t> (též </a:t>
            </a:r>
            <a:r>
              <a:rPr lang="cs-CZ" sz="1400" b="1" dirty="0" err="1"/>
              <a:t>Gearyho-Khamisův</a:t>
            </a:r>
            <a:r>
              <a:rPr lang="cs-CZ" sz="1400" b="1" dirty="0"/>
              <a:t> dolar</a:t>
            </a:r>
            <a:r>
              <a:rPr lang="cs-CZ" sz="1400" dirty="0"/>
              <a:t>) je hypotetická </a:t>
            </a:r>
            <a:r>
              <a:rPr lang="cs-CZ" sz="1400" dirty="0">
                <a:hlinkClick r:id="rId9" tooltip="Měnová jednotka"/>
              </a:rPr>
              <a:t>měnová jednotka</a:t>
            </a:r>
            <a:r>
              <a:rPr lang="cs-CZ" sz="1400" dirty="0"/>
              <a:t>, která by měla v daném místě stejnou </a:t>
            </a:r>
            <a:r>
              <a:rPr lang="cs-CZ" sz="1400" dirty="0">
                <a:hlinkClick r:id="rId10" tooltip="Kupní síla"/>
              </a:rPr>
              <a:t>kupní sílu</a:t>
            </a:r>
            <a:r>
              <a:rPr lang="cs-CZ" sz="1400" dirty="0"/>
              <a:t> jako měl </a:t>
            </a:r>
            <a:r>
              <a:rPr lang="cs-CZ" sz="1400" dirty="0">
                <a:hlinkClick r:id="rId11" tooltip="Americký dolar"/>
              </a:rPr>
              <a:t>americký dolar</a:t>
            </a:r>
            <a:r>
              <a:rPr lang="cs-CZ" sz="1400" dirty="0"/>
              <a:t> v </a:t>
            </a:r>
            <a:r>
              <a:rPr lang="cs-CZ" sz="1400" dirty="0">
                <a:hlinkClick r:id="rId12" tooltip="Spojené státy americké"/>
              </a:rPr>
              <a:t>USA</a:t>
            </a:r>
            <a:r>
              <a:rPr lang="cs-CZ" sz="1400" dirty="0"/>
              <a:t> v určeném časovém </a:t>
            </a:r>
            <a:r>
              <a:rPr lang="cs-CZ" sz="1400" dirty="0" smtClean="0"/>
              <a:t>okamžiku.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732240" y="1556792"/>
            <a:ext cx="2140779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</a:rPr>
              <a:t>166.–180.pořadí</a:t>
            </a:r>
          </a:p>
          <a:p>
            <a:r>
              <a:rPr lang="cs-CZ" sz="1600" b="1" dirty="0" smtClean="0">
                <a:solidFill>
                  <a:schemeClr val="bg1"/>
                </a:solidFill>
              </a:rPr>
              <a:t>zaujímají africké státy !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7" name="Šestiúhelník 6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3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nerostné suroviny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1805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Uran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Fosfáty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Kobalt (Afrika 90 % světa)	   40 %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Bauxit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Platina (90 %)	     85 %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Zlato (50 %)		+ Mali, Tanzanie, Ghana	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Chrom 			+ Zimbabwe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Mangan			+ Gabon, Ghana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Diamant			+ Botswana, Zambie, Zimbabwe, Angola, Demokratická republika Kongo</a:t>
            </a:r>
            <a:endParaRPr lang="cs-CZ" dirty="0">
              <a:latin typeface="+mj-lt"/>
            </a:endParaRPr>
          </a:p>
        </p:txBody>
      </p:sp>
      <p:pic>
        <p:nvPicPr>
          <p:cNvPr id="13316" name="Obrázek 3" descr="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484313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Obrázek 4" descr="n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1484313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Obrázek 5" descr="eh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988840"/>
            <a:ext cx="7921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Obrázek 6" descr="cd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420938"/>
            <a:ext cx="59372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Obrázek 7" descr="za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5157192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Obrázek 8" descr="za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3284984"/>
            <a:ext cx="5937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Obrázek 9" descr="za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3789040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Obrázek 10" descr="za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4221088"/>
            <a:ext cx="5937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Obrázek 12" descr="za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4725144"/>
            <a:ext cx="5937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Obrázek 13" descr="gn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413" y="29241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estiúhelník 14"/>
          <p:cNvSpPr/>
          <p:nvPr/>
        </p:nvSpPr>
        <p:spPr>
          <a:xfrm>
            <a:off x="8460432" y="692696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85862" y="188640"/>
            <a:ext cx="892899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I. Nahraď hlavní africké producenty uvedených surovin představené vlajkami názvy států.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Voda jako nedostatkový 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b="1" i="1" dirty="0" smtClean="0">
                <a:latin typeface="+mj-lt"/>
              </a:rPr>
              <a:t>Miliarda lidí nemá přístup ke kvalitnímu zdroji pitné vody.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>
                <a:latin typeface="+mj-lt"/>
              </a:rPr>
              <a:t>Subsaharská Afrika – přístup pouze 56 % lidí 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b="1" i="1" dirty="0" smtClean="0">
                <a:latin typeface="+mj-lt"/>
              </a:rPr>
              <a:t>(WHO) </a:t>
            </a:r>
            <a:r>
              <a:rPr lang="cs-CZ" sz="2400" dirty="0" smtClean="0">
                <a:latin typeface="+mj-lt"/>
              </a:rPr>
              <a:t>UN Millenium </a:t>
            </a:r>
            <a:r>
              <a:rPr lang="cs-CZ" sz="2400" dirty="0" err="1" smtClean="0">
                <a:latin typeface="+mj-lt"/>
              </a:rPr>
              <a:t>Development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Goals</a:t>
            </a:r>
            <a:r>
              <a:rPr lang="cs-CZ" sz="2400" dirty="0" smtClean="0">
                <a:latin typeface="+mj-lt"/>
              </a:rPr>
              <a:t> – Dostatečný přístup k pitné vodě</a:t>
            </a:r>
          </a:p>
          <a:p>
            <a:pPr marL="548640" lvl="2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Font typeface="Wingdings 2"/>
              <a:buChar char=""/>
              <a:defRPr/>
            </a:pPr>
            <a:r>
              <a:rPr lang="cs-CZ" sz="2200" dirty="0" smtClean="0">
                <a:latin typeface="+mj-lt"/>
              </a:rPr>
              <a:t>Dostupnost nejméně 20 litrů vody na osobu a den ze zdroje vzdáleného do 1 km od místa bydliště do roku 2015 (realita 2076?)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>
                <a:latin typeface="+mj-lt"/>
              </a:rPr>
              <a:t>Cena až 10x vyšší pro obyvatele slumů než pro obyvatele New Yorku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>
                <a:latin typeface="+mj-lt"/>
              </a:rPr>
              <a:t>WHO – 3900 dětí ročně zemře z nedostatku pitné vody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>
                <a:latin typeface="+mj-lt"/>
              </a:rPr>
              <a:t>Paradoxně v Africe velké zásoby vodní energie (stupňovitý profil + sezónní rozložení srážek)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>
                <a:latin typeface="+mj-lt"/>
              </a:rPr>
              <a:t>Vybudování vodních nádrží a zavlažovacích kanálů (tradice)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>
                <a:latin typeface="+mj-lt"/>
              </a:rPr>
              <a:t>Problém: špinavá voda plná bakterií, hygiena, nemoci,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>
                <a:latin typeface="+mj-lt"/>
              </a:rPr>
              <a:t>Globální oteplování – vysoušení zdrojů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 smtClean="0">
              <a:latin typeface="+mj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6093296"/>
            <a:ext cx="410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(</a:t>
            </a:r>
            <a:r>
              <a:rPr lang="cs-CZ" i="1" dirty="0"/>
              <a:t>WHO</a:t>
            </a:r>
            <a:r>
              <a:rPr lang="cs-CZ" dirty="0" smtClean="0"/>
              <a:t>) = Světová zdravotnická organizace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16016" y="6093296"/>
            <a:ext cx="4255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UN = </a:t>
            </a:r>
            <a:r>
              <a:rPr lang="cs-CZ" dirty="0"/>
              <a:t>United </a:t>
            </a:r>
            <a:r>
              <a:rPr lang="cs-CZ" dirty="0" err="1" smtClean="0"/>
              <a:t>Nations</a:t>
            </a:r>
            <a:r>
              <a:rPr lang="cs-CZ" dirty="0"/>
              <a:t> (spojené </a:t>
            </a:r>
            <a:r>
              <a:rPr lang="cs-CZ" dirty="0" smtClean="0"/>
              <a:t>národy, OSN)</a:t>
            </a:r>
            <a:endParaRPr lang="cs-CZ" i="1" dirty="0"/>
          </a:p>
        </p:txBody>
      </p:sp>
      <p:sp>
        <p:nvSpPr>
          <p:cNvPr id="7" name="Šestiúhelník 6"/>
          <p:cNvSpPr/>
          <p:nvPr/>
        </p:nvSpPr>
        <p:spPr>
          <a:xfrm>
            <a:off x="8460432" y="260648"/>
            <a:ext cx="432048" cy="3600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20043</TotalTime>
  <Words>896</Words>
  <Application>Microsoft Office PowerPoint</Application>
  <PresentationFormat>Předvádění na obrazovce (4:3)</PresentationFormat>
  <Paragraphs>158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 2</vt:lpstr>
      <vt:lpstr>Motiv sady Office</vt:lpstr>
      <vt:lpstr>Afrika – dary přírody upraveno pro sekundy</vt:lpstr>
      <vt:lpstr>Prezentace aplikace PowerPoint</vt:lpstr>
      <vt:lpstr>Prezentace aplikace PowerPoint</vt:lpstr>
      <vt:lpstr>Prezentace aplikace PowerPoint</vt:lpstr>
      <vt:lpstr>ropa</vt:lpstr>
      <vt:lpstr>ropa</vt:lpstr>
      <vt:lpstr>Prezentace aplikace PowerPoint</vt:lpstr>
      <vt:lpstr>Další nerostné suroviny</vt:lpstr>
      <vt:lpstr>Voda jako nedostatkový zdroj</vt:lpstr>
      <vt:lpstr>Prezentace aplikace PowerPoint</vt:lpstr>
      <vt:lpstr>Prezentace aplikace PowerPoint</vt:lpstr>
      <vt:lpstr>Prezentace aplikace PowerPoint</vt:lpstr>
    </vt:vector>
  </TitlesOfParts>
  <Company>gybon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Afrika – dary přírody</dc:title>
  <dc:creator>cap</dc:creator>
  <cp:lastModifiedBy>Jaroslav Cap</cp:lastModifiedBy>
  <cp:revision>65</cp:revision>
  <dcterms:created xsi:type="dcterms:W3CDTF">2014-03-04T21:51:33Z</dcterms:created>
  <dcterms:modified xsi:type="dcterms:W3CDTF">2019-12-03T09:17:03Z</dcterms:modified>
</cp:coreProperties>
</file>