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82" r:id="rId6"/>
    <p:sldId id="283" r:id="rId7"/>
    <p:sldId id="260" r:id="rId8"/>
    <p:sldId id="289" r:id="rId9"/>
    <p:sldId id="279" r:id="rId10"/>
    <p:sldId id="280" r:id="rId11"/>
    <p:sldId id="281" r:id="rId12"/>
    <p:sldId id="267" r:id="rId13"/>
    <p:sldId id="268" r:id="rId14"/>
    <p:sldId id="269" r:id="rId15"/>
    <p:sldId id="290" r:id="rId16"/>
    <p:sldId id="291" r:id="rId17"/>
    <p:sldId id="261" r:id="rId18"/>
    <p:sldId id="284" r:id="rId19"/>
    <p:sldId id="285" r:id="rId20"/>
    <p:sldId id="262" r:id="rId21"/>
    <p:sldId id="263" r:id="rId22"/>
    <p:sldId id="264" r:id="rId23"/>
    <p:sldId id="265" r:id="rId24"/>
    <p:sldId id="266" r:id="rId25"/>
    <p:sldId id="286" r:id="rId26"/>
    <p:sldId id="287" r:id="rId27"/>
    <p:sldId id="270" r:id="rId28"/>
    <p:sldId id="272" r:id="rId29"/>
    <p:sldId id="271" r:id="rId30"/>
    <p:sldId id="273" r:id="rId31"/>
    <p:sldId id="274" r:id="rId32"/>
    <p:sldId id="275" r:id="rId33"/>
    <p:sldId id="276" r:id="rId34"/>
    <p:sldId id="277" r:id="rId35"/>
    <p:sldId id="278" r:id="rId36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102" y="-5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22"/>
          <p:cNvSpPr/>
          <p:nvPr/>
        </p:nvSpPr>
        <p:spPr>
          <a:xfrm flipV="1">
            <a:off x="5410200" y="3810000"/>
            <a:ext cx="37338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bdélník 23"/>
          <p:cNvSpPr/>
          <p:nvPr/>
        </p:nvSpPr>
        <p:spPr>
          <a:xfrm flipV="1">
            <a:off x="5410200" y="3897313"/>
            <a:ext cx="37338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Obdélník 24"/>
          <p:cNvSpPr/>
          <p:nvPr/>
        </p:nvSpPr>
        <p:spPr>
          <a:xfrm flipV="1">
            <a:off x="5410200" y="4114800"/>
            <a:ext cx="37338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bdélník 25"/>
          <p:cNvSpPr/>
          <p:nvPr/>
        </p:nvSpPr>
        <p:spPr>
          <a:xfrm flipV="1">
            <a:off x="5410200" y="4164013"/>
            <a:ext cx="1965325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Obdélník 26"/>
          <p:cNvSpPr/>
          <p:nvPr/>
        </p:nvSpPr>
        <p:spPr>
          <a:xfrm flipV="1">
            <a:off x="5410200" y="4198938"/>
            <a:ext cx="1965325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1" name="Zaoblený obdélník 29"/>
          <p:cNvSpPr/>
          <p:nvPr/>
        </p:nvSpPr>
        <p:spPr bwMode="white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2" name="Zaoblený obdélník 30"/>
          <p:cNvSpPr/>
          <p:nvPr/>
        </p:nvSpPr>
        <p:spPr bwMode="white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Obdélník 6"/>
          <p:cNvSpPr/>
          <p:nvPr/>
        </p:nvSpPr>
        <p:spPr>
          <a:xfrm>
            <a:off x="0" y="3649663"/>
            <a:ext cx="9144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bdélník 9"/>
          <p:cNvSpPr/>
          <p:nvPr/>
        </p:nvSpPr>
        <p:spPr>
          <a:xfrm>
            <a:off x="0" y="3675063"/>
            <a:ext cx="9144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Obdélník 10"/>
          <p:cNvSpPr/>
          <p:nvPr/>
        </p:nvSpPr>
        <p:spPr>
          <a:xfrm flipV="1">
            <a:off x="6413500" y="3643313"/>
            <a:ext cx="2730500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Obdélník 18"/>
          <p:cNvSpPr/>
          <p:nvPr/>
        </p:nvSpPr>
        <p:spPr>
          <a:xfrm>
            <a:off x="0" y="0"/>
            <a:ext cx="9144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cs-CZ" smtClean="0"/>
              <a:t>Klepnutím lze upravit styl předlohy podnadpisů.</a:t>
            </a:r>
            <a:endParaRPr lang="en-US"/>
          </a:p>
        </p:txBody>
      </p:sp>
      <p:sp>
        <p:nvSpPr>
          <p:cNvPr id="17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705600" y="4206875"/>
            <a:ext cx="960438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1FF865-DC02-4412-8F90-1E1682B48D4E}" type="datetimeFigureOut">
              <a:rPr lang="cs-CZ"/>
              <a:pPr>
                <a:defRPr/>
              </a:pPr>
              <a:t>3.11.2011</a:t>
            </a:fld>
            <a:endParaRPr lang="cs-CZ"/>
          </a:p>
        </p:txBody>
      </p:sp>
      <p:sp>
        <p:nvSpPr>
          <p:cNvPr id="18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320088" y="1588"/>
            <a:ext cx="747712" cy="365125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A995767-595B-49A4-BB28-4D09A0C8BD1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C95DBE-2A08-46FF-B815-6D6ABC70CAA9}" type="datetimeFigureOut">
              <a:rPr lang="cs-CZ"/>
              <a:pPr>
                <a:defRPr/>
              </a:pPr>
              <a:t>3.11.2011</a:t>
            </a:fld>
            <a:endParaRPr lang="cs-CZ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98E95E-45FA-40F0-862F-C9414E79AA2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7C51D2-9E81-4868-8305-7E18E0BAB235}" type="datetimeFigureOut">
              <a:rPr lang="cs-CZ"/>
              <a:pPr>
                <a:defRPr/>
              </a:pPr>
              <a:t>3.11.2011</a:t>
            </a:fld>
            <a:endParaRPr lang="cs-CZ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834B7D-3C83-48C3-A1A0-B19AE47BD05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BBE1F1-2670-4940-81D2-FEB6E7A3FC4B}" type="datetimeFigureOut">
              <a:rPr lang="cs-CZ"/>
              <a:pPr>
                <a:defRPr/>
              </a:pPr>
              <a:t>3.11.2011</a:t>
            </a:fld>
            <a:endParaRPr lang="cs-CZ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BCB35-4F50-482F-BD3C-324ED29F1F7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5C7A4B-8AC9-4ACE-A381-435A71115B34}" type="datetimeFigureOut">
              <a:rPr lang="cs-CZ"/>
              <a:pPr>
                <a:defRPr/>
              </a:pPr>
              <a:t>3.11.2011</a:t>
            </a:fld>
            <a:endParaRPr lang="cs-CZ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679553-109C-4D73-9655-E8C67732190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EF04CF-9960-4063-B3E4-35CED59AE57A}" type="datetimeFigureOut">
              <a:rPr lang="cs-CZ"/>
              <a:pPr>
                <a:defRPr/>
              </a:pPr>
              <a:t>3.11.2011</a:t>
            </a:fld>
            <a:endParaRPr lang="cs-CZ"/>
          </a:p>
        </p:txBody>
      </p:sp>
      <p:sp>
        <p:nvSpPr>
          <p:cNvPr id="6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0D12E4-BBBC-486C-A6BB-F0292355955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Zástupný symbol pro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82B6299-07E1-4CD1-9D1E-93162651D33F}" type="datetimeFigureOut">
              <a:rPr lang="cs-CZ"/>
              <a:pPr>
                <a:defRPr/>
              </a:pPr>
              <a:t>3.11.2011</a:t>
            </a:fld>
            <a:endParaRPr lang="cs-CZ"/>
          </a:p>
        </p:txBody>
      </p:sp>
      <p:sp>
        <p:nvSpPr>
          <p:cNvPr id="8" name="Zástupný symbol pro číslo snímk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CE979EB-B046-4B76-B21A-474D98366B0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9" name="Zástupný symbol pro zápatí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6583363" y="612775"/>
            <a:ext cx="957262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9A0DBC-F567-4224-BD90-71CA7A35B153}" type="datetimeFigureOut">
              <a:rPr lang="cs-CZ"/>
              <a:pPr>
                <a:defRPr/>
              </a:pPr>
              <a:t>3.11.2011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9777BE-800F-4130-89B9-FFF249800EC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CCE695-46B9-4C04-AF00-7642BBB79F09}" type="datetimeFigureOut">
              <a:rPr lang="cs-CZ"/>
              <a:pPr>
                <a:defRPr/>
              </a:pPr>
              <a:t>3.11.2011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5DD7E6-189A-42C6-A528-BADC582885D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4E098-7CFB-4319-A13C-2534F6AF6A07}" type="datetimeFigureOut">
              <a:rPr lang="cs-CZ"/>
              <a:pPr>
                <a:defRPr/>
              </a:pPr>
              <a:t>3.11.2011</a:t>
            </a:fld>
            <a:endParaRPr lang="cs-CZ"/>
          </a:p>
        </p:txBody>
      </p:sp>
      <p:sp>
        <p:nvSpPr>
          <p:cNvPr id="6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1B9E7-A228-4C28-8684-4EDB411DE23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cs-CZ" noProof="0" smtClean="0"/>
              <a:t>Klepnutím na ikonu přidáte obrázek.</a:t>
            </a:r>
            <a:endParaRPr lang="en-US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0FD7A6-3F33-4EC5-9590-04F230ABEF97}" type="datetimeFigureOut">
              <a:rPr lang="cs-CZ"/>
              <a:pPr>
                <a:defRPr/>
              </a:pPr>
              <a:t>3.11.2011</a:t>
            </a:fld>
            <a:endParaRPr lang="cs-CZ"/>
          </a:p>
        </p:txBody>
      </p:sp>
      <p:sp>
        <p:nvSpPr>
          <p:cNvPr id="6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5E7C7-C324-42F4-BF9E-87C27BF348B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/>
          <p:cNvSpPr/>
          <p:nvPr/>
        </p:nvSpPr>
        <p:spPr>
          <a:xfrm>
            <a:off x="0" y="366713"/>
            <a:ext cx="9144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Obdélník 28"/>
          <p:cNvSpPr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" name="Obdélník 29"/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Obdélník 30"/>
          <p:cNvSpPr/>
          <p:nvPr/>
        </p:nvSpPr>
        <p:spPr>
          <a:xfrm flipV="1">
            <a:off x="5410200" y="360363"/>
            <a:ext cx="37338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2" name="Obdélník 31"/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3" name="Zaoblený obdélník 32"/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4" name="Zaoblený obdélník 33"/>
          <p:cNvSpPr/>
          <p:nvPr/>
        </p:nvSpPr>
        <p:spPr bwMode="white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5" name="Obdélník 34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6" name="Obdélník 35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7" name="Obdélník 36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" name="Obdélník 37"/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9" name="Obdélník 38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0" name="Obdélník 39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39" name="Zástupný symbol pro nadpis 21"/>
          <p:cNvSpPr>
            <a:spLocks noGrp="1"/>
          </p:cNvSpPr>
          <p:nvPr>
            <p:ph type="title"/>
          </p:nvPr>
        </p:nvSpPr>
        <p:spPr bwMode="auto">
          <a:xfrm>
            <a:off x="457200" y="1143000"/>
            <a:ext cx="8229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  <a:endParaRPr lang="en-US" smtClean="0"/>
          </a:p>
        </p:txBody>
      </p:sp>
      <p:sp>
        <p:nvSpPr>
          <p:cNvPr id="1040" name="Zástupný symbol pro text 12"/>
          <p:cNvSpPr>
            <a:spLocks noGrp="1"/>
          </p:cNvSpPr>
          <p:nvPr>
            <p:ph type="body" idx="1"/>
          </p:nvPr>
        </p:nvSpPr>
        <p:spPr bwMode="auto">
          <a:xfrm>
            <a:off x="457200" y="2249488"/>
            <a:ext cx="822960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smtClean="0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</a:defRPr>
            </a:lvl1pPr>
          </a:lstStyle>
          <a:p>
            <a:pPr>
              <a:defRPr/>
            </a:pPr>
            <a:fld id="{29E2A540-8892-4032-8B1E-889A58F15365}" type="datetimeFigureOut">
              <a:rPr lang="cs-CZ"/>
              <a:pPr>
                <a:defRPr/>
              </a:pPr>
              <a:t>3.11.2011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2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80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C137707B-0605-4596-B111-FD1F04F0F78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4" r:id="rId2"/>
    <p:sldLayoutId id="2147483665" r:id="rId3"/>
    <p:sldLayoutId id="2147483666" r:id="rId4"/>
    <p:sldLayoutId id="2147483673" r:id="rId5"/>
    <p:sldLayoutId id="2147483674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9pPr>
    </p:titleStyle>
    <p:bodyStyle>
      <a:lvl1pPr marL="365125" indent="-255588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2000" kern="1200">
          <a:solidFill>
            <a:srgbClr val="A04DA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57200" y="2401888"/>
            <a:ext cx="8458200" cy="147002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6000" dirty="0" smtClean="0"/>
              <a:t>KUBISMUS</a:t>
            </a:r>
            <a:r>
              <a:rPr lang="cs-CZ" sz="5400" dirty="0" smtClean="0"/>
              <a:t/>
            </a:r>
            <a:br>
              <a:rPr lang="cs-CZ" sz="5400" dirty="0" smtClean="0"/>
            </a:br>
            <a:r>
              <a:rPr lang="cs-CZ" sz="5400" dirty="0" smtClean="0"/>
              <a:t/>
            </a:r>
            <a:br>
              <a:rPr lang="cs-CZ" sz="5400" dirty="0" smtClean="0"/>
            </a:br>
            <a:endParaRPr lang="cs-CZ" sz="5400" dirty="0"/>
          </a:p>
        </p:txBody>
      </p:sp>
      <p:sp>
        <p:nvSpPr>
          <p:cNvPr id="13314" name="Podnadpis 2"/>
          <p:cNvSpPr>
            <a:spLocks noGrp="1"/>
          </p:cNvSpPr>
          <p:nvPr>
            <p:ph type="subTitle" idx="1"/>
          </p:nvPr>
        </p:nvSpPr>
        <p:spPr>
          <a:xfrm>
            <a:off x="457200" y="3900488"/>
            <a:ext cx="4953000" cy="1752600"/>
          </a:xfrm>
        </p:spPr>
        <p:txBody>
          <a:bodyPr/>
          <a:lstStyle/>
          <a:p>
            <a:pPr marL="63500" eaLnBrk="1" hangingPunct="1"/>
            <a:endParaRPr lang="cs-CZ" smtClean="0"/>
          </a:p>
          <a:p>
            <a:pPr marL="63500" eaLnBrk="1" hangingPunct="1"/>
            <a:r>
              <a:rPr lang="cs-CZ" smtClean="0"/>
              <a:t>Metelková</a:t>
            </a:r>
          </a:p>
          <a:p>
            <a:pPr marL="63500" eaLnBrk="1" hangingPunct="1"/>
            <a:r>
              <a:rPr lang="cs-CZ" smtClean="0"/>
              <a:t>Surov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Georgia" pitchFamily="18" charset="0"/>
              <a:buNone/>
            </a:pPr>
            <a:endParaRPr lang="cs-CZ" sz="1800" smtClean="0"/>
          </a:p>
          <a:p>
            <a:pPr eaLnBrk="1" hangingPunct="1">
              <a:buFont typeface="Georgia" pitchFamily="18" charset="0"/>
              <a:buNone/>
            </a:pPr>
            <a:endParaRPr lang="cs-CZ" sz="1800" smtClean="0"/>
          </a:p>
          <a:p>
            <a:pPr eaLnBrk="1" hangingPunct="1">
              <a:buFont typeface="Georgia" pitchFamily="18" charset="0"/>
              <a:buNone/>
            </a:pPr>
            <a:endParaRPr lang="cs-CZ" sz="1800" smtClean="0"/>
          </a:p>
          <a:p>
            <a:pPr eaLnBrk="1" hangingPunct="1">
              <a:buFont typeface="Georgia" pitchFamily="18" charset="0"/>
              <a:buNone/>
            </a:pPr>
            <a:endParaRPr lang="cs-CZ" sz="1800" smtClean="0"/>
          </a:p>
          <a:p>
            <a:pPr eaLnBrk="1" hangingPunct="1">
              <a:buFont typeface="Georgia" pitchFamily="18" charset="0"/>
              <a:buNone/>
            </a:pPr>
            <a:endParaRPr lang="cs-CZ" sz="1800" smtClean="0"/>
          </a:p>
          <a:p>
            <a:pPr eaLnBrk="1" hangingPunct="1">
              <a:buFont typeface="Georgia" pitchFamily="18" charset="0"/>
              <a:buNone/>
            </a:pPr>
            <a:endParaRPr lang="cs-CZ" sz="1800" smtClean="0"/>
          </a:p>
          <a:p>
            <a:pPr eaLnBrk="1" hangingPunct="1">
              <a:buFont typeface="Georgia" pitchFamily="18" charset="0"/>
              <a:buNone/>
            </a:pPr>
            <a:endParaRPr lang="cs-CZ" sz="1800" smtClean="0"/>
          </a:p>
          <a:p>
            <a:pPr eaLnBrk="1" hangingPunct="1">
              <a:buFont typeface="Georgia" pitchFamily="18" charset="0"/>
              <a:buNone/>
            </a:pPr>
            <a:endParaRPr lang="cs-CZ" sz="1800" smtClean="0"/>
          </a:p>
          <a:p>
            <a:pPr eaLnBrk="1" hangingPunct="1">
              <a:buFont typeface="Georgia" pitchFamily="18" charset="0"/>
              <a:buNone/>
            </a:pPr>
            <a:endParaRPr lang="cs-CZ" sz="1800" smtClean="0"/>
          </a:p>
          <a:p>
            <a:pPr algn="ctr" eaLnBrk="1" hangingPunct="1">
              <a:buFont typeface="Georgia" pitchFamily="18" charset="0"/>
              <a:buNone/>
            </a:pPr>
            <a:r>
              <a:rPr lang="cs-CZ" sz="1800" smtClean="0"/>
              <a:t>Guernika</a:t>
            </a:r>
          </a:p>
        </p:txBody>
      </p:sp>
      <p:pic>
        <p:nvPicPr>
          <p:cNvPr id="2150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196975"/>
            <a:ext cx="8064500" cy="361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Georgia" pitchFamily="18" charset="0"/>
              <a:buNone/>
            </a:pPr>
            <a:r>
              <a:rPr lang="cs-CZ" smtClean="0"/>
              <a:t>									</a:t>
            </a:r>
          </a:p>
          <a:p>
            <a:pPr eaLnBrk="1" hangingPunct="1">
              <a:buFont typeface="Georgia" pitchFamily="18" charset="0"/>
              <a:buNone/>
            </a:pPr>
            <a:endParaRPr lang="cs-CZ" smtClean="0"/>
          </a:p>
          <a:p>
            <a:pPr eaLnBrk="1" hangingPunct="1">
              <a:buFont typeface="Georgia" pitchFamily="18" charset="0"/>
              <a:buNone/>
            </a:pPr>
            <a:endParaRPr lang="cs-CZ" smtClean="0"/>
          </a:p>
          <a:p>
            <a:pPr eaLnBrk="1" hangingPunct="1">
              <a:buFont typeface="Georgia" pitchFamily="18" charset="0"/>
              <a:buNone/>
            </a:pPr>
            <a:endParaRPr lang="cs-CZ" smtClean="0"/>
          </a:p>
          <a:p>
            <a:pPr eaLnBrk="1" hangingPunct="1">
              <a:buFont typeface="Georgia" pitchFamily="18" charset="0"/>
              <a:buNone/>
            </a:pPr>
            <a:endParaRPr lang="cs-CZ" smtClean="0"/>
          </a:p>
          <a:p>
            <a:pPr eaLnBrk="1" hangingPunct="1">
              <a:buFont typeface="Georgia" pitchFamily="18" charset="0"/>
              <a:buNone/>
            </a:pPr>
            <a:endParaRPr lang="cs-CZ" smtClean="0"/>
          </a:p>
          <a:p>
            <a:pPr eaLnBrk="1" hangingPunct="1">
              <a:buFont typeface="Georgia" pitchFamily="18" charset="0"/>
              <a:buNone/>
            </a:pPr>
            <a:endParaRPr lang="cs-CZ" smtClean="0"/>
          </a:p>
          <a:p>
            <a:pPr eaLnBrk="1" hangingPunct="1">
              <a:buFont typeface="Georgia" pitchFamily="18" charset="0"/>
              <a:buNone/>
            </a:pPr>
            <a:r>
              <a:rPr lang="cs-CZ" smtClean="0"/>
              <a:t>							</a:t>
            </a:r>
            <a:r>
              <a:rPr lang="cs-CZ" sz="1800" smtClean="0"/>
              <a:t>tři muzikanti</a:t>
            </a:r>
          </a:p>
        </p:txBody>
      </p:sp>
      <p:pic>
        <p:nvPicPr>
          <p:cNvPr id="2253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1341438"/>
            <a:ext cx="5184775" cy="466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5305425"/>
          </a:xfrm>
        </p:spPr>
        <p:txBody>
          <a:bodyPr/>
          <a:lstStyle/>
          <a:p>
            <a:pPr eaLnBrk="1" hangingPunct="1"/>
            <a:r>
              <a:rPr lang="cs-CZ" smtClean="0"/>
              <a:t>3) Juan Gris (1887-1927)</a:t>
            </a:r>
          </a:p>
          <a:p>
            <a:pPr eaLnBrk="1" hangingPunct="1"/>
            <a:r>
              <a:rPr lang="cs-CZ" smtClean="0"/>
              <a:t>malíř, sochař</a:t>
            </a:r>
          </a:p>
          <a:p>
            <a:pPr eaLnBrk="1" hangingPunct="1"/>
            <a:r>
              <a:rPr lang="cs-CZ" smtClean="0"/>
              <a:t>Picasso byl jeho učitel</a:t>
            </a:r>
          </a:p>
          <a:p>
            <a:pPr eaLnBrk="1" hangingPunct="1"/>
            <a:r>
              <a:rPr lang="cs-CZ" smtClean="0"/>
              <a:t>Nejdříve posílal své kresby do časopisů</a:t>
            </a:r>
          </a:p>
          <a:p>
            <a:pPr eaLnBrk="1" hangingPunct="1">
              <a:buFont typeface="Georgia" pitchFamily="18" charset="0"/>
              <a:buNone/>
            </a:pPr>
            <a:endParaRPr lang="cs-CZ" smtClean="0"/>
          </a:p>
        </p:txBody>
      </p:sp>
      <p:pic>
        <p:nvPicPr>
          <p:cNvPr id="2355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35600" y="3429000"/>
            <a:ext cx="2466975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Zástupný symbol pro obsah 3" descr="JuanGris_Portrait_of_Picasso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84213" y="692150"/>
            <a:ext cx="4679950" cy="6053138"/>
          </a:xfrm>
        </p:spPr>
      </p:pic>
      <p:sp>
        <p:nvSpPr>
          <p:cNvPr id="24578" name="TextovéPole 4"/>
          <p:cNvSpPr txBox="1">
            <a:spLocks noChangeArrowheads="1"/>
          </p:cNvSpPr>
          <p:nvPr/>
        </p:nvSpPr>
        <p:spPr bwMode="auto">
          <a:xfrm>
            <a:off x="5724525" y="5661025"/>
            <a:ext cx="28797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Georgia" pitchFamily="18" charset="0"/>
              </a:rPr>
              <a:t>portrét Pabla Picassa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Zástupný symbol pro obsah 3" descr="Juan_Gris_001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71550" y="620713"/>
            <a:ext cx="4608513" cy="5886450"/>
          </a:xfrm>
        </p:spPr>
      </p:pic>
      <p:sp>
        <p:nvSpPr>
          <p:cNvPr id="25602" name="TextovéPole 4"/>
          <p:cNvSpPr txBox="1">
            <a:spLocks noChangeArrowheads="1"/>
          </p:cNvSpPr>
          <p:nvPr/>
        </p:nvSpPr>
        <p:spPr bwMode="auto">
          <a:xfrm>
            <a:off x="5940425" y="6021388"/>
            <a:ext cx="23034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Georgia" pitchFamily="18" charset="0"/>
              </a:rPr>
              <a:t>žaluzie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3"/>
          <p:cNvSpPr>
            <a:spLocks noGrp="1"/>
          </p:cNvSpPr>
          <p:nvPr>
            <p:ph type="body" idx="1"/>
          </p:nvPr>
        </p:nvSpPr>
        <p:spPr>
          <a:xfrm>
            <a:off x="457200" y="1341438"/>
            <a:ext cx="8229600" cy="5232400"/>
          </a:xfrm>
        </p:spPr>
        <p:txBody>
          <a:bodyPr/>
          <a:lstStyle/>
          <a:p>
            <a:r>
              <a:rPr lang="cs-CZ" smtClean="0"/>
              <a:t>4) Francis Picabia</a:t>
            </a:r>
          </a:p>
          <a:p>
            <a:r>
              <a:rPr lang="cs-CZ" smtClean="0"/>
              <a:t>francouzský malíř, básník a typograf</a:t>
            </a:r>
          </a:p>
          <a:p>
            <a:r>
              <a:rPr lang="cs-CZ" smtClean="0"/>
              <a:t>na začátku své kariéry byl ovlivněn impresionistickými obrazy Alfreda Sisleyho</a:t>
            </a:r>
          </a:p>
          <a:p>
            <a:r>
              <a:rPr lang="cs-CZ" smtClean="0"/>
              <a:t>od roku 1909 byl ovlivněn kubisty</a:t>
            </a:r>
          </a:p>
          <a:p>
            <a:pPr>
              <a:buFont typeface="Georgia" pitchFamily="18" charset="0"/>
              <a:buNone/>
            </a:pPr>
            <a:endParaRPr lang="cs-CZ" smtClean="0"/>
          </a:p>
        </p:txBody>
      </p:sp>
      <p:pic>
        <p:nvPicPr>
          <p:cNvPr id="5120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27763" y="3500438"/>
            <a:ext cx="2536825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AutoShape 3"/>
          <p:cNvSpPr>
            <a:spLocks noChangeAspect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Georgia" pitchFamily="18" charset="0"/>
              <a:buNone/>
            </a:pPr>
            <a:r>
              <a:rPr lang="cs-CZ" smtClean="0"/>
              <a:t>                                                       																																																	</a:t>
            </a:r>
            <a:r>
              <a:rPr lang="cs-CZ" sz="1800" smtClean="0"/>
              <a:t>Star Dancer </a:t>
            </a:r>
          </a:p>
        </p:txBody>
      </p:sp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620713"/>
            <a:ext cx="4143375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České malířství:</a:t>
            </a:r>
          </a:p>
        </p:txBody>
      </p:sp>
      <p:sp>
        <p:nvSpPr>
          <p:cNvPr id="26626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smtClean="0"/>
              <a:t>1) </a:t>
            </a:r>
            <a:r>
              <a:rPr lang="cs-CZ" b="1" smtClean="0"/>
              <a:t>Emil Filla </a:t>
            </a:r>
            <a:r>
              <a:rPr lang="cs-CZ" smtClean="0"/>
              <a:t>(1882-1953)</a:t>
            </a:r>
          </a:p>
          <a:p>
            <a:pPr eaLnBrk="1" hangingPunct="1"/>
            <a:r>
              <a:rPr lang="cs-CZ" smtClean="0"/>
              <a:t>malíř, grafik a sochař</a:t>
            </a:r>
          </a:p>
          <a:p>
            <a:pPr eaLnBrk="1" hangingPunct="1"/>
            <a:r>
              <a:rPr lang="cs-CZ" smtClean="0"/>
              <a:t>Kuboexpresionismus, kubismus</a:t>
            </a:r>
          </a:p>
          <a:p>
            <a:pPr eaLnBrk="1" hangingPunct="1"/>
            <a:r>
              <a:rPr lang="cs-CZ" smtClean="0"/>
              <a:t>Maloval především zátiší</a:t>
            </a:r>
          </a:p>
          <a:p>
            <a:pPr eaLnBrk="1" hangingPunct="1"/>
            <a:endParaRPr lang="cs-CZ" smtClean="0"/>
          </a:p>
        </p:txBody>
      </p:sp>
      <p:pic>
        <p:nvPicPr>
          <p:cNvPr id="2662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3800" y="3716338"/>
            <a:ext cx="2784475" cy="295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4" eaLnBrk="1" hangingPunct="1">
              <a:buFont typeface="Georgia" pitchFamily="18" charset="0"/>
              <a:buNone/>
            </a:pPr>
            <a:r>
              <a:rPr lang="cs-CZ" smtClean="0"/>
              <a:t>			</a:t>
            </a:r>
          </a:p>
          <a:p>
            <a:pPr lvl="4" eaLnBrk="1" hangingPunct="1">
              <a:buFont typeface="Georgia" pitchFamily="18" charset="0"/>
              <a:buNone/>
            </a:pPr>
            <a:endParaRPr lang="cs-CZ" smtClean="0"/>
          </a:p>
          <a:p>
            <a:pPr lvl="4" eaLnBrk="1" hangingPunct="1">
              <a:buFont typeface="Georgia" pitchFamily="18" charset="0"/>
              <a:buNone/>
            </a:pPr>
            <a:endParaRPr lang="cs-CZ" smtClean="0"/>
          </a:p>
          <a:p>
            <a:pPr lvl="4" eaLnBrk="1" hangingPunct="1">
              <a:buFont typeface="Georgia" pitchFamily="18" charset="0"/>
              <a:buNone/>
            </a:pPr>
            <a:endParaRPr lang="cs-CZ" smtClean="0"/>
          </a:p>
          <a:p>
            <a:pPr lvl="4" eaLnBrk="1" hangingPunct="1">
              <a:buFont typeface="Georgia" pitchFamily="18" charset="0"/>
              <a:buNone/>
            </a:pPr>
            <a:endParaRPr lang="cs-CZ" smtClean="0"/>
          </a:p>
          <a:p>
            <a:pPr lvl="4" eaLnBrk="1" hangingPunct="1">
              <a:buFont typeface="Georgia" pitchFamily="18" charset="0"/>
              <a:buNone/>
            </a:pPr>
            <a:endParaRPr lang="cs-CZ" smtClean="0"/>
          </a:p>
          <a:p>
            <a:pPr lvl="4" eaLnBrk="1" hangingPunct="1">
              <a:buFont typeface="Georgia" pitchFamily="18" charset="0"/>
              <a:buNone/>
            </a:pPr>
            <a:endParaRPr lang="cs-CZ" smtClean="0"/>
          </a:p>
          <a:p>
            <a:pPr lvl="4" eaLnBrk="1" hangingPunct="1">
              <a:buFont typeface="Georgia" pitchFamily="18" charset="0"/>
              <a:buNone/>
            </a:pPr>
            <a:endParaRPr lang="cs-CZ" smtClean="0"/>
          </a:p>
          <a:p>
            <a:pPr lvl="4" eaLnBrk="1" hangingPunct="1">
              <a:buFont typeface="Georgia" pitchFamily="18" charset="0"/>
              <a:buNone/>
            </a:pPr>
            <a:endParaRPr lang="cs-CZ" smtClean="0"/>
          </a:p>
          <a:p>
            <a:pPr lvl="4" eaLnBrk="1" hangingPunct="1">
              <a:buFont typeface="Georgia" pitchFamily="18" charset="0"/>
              <a:buNone/>
            </a:pPr>
            <a:endParaRPr lang="cs-CZ" smtClean="0"/>
          </a:p>
          <a:p>
            <a:pPr lvl="4" eaLnBrk="1" hangingPunct="1">
              <a:buFont typeface="Georgia" pitchFamily="18" charset="0"/>
              <a:buNone/>
            </a:pPr>
            <a:r>
              <a:rPr lang="cs-CZ" smtClean="0"/>
              <a:t>							</a:t>
            </a:r>
            <a:r>
              <a:rPr lang="cs-CZ" sz="1800" smtClean="0">
                <a:solidFill>
                  <a:schemeClr val="tx1"/>
                </a:solidFill>
              </a:rPr>
              <a:t>košík s ovocem</a:t>
            </a:r>
          </a:p>
        </p:txBody>
      </p:sp>
      <p:pic>
        <p:nvPicPr>
          <p:cNvPr id="2765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196975"/>
            <a:ext cx="59055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cs-CZ" smtClean="0"/>
          </a:p>
          <a:p>
            <a:pPr eaLnBrk="1" hangingPunct="1">
              <a:buFont typeface="Georgia" pitchFamily="18" charset="0"/>
              <a:buNone/>
            </a:pPr>
            <a:r>
              <a:rPr lang="cs-CZ" smtClean="0"/>
              <a:t>		</a:t>
            </a:r>
          </a:p>
          <a:p>
            <a:pPr eaLnBrk="1" hangingPunct="1">
              <a:buFont typeface="Georgia" pitchFamily="18" charset="0"/>
              <a:buNone/>
            </a:pPr>
            <a:endParaRPr lang="cs-CZ" smtClean="0"/>
          </a:p>
          <a:p>
            <a:pPr eaLnBrk="1" hangingPunct="1">
              <a:buFont typeface="Georgia" pitchFamily="18" charset="0"/>
              <a:buNone/>
            </a:pPr>
            <a:endParaRPr lang="cs-CZ" smtClean="0"/>
          </a:p>
          <a:p>
            <a:pPr eaLnBrk="1" hangingPunct="1">
              <a:buFont typeface="Georgia" pitchFamily="18" charset="0"/>
              <a:buNone/>
            </a:pPr>
            <a:endParaRPr lang="cs-CZ" smtClean="0"/>
          </a:p>
          <a:p>
            <a:pPr eaLnBrk="1" hangingPunct="1">
              <a:buFont typeface="Georgia" pitchFamily="18" charset="0"/>
              <a:buNone/>
            </a:pPr>
            <a:endParaRPr lang="cs-CZ" smtClean="0"/>
          </a:p>
          <a:p>
            <a:pPr eaLnBrk="1" hangingPunct="1">
              <a:buFont typeface="Georgia" pitchFamily="18" charset="0"/>
              <a:buNone/>
            </a:pPr>
            <a:endParaRPr lang="cs-CZ" smtClean="0"/>
          </a:p>
          <a:p>
            <a:pPr eaLnBrk="1" hangingPunct="1">
              <a:buFont typeface="Georgia" pitchFamily="18" charset="0"/>
              <a:buNone/>
            </a:pPr>
            <a:r>
              <a:rPr lang="cs-CZ" smtClean="0"/>
              <a:t>								</a:t>
            </a:r>
            <a:r>
              <a:rPr lang="cs-CZ" sz="1800" smtClean="0"/>
              <a:t>zátiší s kytarou</a:t>
            </a:r>
          </a:p>
        </p:txBody>
      </p:sp>
      <p:pic>
        <p:nvPicPr>
          <p:cNvPr id="2867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1628775"/>
            <a:ext cx="5721350" cy="437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Znaky:</a:t>
            </a:r>
          </a:p>
        </p:txBody>
      </p:sp>
      <p:sp>
        <p:nvSpPr>
          <p:cNvPr id="14338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smtClean="0"/>
              <a:t>První desetiletí 20. století</a:t>
            </a:r>
          </a:p>
          <a:p>
            <a:pPr eaLnBrk="1" hangingPunct="1"/>
            <a:r>
              <a:rPr lang="cs-CZ" smtClean="0"/>
              <a:t>Prostorová koncepce díla</a:t>
            </a:r>
          </a:p>
          <a:p>
            <a:pPr eaLnBrk="1" hangingPunct="1"/>
            <a:r>
              <a:rPr lang="cs-CZ" smtClean="0"/>
              <a:t>Předmět není zobrazován jen z jednoho úhlu, ale z mnoha úhlů zároveň</a:t>
            </a:r>
          </a:p>
          <a:p>
            <a:pPr eaLnBrk="1" hangingPunct="1"/>
            <a:r>
              <a:rPr lang="cs-CZ" smtClean="0"/>
              <a:t>Předmět je rozložen na jednoduché geometrické tvary</a:t>
            </a:r>
          </a:p>
          <a:p>
            <a:pPr eaLnBrk="1" hangingPunct="1"/>
            <a:r>
              <a:rPr lang="cs-CZ" smtClean="0"/>
              <a:t>fantazie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Zástupný symbol pro obsah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592763"/>
          </a:xfrm>
        </p:spPr>
        <p:txBody>
          <a:bodyPr/>
          <a:lstStyle/>
          <a:p>
            <a:pPr eaLnBrk="1" hangingPunct="1"/>
            <a:endParaRPr lang="cs-CZ" smtClean="0"/>
          </a:p>
          <a:p>
            <a:pPr eaLnBrk="1" hangingPunct="1"/>
            <a:r>
              <a:rPr lang="cs-CZ" smtClean="0"/>
              <a:t>2) </a:t>
            </a:r>
            <a:r>
              <a:rPr lang="cs-CZ" b="1" smtClean="0"/>
              <a:t>Bohumil Kubišta </a:t>
            </a:r>
            <a:r>
              <a:rPr lang="cs-CZ" smtClean="0"/>
              <a:t>(1884-1918)</a:t>
            </a:r>
          </a:p>
          <a:p>
            <a:pPr eaLnBrk="1" hangingPunct="1"/>
            <a:r>
              <a:rPr lang="cs-CZ" smtClean="0"/>
              <a:t>malíř, grafik a výtvarný teoretik</a:t>
            </a:r>
          </a:p>
          <a:p>
            <a:pPr eaLnBrk="1" hangingPunct="1"/>
            <a:r>
              <a:rPr lang="cs-CZ" smtClean="0"/>
              <a:t>Postimpresionismus, expresionismus, </a:t>
            </a:r>
          </a:p>
          <a:p>
            <a:pPr eaLnBrk="1" hangingPunct="1">
              <a:buFont typeface="Georgia" pitchFamily="18" charset="0"/>
              <a:buNone/>
            </a:pPr>
            <a:r>
              <a:rPr lang="cs-CZ" smtClean="0"/>
              <a:t>kubismus</a:t>
            </a:r>
          </a:p>
          <a:p>
            <a:pPr eaLnBrk="1" hangingPunct="1"/>
            <a:r>
              <a:rPr lang="cs-CZ" smtClean="0"/>
              <a:t>chápal kubismus jen jako jednu z cest</a:t>
            </a:r>
          </a:p>
          <a:p>
            <a:pPr eaLnBrk="1" hangingPunct="1">
              <a:buFont typeface="Georgia" pitchFamily="18" charset="0"/>
              <a:buNone/>
            </a:pPr>
            <a:r>
              <a:rPr lang="cs-CZ" smtClean="0"/>
              <a:t> k vyjádření </a:t>
            </a:r>
            <a:r>
              <a:rPr lang="cs-CZ" i="1" smtClean="0"/>
              <a:t>„</a:t>
            </a:r>
            <a:r>
              <a:rPr lang="cs-CZ" smtClean="0"/>
              <a:t>duchovní podstaty</a:t>
            </a:r>
            <a:r>
              <a:rPr lang="cs-CZ" i="1" smtClean="0"/>
              <a:t>“</a:t>
            </a:r>
            <a:r>
              <a:rPr lang="cs-CZ" smtClean="0"/>
              <a:t> </a:t>
            </a:r>
          </a:p>
        </p:txBody>
      </p:sp>
      <p:pic>
        <p:nvPicPr>
          <p:cNvPr id="29698" name="Obrázek 3" descr="kubista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19925" y="2708275"/>
            <a:ext cx="1946275" cy="395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Zástupný symbol pro obsah 3" descr="hypnotiser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22350" y="765175"/>
            <a:ext cx="5654675" cy="5808663"/>
          </a:xfrm>
        </p:spPr>
      </p:pic>
      <p:sp>
        <p:nvSpPr>
          <p:cNvPr id="30722" name="TextovéPole 4"/>
          <p:cNvSpPr txBox="1">
            <a:spLocks noChangeArrowheads="1"/>
          </p:cNvSpPr>
          <p:nvPr/>
        </p:nvSpPr>
        <p:spPr bwMode="auto">
          <a:xfrm>
            <a:off x="6948488" y="5805488"/>
            <a:ext cx="18716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Georgia" pitchFamily="18" charset="0"/>
              </a:rPr>
              <a:t>hypnotizér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Zástupný symbol pro obsah 3" descr="obeseny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16013" y="765175"/>
            <a:ext cx="3468687" cy="5730875"/>
          </a:xfrm>
        </p:spPr>
      </p:pic>
      <p:sp>
        <p:nvSpPr>
          <p:cNvPr id="31746" name="TextovéPole 4"/>
          <p:cNvSpPr txBox="1">
            <a:spLocks noChangeArrowheads="1"/>
          </p:cNvSpPr>
          <p:nvPr/>
        </p:nvSpPr>
        <p:spPr bwMode="auto">
          <a:xfrm>
            <a:off x="5003800" y="5805488"/>
            <a:ext cx="2089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Georgia" pitchFamily="18" charset="0"/>
              </a:rPr>
              <a:t>oběšený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Zástupný symbol pro obsah 3" descr="kubista01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00113" y="908050"/>
            <a:ext cx="4418012" cy="5472113"/>
          </a:xfrm>
        </p:spPr>
      </p:pic>
      <p:sp>
        <p:nvSpPr>
          <p:cNvPr id="32770" name="TextovéPole 4"/>
          <p:cNvSpPr txBox="1">
            <a:spLocks noChangeArrowheads="1"/>
          </p:cNvSpPr>
          <p:nvPr/>
        </p:nvSpPr>
        <p:spPr bwMode="auto">
          <a:xfrm>
            <a:off x="5651500" y="5805488"/>
            <a:ext cx="26654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Georgia" pitchFamily="18" charset="0"/>
              </a:rPr>
              <a:t>zátiší s lebkou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Zástupný symbol pro obsah 2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521325"/>
          </a:xfrm>
        </p:spPr>
        <p:txBody>
          <a:bodyPr/>
          <a:lstStyle/>
          <a:p>
            <a:pPr eaLnBrk="1" hangingPunct="1"/>
            <a:r>
              <a:rPr lang="cs-CZ" smtClean="0"/>
              <a:t>3) </a:t>
            </a:r>
            <a:r>
              <a:rPr lang="cs-CZ" b="1" smtClean="0"/>
              <a:t>Václav Špála </a:t>
            </a:r>
            <a:r>
              <a:rPr lang="cs-CZ" smtClean="0"/>
              <a:t>(1885-1945)</a:t>
            </a:r>
          </a:p>
          <a:p>
            <a:pPr eaLnBrk="1" hangingPunct="1"/>
            <a:r>
              <a:rPr lang="cs-CZ" smtClean="0"/>
              <a:t>malíř, grafik, ilustrátor</a:t>
            </a:r>
          </a:p>
          <a:p>
            <a:pPr eaLnBrk="1" hangingPunct="1"/>
            <a:r>
              <a:rPr lang="cs-CZ" smtClean="0"/>
              <a:t>mezi sběrateli je jedním z nejvyhledávanějších českých umělců moderního </a:t>
            </a:r>
          </a:p>
          <a:p>
            <a:pPr eaLnBrk="1" hangingPunct="1">
              <a:buFont typeface="Georgia" pitchFamily="18" charset="0"/>
              <a:buNone/>
            </a:pPr>
            <a:r>
              <a:rPr lang="cs-CZ" smtClean="0"/>
              <a:t>   umění</a:t>
            </a:r>
          </a:p>
          <a:p>
            <a:pPr eaLnBrk="1" hangingPunct="1"/>
            <a:r>
              <a:rPr lang="cs-CZ" smtClean="0"/>
              <a:t>Fauvismus, kubismus</a:t>
            </a:r>
          </a:p>
          <a:p>
            <a:pPr eaLnBrk="1" hangingPunct="1"/>
            <a:endParaRPr lang="cs-CZ" smtClean="0"/>
          </a:p>
        </p:txBody>
      </p:sp>
      <p:pic>
        <p:nvPicPr>
          <p:cNvPr id="33794" name="Obrázek 3" descr="špal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24525" y="2565400"/>
            <a:ext cx="2795588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cs-CZ" smtClean="0"/>
          </a:p>
          <a:p>
            <a:pPr eaLnBrk="1" hangingPunct="1"/>
            <a:endParaRPr lang="cs-CZ" smtClean="0"/>
          </a:p>
          <a:p>
            <a:pPr eaLnBrk="1" hangingPunct="1"/>
            <a:endParaRPr lang="cs-CZ" smtClean="0"/>
          </a:p>
          <a:p>
            <a:pPr eaLnBrk="1" hangingPunct="1"/>
            <a:endParaRPr lang="cs-CZ" smtClean="0"/>
          </a:p>
          <a:p>
            <a:pPr eaLnBrk="1" hangingPunct="1"/>
            <a:endParaRPr lang="cs-CZ" smtClean="0"/>
          </a:p>
          <a:p>
            <a:pPr eaLnBrk="1" hangingPunct="1"/>
            <a:endParaRPr lang="cs-CZ" smtClean="0"/>
          </a:p>
          <a:p>
            <a:pPr lvl="4" eaLnBrk="1" hangingPunct="1">
              <a:buFont typeface="Georgia" pitchFamily="18" charset="0"/>
              <a:buNone/>
            </a:pPr>
            <a:r>
              <a:rPr lang="cs-CZ" smtClean="0"/>
              <a:t>						</a:t>
            </a:r>
            <a:r>
              <a:rPr lang="cs-CZ" sz="1800" smtClean="0">
                <a:solidFill>
                  <a:schemeClr val="tx1"/>
                </a:solidFill>
              </a:rPr>
              <a:t>na řece Otavě</a:t>
            </a:r>
          </a:p>
        </p:txBody>
      </p:sp>
      <p:pic>
        <p:nvPicPr>
          <p:cNvPr id="3481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1628775"/>
            <a:ext cx="5113337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4" eaLnBrk="1" hangingPunct="1">
              <a:buFont typeface="Georgia" pitchFamily="18" charset="0"/>
              <a:buNone/>
            </a:pPr>
            <a:endParaRPr lang="cs-CZ" smtClean="0"/>
          </a:p>
          <a:p>
            <a:pPr lvl="4" eaLnBrk="1" hangingPunct="1">
              <a:buFont typeface="Georgia" pitchFamily="18" charset="0"/>
              <a:buNone/>
            </a:pPr>
            <a:endParaRPr lang="cs-CZ" smtClean="0"/>
          </a:p>
          <a:p>
            <a:pPr lvl="4" eaLnBrk="1" hangingPunct="1">
              <a:buFont typeface="Georgia" pitchFamily="18" charset="0"/>
              <a:buNone/>
            </a:pPr>
            <a:endParaRPr lang="cs-CZ" smtClean="0"/>
          </a:p>
          <a:p>
            <a:pPr lvl="4" eaLnBrk="1" hangingPunct="1">
              <a:buFont typeface="Georgia" pitchFamily="18" charset="0"/>
              <a:buNone/>
            </a:pPr>
            <a:endParaRPr lang="cs-CZ" smtClean="0"/>
          </a:p>
          <a:p>
            <a:pPr lvl="4" eaLnBrk="1" hangingPunct="1">
              <a:buFont typeface="Georgia" pitchFamily="18" charset="0"/>
              <a:buNone/>
            </a:pPr>
            <a:endParaRPr lang="cs-CZ" smtClean="0"/>
          </a:p>
          <a:p>
            <a:pPr lvl="4" eaLnBrk="1" hangingPunct="1">
              <a:buFont typeface="Georgia" pitchFamily="18" charset="0"/>
              <a:buNone/>
            </a:pPr>
            <a:endParaRPr lang="cs-CZ" smtClean="0"/>
          </a:p>
          <a:p>
            <a:pPr lvl="4" eaLnBrk="1" hangingPunct="1">
              <a:buFont typeface="Georgia" pitchFamily="18" charset="0"/>
              <a:buNone/>
            </a:pPr>
            <a:endParaRPr lang="cs-CZ" smtClean="0"/>
          </a:p>
          <a:p>
            <a:pPr lvl="4" eaLnBrk="1" hangingPunct="1">
              <a:buFont typeface="Georgia" pitchFamily="18" charset="0"/>
              <a:buNone/>
            </a:pPr>
            <a:endParaRPr lang="cs-CZ" smtClean="0"/>
          </a:p>
          <a:p>
            <a:pPr lvl="4" eaLnBrk="1" hangingPunct="1">
              <a:buFont typeface="Georgia" pitchFamily="18" charset="0"/>
              <a:buNone/>
            </a:pPr>
            <a:endParaRPr lang="cs-CZ" smtClean="0"/>
          </a:p>
          <a:p>
            <a:pPr lvl="4" eaLnBrk="1" hangingPunct="1">
              <a:buFont typeface="Georgia" pitchFamily="18" charset="0"/>
              <a:buNone/>
            </a:pPr>
            <a:r>
              <a:rPr lang="cs-CZ" smtClean="0"/>
              <a:t>							</a:t>
            </a:r>
            <a:r>
              <a:rPr lang="cs-CZ" sz="1800" smtClean="0">
                <a:solidFill>
                  <a:schemeClr val="tx1"/>
                </a:solidFill>
              </a:rPr>
              <a:t>dvě ženy u vody</a:t>
            </a:r>
          </a:p>
        </p:txBody>
      </p:sp>
      <p:pic>
        <p:nvPicPr>
          <p:cNvPr id="3584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1700213"/>
            <a:ext cx="5611812" cy="42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Architekrura:</a:t>
            </a:r>
          </a:p>
        </p:txBody>
      </p:sp>
      <p:sp>
        <p:nvSpPr>
          <p:cNvPr id="36866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smtClean="0"/>
              <a:t>zvláštní díla, která působí velice silným dojmem</a:t>
            </a:r>
          </a:p>
          <a:p>
            <a:pPr eaLnBrk="1" hangingPunct="1"/>
            <a:endParaRPr lang="cs-CZ" smtClean="0"/>
          </a:p>
          <a:p>
            <a:pPr eaLnBrk="1" hangingPunct="1"/>
            <a:endParaRPr lang="cs-CZ" smtClean="0"/>
          </a:p>
          <a:p>
            <a:pPr eaLnBrk="1" hangingPunct="1"/>
            <a:r>
              <a:rPr lang="cs-CZ" smtClean="0"/>
              <a:t>1) </a:t>
            </a:r>
            <a:r>
              <a:rPr lang="cs-CZ" b="1" smtClean="0"/>
              <a:t>Josef Gočár </a:t>
            </a:r>
            <a:r>
              <a:rPr lang="cs-CZ" smtClean="0"/>
              <a:t>(1880-1945)</a:t>
            </a:r>
          </a:p>
          <a:p>
            <a:pPr eaLnBrk="1" hangingPunct="1"/>
            <a:r>
              <a:rPr lang="cs-CZ" smtClean="0"/>
              <a:t>Kubismus, urbanismus, funkcionalizmus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Zástupný symbol pro obsah 3" descr="Prague_Gocar_rondokubismus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9750" y="765175"/>
            <a:ext cx="3889375" cy="5834063"/>
          </a:xfrm>
        </p:spPr>
      </p:pic>
      <p:sp>
        <p:nvSpPr>
          <p:cNvPr id="37890" name="TextovéPole 4"/>
          <p:cNvSpPr txBox="1">
            <a:spLocks noChangeArrowheads="1"/>
          </p:cNvSpPr>
          <p:nvPr/>
        </p:nvSpPr>
        <p:spPr bwMode="auto">
          <a:xfrm>
            <a:off x="4787900" y="5949950"/>
            <a:ext cx="28797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Georgia" pitchFamily="18" charset="0"/>
              </a:rPr>
              <a:t>Legiobanka v Praze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Zástupný symbol pro obsah 3" descr="U_cerne_matky_bozi1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404813"/>
            <a:ext cx="4752975" cy="6337300"/>
          </a:xfrm>
        </p:spPr>
      </p:pic>
      <p:sp>
        <p:nvSpPr>
          <p:cNvPr id="38914" name="TextovéPole 4"/>
          <p:cNvSpPr txBox="1">
            <a:spLocks noChangeArrowheads="1"/>
          </p:cNvSpPr>
          <p:nvPr/>
        </p:nvSpPr>
        <p:spPr bwMode="auto">
          <a:xfrm>
            <a:off x="5292725" y="5805488"/>
            <a:ext cx="39592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Georgia" pitchFamily="18" charset="0"/>
              </a:rPr>
              <a:t>Dům U Černé Matky Boží v Praze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Historie:</a:t>
            </a:r>
          </a:p>
        </p:txBody>
      </p:sp>
      <p:sp>
        <p:nvSpPr>
          <p:cNvPr id="15362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b="1" smtClean="0"/>
              <a:t>Analytický kubismus </a:t>
            </a:r>
            <a:r>
              <a:rPr lang="cs-CZ" smtClean="0"/>
              <a:t>(1910-12)</a:t>
            </a:r>
          </a:p>
          <a:p>
            <a:pPr eaLnBrk="1" hangingPunct="1"/>
            <a:r>
              <a:rPr lang="cs-CZ" sz="2400" smtClean="0"/>
              <a:t>zobrazované předměty jsou nahrazovány jinými podobnými předměty. Zobrazovaný předmět je rozložen na jednotlivé geometrické tvary, které jsou pak zobrazeny neperspektivně vedle sebe, málo barevné.</a:t>
            </a:r>
          </a:p>
          <a:p>
            <a:pPr eaLnBrk="1" hangingPunct="1"/>
            <a:r>
              <a:rPr lang="cs-CZ" b="1" smtClean="0"/>
              <a:t>Syntetický kubismus </a:t>
            </a:r>
            <a:r>
              <a:rPr lang="cs-CZ" smtClean="0"/>
              <a:t>(1912-14)</a:t>
            </a:r>
          </a:p>
          <a:p>
            <a:pPr eaLnBrk="1" hangingPunct="1"/>
            <a:r>
              <a:rPr lang="cs-CZ" sz="2400" smtClean="0"/>
              <a:t>Kubismus se přiblížil abstrakci. Předmět je skládán z linií a ploch. </a:t>
            </a:r>
            <a:r>
              <a:rPr lang="pt-BR" sz="2400" smtClean="0"/>
              <a:t>Objevuje se </a:t>
            </a:r>
            <a:r>
              <a:rPr lang="cs-CZ" sz="2400" smtClean="0"/>
              <a:t>koláž </a:t>
            </a:r>
            <a:r>
              <a:rPr lang="pt-BR" sz="2400" smtClean="0"/>
              <a:t>a s ní i barva.</a:t>
            </a:r>
            <a:endParaRPr lang="cs-CZ" sz="2400" smtClean="0"/>
          </a:p>
          <a:p>
            <a:pPr eaLnBrk="1" hangingPunct="1"/>
            <a:r>
              <a:rPr lang="cs-CZ" sz="2400" smtClean="0"/>
              <a:t>„papier collé“ do obrazu jsou vlepovány papíry a kusy látky.</a:t>
            </a:r>
            <a:endParaRPr lang="pt-BR" sz="2400" smtClean="0"/>
          </a:p>
          <a:p>
            <a:pPr eaLnBrk="1" hangingPunct="1"/>
            <a:endParaRPr lang="cs-CZ" smtClean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5232400"/>
          </a:xfrm>
        </p:spPr>
        <p:txBody>
          <a:bodyPr/>
          <a:lstStyle/>
          <a:p>
            <a:pPr eaLnBrk="1" hangingPunct="1"/>
            <a:r>
              <a:rPr lang="cs-CZ" smtClean="0"/>
              <a:t>2) </a:t>
            </a:r>
            <a:r>
              <a:rPr lang="cs-CZ" b="1" smtClean="0"/>
              <a:t>Josef Chochol </a:t>
            </a:r>
            <a:r>
              <a:rPr lang="cs-CZ" smtClean="0"/>
              <a:t>(1880-1956)</a:t>
            </a:r>
          </a:p>
          <a:p>
            <a:pPr eaLnBrk="1" hangingPunct="1"/>
            <a:r>
              <a:rPr lang="cs-CZ" smtClean="0"/>
              <a:t>architekt, urbanista, návrhář nábytku, teoretik architektury</a:t>
            </a:r>
          </a:p>
          <a:p>
            <a:pPr eaLnBrk="1" hangingPunct="1"/>
            <a:r>
              <a:rPr lang="cs-CZ" smtClean="0"/>
              <a:t>kubismus, konstruktivismus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Zástupný symbol pro obsah 3" descr="Cubist_house_prague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9750" y="404813"/>
            <a:ext cx="4319588" cy="6281737"/>
          </a:xfrm>
        </p:spPr>
      </p:pic>
      <p:sp>
        <p:nvSpPr>
          <p:cNvPr id="40962" name="TextovéPole 4"/>
          <p:cNvSpPr txBox="1">
            <a:spLocks noChangeArrowheads="1"/>
          </p:cNvSpPr>
          <p:nvPr/>
        </p:nvSpPr>
        <p:spPr bwMode="auto">
          <a:xfrm>
            <a:off x="5219700" y="5732463"/>
            <a:ext cx="259238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Georgia" pitchFamily="18" charset="0"/>
              </a:rPr>
              <a:t>Kovařovicova vila </a:t>
            </a:r>
          </a:p>
          <a:p>
            <a:r>
              <a:rPr lang="cs-CZ">
                <a:latin typeface="Georgia" pitchFamily="18" charset="0"/>
              </a:rPr>
              <a:t>v Praze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5232400"/>
          </a:xfrm>
        </p:spPr>
        <p:txBody>
          <a:bodyPr/>
          <a:lstStyle/>
          <a:p>
            <a:pPr eaLnBrk="1" hangingPunct="1"/>
            <a:r>
              <a:rPr lang="cs-CZ" smtClean="0"/>
              <a:t>3) </a:t>
            </a:r>
            <a:r>
              <a:rPr lang="cs-CZ" b="1" smtClean="0"/>
              <a:t>Pavel Janák </a:t>
            </a:r>
            <a:r>
              <a:rPr lang="cs-CZ" smtClean="0"/>
              <a:t>(1882-1956)</a:t>
            </a:r>
          </a:p>
          <a:p>
            <a:pPr eaLnBrk="1" hangingPunct="1"/>
            <a:r>
              <a:rPr lang="cs-CZ" smtClean="0"/>
              <a:t>architekt, návrhář, teoretik</a:t>
            </a:r>
          </a:p>
          <a:p>
            <a:pPr eaLnBrk="1" hangingPunct="1"/>
            <a:r>
              <a:rPr lang="cs-CZ" smtClean="0"/>
              <a:t>spolu s J. Gočárem vytvářel bytové doplňky</a:t>
            </a:r>
          </a:p>
          <a:p>
            <a:pPr eaLnBrk="1" hangingPunct="1"/>
            <a:endParaRPr lang="cs-CZ" smtClean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Zástupný symbol pro obsah 3" descr="hlavkuv most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11188" y="692150"/>
            <a:ext cx="7854950" cy="5233988"/>
          </a:xfrm>
        </p:spPr>
      </p:pic>
      <p:sp>
        <p:nvSpPr>
          <p:cNvPr id="43010" name="TextovéPole 4"/>
          <p:cNvSpPr txBox="1">
            <a:spLocks noChangeArrowheads="1"/>
          </p:cNvSpPr>
          <p:nvPr/>
        </p:nvSpPr>
        <p:spPr bwMode="auto">
          <a:xfrm>
            <a:off x="971550" y="6308725"/>
            <a:ext cx="35290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Georgia" pitchFamily="18" charset="0"/>
              </a:rPr>
              <a:t>Hlávkův most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3238"/>
            <a:ext cx="8229600" cy="4800600"/>
          </a:xfrm>
        </p:spPr>
        <p:txBody>
          <a:bodyPr/>
          <a:lstStyle/>
          <a:p>
            <a:pPr eaLnBrk="1" hangingPunct="1"/>
            <a:r>
              <a:rPr lang="cs-CZ" smtClean="0"/>
              <a:t>4) </a:t>
            </a:r>
            <a:r>
              <a:rPr lang="cs-CZ" b="1" smtClean="0"/>
              <a:t>Otakar Novotný </a:t>
            </a:r>
            <a:r>
              <a:rPr lang="cs-CZ" smtClean="0"/>
              <a:t>(1880-1959)</a:t>
            </a:r>
          </a:p>
          <a:p>
            <a:pPr eaLnBrk="1" hangingPunct="1"/>
            <a:r>
              <a:rPr lang="cs-CZ" smtClean="0"/>
              <a:t>architekt, návrhář, profesor na VŠ, redaktor časopisů</a:t>
            </a:r>
          </a:p>
          <a:p>
            <a:pPr eaLnBrk="1" hangingPunct="1"/>
            <a:r>
              <a:rPr lang="cs-CZ" smtClean="0"/>
              <a:t>Secese, moderna, kubismus, funkcionalismus, </a:t>
            </a:r>
          </a:p>
          <a:p>
            <a:pPr eaLnBrk="1" hangingPunct="1"/>
            <a:endParaRPr lang="cs-CZ" smtClean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Zástupný symbol pro obsah 3" descr="ucitelskedomy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765175"/>
            <a:ext cx="8178800" cy="5448300"/>
          </a:xfrm>
        </p:spPr>
      </p:pic>
      <p:sp>
        <p:nvSpPr>
          <p:cNvPr id="45058" name="TextovéPole 4"/>
          <p:cNvSpPr txBox="1">
            <a:spLocks noChangeArrowheads="1"/>
          </p:cNvSpPr>
          <p:nvPr/>
        </p:nvSpPr>
        <p:spPr bwMode="auto">
          <a:xfrm>
            <a:off x="539750" y="6381750"/>
            <a:ext cx="3384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Georgia" pitchFamily="18" charset="0"/>
              </a:rPr>
              <a:t>Učitelské domy, Praha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Světové malířství:</a:t>
            </a:r>
          </a:p>
        </p:txBody>
      </p:sp>
      <p:sp>
        <p:nvSpPr>
          <p:cNvPr id="16386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smtClean="0"/>
              <a:t>1) </a:t>
            </a:r>
            <a:r>
              <a:rPr lang="cs-CZ" b="1" smtClean="0"/>
              <a:t>Georges Braque </a:t>
            </a:r>
            <a:r>
              <a:rPr lang="cs-CZ" smtClean="0"/>
              <a:t>(1882 – 1963)</a:t>
            </a:r>
          </a:p>
          <a:p>
            <a:pPr eaLnBrk="1" hangingPunct="1"/>
            <a:r>
              <a:rPr lang="cs-CZ" smtClean="0"/>
              <a:t>Francouzský malíř a sochař</a:t>
            </a:r>
          </a:p>
          <a:p>
            <a:pPr eaLnBrk="1" hangingPunct="1"/>
            <a:r>
              <a:rPr lang="cs-CZ" smtClean="0"/>
              <a:t>Nejdříve impresionismus, pak fauvismus</a:t>
            </a:r>
          </a:p>
          <a:p>
            <a:pPr eaLnBrk="1" hangingPunct="1"/>
            <a:r>
              <a:rPr lang="cs-CZ" smtClean="0"/>
              <a:t>Jeden ze zakladatelů kubismu</a:t>
            </a:r>
          </a:p>
          <a:p>
            <a:pPr eaLnBrk="1" hangingPunct="1"/>
            <a:r>
              <a:rPr lang="cs-CZ" smtClean="0"/>
              <a:t>Pracoval až do konce svého života</a:t>
            </a:r>
          </a:p>
        </p:txBody>
      </p:sp>
      <p:pic>
        <p:nvPicPr>
          <p:cNvPr id="16387" name="Obrázek 3" descr="braque_lead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27763" y="3644900"/>
            <a:ext cx="2755900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4" eaLnBrk="1" hangingPunct="1">
              <a:buFont typeface="Georgia" pitchFamily="18" charset="0"/>
              <a:buNone/>
            </a:pPr>
            <a:r>
              <a:rPr lang="cs-CZ" smtClean="0"/>
              <a:t>						</a:t>
            </a:r>
          </a:p>
          <a:p>
            <a:pPr lvl="4" eaLnBrk="1" hangingPunct="1">
              <a:buFont typeface="Georgia" pitchFamily="18" charset="0"/>
              <a:buNone/>
            </a:pPr>
            <a:endParaRPr lang="cs-CZ" smtClean="0"/>
          </a:p>
          <a:p>
            <a:pPr lvl="4" eaLnBrk="1" hangingPunct="1">
              <a:buFont typeface="Georgia" pitchFamily="18" charset="0"/>
              <a:buNone/>
            </a:pPr>
            <a:endParaRPr lang="cs-CZ" smtClean="0"/>
          </a:p>
          <a:p>
            <a:pPr lvl="4" eaLnBrk="1" hangingPunct="1">
              <a:buFont typeface="Georgia" pitchFamily="18" charset="0"/>
              <a:buNone/>
            </a:pPr>
            <a:endParaRPr lang="cs-CZ" smtClean="0"/>
          </a:p>
          <a:p>
            <a:pPr lvl="4" eaLnBrk="1" hangingPunct="1">
              <a:buFont typeface="Georgia" pitchFamily="18" charset="0"/>
              <a:buNone/>
            </a:pPr>
            <a:endParaRPr lang="cs-CZ" smtClean="0"/>
          </a:p>
          <a:p>
            <a:pPr lvl="4" eaLnBrk="1" hangingPunct="1">
              <a:buFont typeface="Georgia" pitchFamily="18" charset="0"/>
              <a:buNone/>
            </a:pPr>
            <a:endParaRPr lang="cs-CZ" smtClean="0"/>
          </a:p>
          <a:p>
            <a:pPr lvl="4" eaLnBrk="1" hangingPunct="1">
              <a:buFont typeface="Georgia" pitchFamily="18" charset="0"/>
              <a:buNone/>
            </a:pPr>
            <a:endParaRPr lang="cs-CZ" smtClean="0"/>
          </a:p>
          <a:p>
            <a:pPr lvl="4" eaLnBrk="1" hangingPunct="1">
              <a:buFont typeface="Georgia" pitchFamily="18" charset="0"/>
              <a:buNone/>
            </a:pPr>
            <a:endParaRPr lang="cs-CZ" smtClean="0"/>
          </a:p>
          <a:p>
            <a:pPr lvl="4" eaLnBrk="1" hangingPunct="1">
              <a:buFont typeface="Georgia" pitchFamily="18" charset="0"/>
              <a:buNone/>
            </a:pPr>
            <a:r>
              <a:rPr lang="cs-CZ" smtClean="0"/>
              <a:t>					</a:t>
            </a:r>
            <a:r>
              <a:rPr lang="cs-CZ" sz="1800" smtClean="0">
                <a:solidFill>
                  <a:schemeClr val="tx1"/>
                </a:solidFill>
              </a:rPr>
              <a:t>housle a svíčka</a:t>
            </a:r>
          </a:p>
        </p:txBody>
      </p:sp>
      <p:pic>
        <p:nvPicPr>
          <p:cNvPr id="1741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908050"/>
            <a:ext cx="4011613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4" eaLnBrk="1" hangingPunct="1">
              <a:buFont typeface="Georgia" pitchFamily="18" charset="0"/>
              <a:buNone/>
            </a:pPr>
            <a:endParaRPr lang="cs-CZ" smtClean="0"/>
          </a:p>
          <a:p>
            <a:pPr lvl="4" eaLnBrk="1" hangingPunct="1">
              <a:buFont typeface="Georgia" pitchFamily="18" charset="0"/>
              <a:buNone/>
            </a:pPr>
            <a:endParaRPr lang="cs-CZ" smtClean="0"/>
          </a:p>
          <a:p>
            <a:pPr lvl="4" eaLnBrk="1" hangingPunct="1">
              <a:buFont typeface="Georgia" pitchFamily="18" charset="0"/>
              <a:buNone/>
            </a:pPr>
            <a:endParaRPr lang="cs-CZ" smtClean="0"/>
          </a:p>
          <a:p>
            <a:pPr lvl="4" eaLnBrk="1" hangingPunct="1">
              <a:buFont typeface="Georgia" pitchFamily="18" charset="0"/>
              <a:buNone/>
            </a:pPr>
            <a:endParaRPr lang="cs-CZ" smtClean="0"/>
          </a:p>
          <a:p>
            <a:pPr lvl="4" eaLnBrk="1" hangingPunct="1">
              <a:buFont typeface="Georgia" pitchFamily="18" charset="0"/>
              <a:buNone/>
            </a:pPr>
            <a:endParaRPr lang="cs-CZ" smtClean="0"/>
          </a:p>
          <a:p>
            <a:pPr lvl="4" eaLnBrk="1" hangingPunct="1">
              <a:buFont typeface="Georgia" pitchFamily="18" charset="0"/>
              <a:buNone/>
            </a:pPr>
            <a:endParaRPr lang="cs-CZ" smtClean="0"/>
          </a:p>
          <a:p>
            <a:pPr lvl="4" eaLnBrk="1" hangingPunct="1">
              <a:buFont typeface="Georgia" pitchFamily="18" charset="0"/>
              <a:buNone/>
            </a:pPr>
            <a:endParaRPr lang="cs-CZ" smtClean="0"/>
          </a:p>
          <a:p>
            <a:pPr lvl="4" eaLnBrk="1" hangingPunct="1">
              <a:buFont typeface="Georgia" pitchFamily="18" charset="0"/>
              <a:buNone/>
            </a:pPr>
            <a:endParaRPr lang="cs-CZ" smtClean="0"/>
          </a:p>
          <a:p>
            <a:pPr lvl="4" eaLnBrk="1" hangingPunct="1">
              <a:buFont typeface="Georgia" pitchFamily="18" charset="0"/>
              <a:buNone/>
            </a:pPr>
            <a:r>
              <a:rPr lang="cs-CZ" smtClean="0"/>
              <a:t>		</a:t>
            </a:r>
          </a:p>
          <a:p>
            <a:pPr lvl="4" eaLnBrk="1" hangingPunct="1">
              <a:buFont typeface="Georgia" pitchFamily="18" charset="0"/>
              <a:buNone/>
            </a:pPr>
            <a:r>
              <a:rPr lang="cs-CZ" smtClean="0"/>
              <a:t>		</a:t>
            </a:r>
          </a:p>
          <a:p>
            <a:pPr lvl="4" eaLnBrk="1" hangingPunct="1">
              <a:buFont typeface="Georgia" pitchFamily="18" charset="0"/>
              <a:buNone/>
            </a:pPr>
            <a:r>
              <a:rPr lang="cs-CZ" smtClean="0"/>
              <a:t>					</a:t>
            </a:r>
            <a:r>
              <a:rPr lang="cs-CZ" sz="1800" smtClean="0">
                <a:solidFill>
                  <a:schemeClr val="tx1"/>
                </a:solidFill>
              </a:rPr>
              <a:t>ovocná mísa a sklo</a:t>
            </a:r>
          </a:p>
        </p:txBody>
      </p:sp>
      <p:pic>
        <p:nvPicPr>
          <p:cNvPr id="1843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765175"/>
            <a:ext cx="4181475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Zástupný symbol pro obsah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592763"/>
          </a:xfrm>
        </p:spPr>
        <p:txBody>
          <a:bodyPr/>
          <a:lstStyle/>
          <a:p>
            <a:pPr eaLnBrk="1" hangingPunct="1"/>
            <a:r>
              <a:rPr lang="cs-CZ" smtClean="0"/>
              <a:t>2) </a:t>
            </a:r>
            <a:r>
              <a:rPr lang="cs-CZ" b="1" smtClean="0"/>
              <a:t>Pablo Picasso </a:t>
            </a:r>
            <a:r>
              <a:rPr lang="cs-CZ" smtClean="0"/>
              <a:t>(1881-1973)</a:t>
            </a:r>
          </a:p>
          <a:p>
            <a:pPr eaLnBrk="1" hangingPunct="1"/>
            <a:r>
              <a:rPr lang="cs-CZ" smtClean="0"/>
              <a:t>Španělský malíř a sochař</a:t>
            </a:r>
          </a:p>
          <a:p>
            <a:pPr eaLnBrk="1" hangingPunct="1"/>
            <a:r>
              <a:rPr lang="cs-CZ" smtClean="0"/>
              <a:t>Druhý ze zakladatelů kubismu</a:t>
            </a:r>
          </a:p>
          <a:p>
            <a:pPr eaLnBrk="1" hangingPunct="1"/>
            <a:r>
              <a:rPr lang="cs-CZ" smtClean="0"/>
              <a:t>vytvořil asi 13 500 obrazů a skic, 100 000 rytin a tisků, 34 000 ilustrací a 300 skulptur a keramických děl</a:t>
            </a:r>
          </a:p>
          <a:p>
            <a:pPr eaLnBrk="1" hangingPunct="1"/>
            <a:r>
              <a:rPr lang="cs-CZ" smtClean="0"/>
              <a:t>modré období (1901–1904), </a:t>
            </a:r>
          </a:p>
          <a:p>
            <a:pPr eaLnBrk="1" hangingPunct="1">
              <a:buFont typeface="Georgia" pitchFamily="18" charset="0"/>
              <a:buNone/>
            </a:pPr>
            <a:r>
              <a:rPr lang="cs-CZ" smtClean="0"/>
              <a:t>růžové období (1905–1907), </a:t>
            </a:r>
          </a:p>
          <a:p>
            <a:pPr eaLnBrk="1" hangingPunct="1">
              <a:buFont typeface="Georgia" pitchFamily="18" charset="0"/>
              <a:buNone/>
            </a:pPr>
            <a:r>
              <a:rPr lang="cs-CZ" smtClean="0"/>
              <a:t>období ovlivněné </a:t>
            </a:r>
          </a:p>
          <a:p>
            <a:pPr eaLnBrk="1" hangingPunct="1">
              <a:buFont typeface="Georgia" pitchFamily="18" charset="0"/>
              <a:buNone/>
            </a:pPr>
            <a:r>
              <a:rPr lang="cs-CZ" smtClean="0"/>
              <a:t>Afrikou (1908–1909),</a:t>
            </a:r>
          </a:p>
          <a:p>
            <a:pPr eaLnBrk="1" hangingPunct="1">
              <a:buFont typeface="Georgia" pitchFamily="18" charset="0"/>
              <a:buNone/>
            </a:pPr>
            <a:r>
              <a:rPr lang="cs-CZ" smtClean="0"/>
              <a:t>analytický kubismus, </a:t>
            </a:r>
          </a:p>
          <a:p>
            <a:pPr eaLnBrk="1" hangingPunct="1">
              <a:buFont typeface="Georgia" pitchFamily="18" charset="0"/>
              <a:buNone/>
            </a:pPr>
            <a:r>
              <a:rPr lang="cs-CZ" smtClean="0"/>
              <a:t>a systematický kubismus</a:t>
            </a:r>
          </a:p>
          <a:p>
            <a:pPr eaLnBrk="1" hangingPunct="1"/>
            <a:endParaRPr lang="cs-CZ" smtClean="0"/>
          </a:p>
        </p:txBody>
      </p:sp>
      <p:pic>
        <p:nvPicPr>
          <p:cNvPr id="19458" name="Obrázek 3" descr="Pablo_picasso_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24525" y="3357563"/>
            <a:ext cx="2527300" cy="313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/>
          </p:cNvSpPr>
          <p:nvPr>
            <p:ph type="body" idx="1"/>
          </p:nvPr>
        </p:nvSpPr>
        <p:spPr>
          <a:xfrm>
            <a:off x="457200" y="2249488"/>
            <a:ext cx="8686800" cy="4324350"/>
          </a:xfrm>
        </p:spPr>
        <p:txBody>
          <a:bodyPr/>
          <a:lstStyle/>
          <a:p>
            <a:pPr>
              <a:buFont typeface="Georgia" pitchFamily="18" charset="0"/>
              <a:buNone/>
            </a:pPr>
            <a:endParaRPr lang="cs-CZ" sz="1800" smtClean="0"/>
          </a:p>
          <a:p>
            <a:pPr>
              <a:buFont typeface="Georgia" pitchFamily="18" charset="0"/>
              <a:buNone/>
            </a:pPr>
            <a:endParaRPr lang="cs-CZ" sz="1800" smtClean="0"/>
          </a:p>
          <a:p>
            <a:pPr>
              <a:buFont typeface="Georgia" pitchFamily="18" charset="0"/>
              <a:buNone/>
            </a:pPr>
            <a:endParaRPr lang="cs-CZ" sz="1800" smtClean="0"/>
          </a:p>
          <a:p>
            <a:pPr>
              <a:buFont typeface="Georgia" pitchFamily="18" charset="0"/>
              <a:buNone/>
            </a:pPr>
            <a:endParaRPr lang="cs-CZ" sz="1800" smtClean="0"/>
          </a:p>
          <a:p>
            <a:pPr>
              <a:buFont typeface="Georgia" pitchFamily="18" charset="0"/>
              <a:buNone/>
            </a:pPr>
            <a:endParaRPr lang="cs-CZ" sz="1800" smtClean="0"/>
          </a:p>
          <a:p>
            <a:pPr>
              <a:buFont typeface="Georgia" pitchFamily="18" charset="0"/>
              <a:buNone/>
            </a:pPr>
            <a:endParaRPr lang="cs-CZ" sz="1800" smtClean="0"/>
          </a:p>
          <a:p>
            <a:pPr>
              <a:buFont typeface="Georgia" pitchFamily="18" charset="0"/>
              <a:buNone/>
            </a:pPr>
            <a:endParaRPr lang="cs-CZ" sz="1800" smtClean="0"/>
          </a:p>
          <a:p>
            <a:pPr>
              <a:buFont typeface="Georgia" pitchFamily="18" charset="0"/>
              <a:buNone/>
            </a:pPr>
            <a:r>
              <a:rPr lang="cs-CZ" sz="1800" smtClean="0"/>
              <a:t>							     Avignonské</a:t>
            </a:r>
            <a:r>
              <a:rPr lang="cs-CZ" sz="1800" b="1" i="1" smtClean="0"/>
              <a:t> </a:t>
            </a:r>
            <a:r>
              <a:rPr lang="cs-CZ" sz="1800" smtClean="0"/>
              <a:t>slečny</a:t>
            </a:r>
          </a:p>
          <a:p>
            <a:pPr>
              <a:buFont typeface="Georgia" pitchFamily="18" charset="0"/>
              <a:buNone/>
            </a:pPr>
            <a:r>
              <a:rPr lang="cs-CZ" sz="1800" smtClean="0"/>
              <a:t>						      </a:t>
            </a:r>
            <a:r>
              <a:rPr lang="cs-CZ" sz="1200" smtClean="0"/>
              <a:t>(mnohdy označován za první kubistický obraz vůbec)</a:t>
            </a:r>
            <a:r>
              <a:rPr lang="cs-CZ" sz="800" smtClean="0"/>
              <a:t> </a:t>
            </a:r>
          </a:p>
        </p:txBody>
      </p:sp>
      <p:pic>
        <p:nvPicPr>
          <p:cNvPr id="50182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1268413"/>
            <a:ext cx="4864100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4" eaLnBrk="1" hangingPunct="1">
              <a:buFont typeface="Georgia" pitchFamily="18" charset="0"/>
              <a:buNone/>
            </a:pPr>
            <a:endParaRPr lang="cs-CZ" smtClean="0"/>
          </a:p>
          <a:p>
            <a:pPr lvl="4" eaLnBrk="1" hangingPunct="1">
              <a:buFont typeface="Georgia" pitchFamily="18" charset="0"/>
              <a:buNone/>
            </a:pPr>
            <a:endParaRPr lang="cs-CZ" smtClean="0"/>
          </a:p>
          <a:p>
            <a:pPr lvl="4" eaLnBrk="1" hangingPunct="1">
              <a:buFont typeface="Georgia" pitchFamily="18" charset="0"/>
              <a:buNone/>
            </a:pPr>
            <a:endParaRPr lang="cs-CZ" smtClean="0"/>
          </a:p>
          <a:p>
            <a:pPr lvl="4" eaLnBrk="1" hangingPunct="1">
              <a:buFont typeface="Georgia" pitchFamily="18" charset="0"/>
              <a:buNone/>
            </a:pPr>
            <a:endParaRPr lang="cs-CZ" smtClean="0"/>
          </a:p>
          <a:p>
            <a:pPr lvl="4" eaLnBrk="1" hangingPunct="1">
              <a:buFont typeface="Georgia" pitchFamily="18" charset="0"/>
              <a:buNone/>
            </a:pPr>
            <a:endParaRPr lang="cs-CZ" smtClean="0"/>
          </a:p>
          <a:p>
            <a:pPr lvl="4" eaLnBrk="1" hangingPunct="1">
              <a:buFont typeface="Georgia" pitchFamily="18" charset="0"/>
              <a:buNone/>
            </a:pPr>
            <a:endParaRPr lang="cs-CZ" smtClean="0"/>
          </a:p>
          <a:p>
            <a:pPr lvl="4" eaLnBrk="1" hangingPunct="1">
              <a:buFont typeface="Georgia" pitchFamily="18" charset="0"/>
              <a:buNone/>
            </a:pPr>
            <a:endParaRPr lang="cs-CZ" smtClean="0"/>
          </a:p>
          <a:p>
            <a:pPr lvl="4" eaLnBrk="1" hangingPunct="1">
              <a:buFont typeface="Georgia" pitchFamily="18" charset="0"/>
              <a:buNone/>
            </a:pPr>
            <a:endParaRPr lang="cs-CZ" smtClean="0"/>
          </a:p>
          <a:p>
            <a:pPr lvl="4" eaLnBrk="1" hangingPunct="1">
              <a:buFont typeface="Georgia" pitchFamily="18" charset="0"/>
              <a:buNone/>
            </a:pPr>
            <a:endParaRPr lang="cs-CZ" smtClean="0"/>
          </a:p>
          <a:p>
            <a:pPr lvl="4" eaLnBrk="1" hangingPunct="1">
              <a:buFont typeface="Georgia" pitchFamily="18" charset="0"/>
              <a:buNone/>
            </a:pPr>
            <a:endParaRPr lang="cs-CZ" smtClean="0"/>
          </a:p>
          <a:p>
            <a:pPr lvl="4" eaLnBrk="1" hangingPunct="1">
              <a:buFont typeface="Georgia" pitchFamily="18" charset="0"/>
              <a:buNone/>
            </a:pPr>
            <a:r>
              <a:rPr lang="cs-CZ" smtClean="0"/>
              <a:t>					</a:t>
            </a:r>
            <a:r>
              <a:rPr lang="cs-CZ" sz="1800" smtClean="0">
                <a:solidFill>
                  <a:schemeClr val="tx1"/>
                </a:solidFill>
              </a:rPr>
              <a:t>Dora Maar au Chat</a:t>
            </a:r>
          </a:p>
        </p:txBody>
      </p:sp>
      <p:pic>
        <p:nvPicPr>
          <p:cNvPr id="2048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981075"/>
            <a:ext cx="4065587" cy="554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istický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istický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ist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249</TotalTime>
  <Words>383</Words>
  <Application>Microsoft Office PowerPoint</Application>
  <PresentationFormat>On-screen Show (4:3)</PresentationFormat>
  <Paragraphs>178</Paragraphs>
  <Slides>35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Šablona návrhu</vt:lpstr>
      </vt:variant>
      <vt:variant>
        <vt:i4>4</vt:i4>
      </vt:variant>
      <vt:variant>
        <vt:lpstr>Nadpisy snímků</vt:lpstr>
      </vt:variant>
      <vt:variant>
        <vt:i4>35</vt:i4>
      </vt:variant>
    </vt:vector>
  </HeadingPairs>
  <TitlesOfParts>
    <vt:vector size="44" baseType="lpstr">
      <vt:lpstr>Arial</vt:lpstr>
      <vt:lpstr>Trebuchet MS</vt:lpstr>
      <vt:lpstr>Georgia</vt:lpstr>
      <vt:lpstr>Wingdings 2</vt:lpstr>
      <vt:lpstr>Calibri</vt:lpstr>
      <vt:lpstr>Urbanistický</vt:lpstr>
      <vt:lpstr>Urbanistický</vt:lpstr>
      <vt:lpstr>Urbanistický</vt:lpstr>
      <vt:lpstr>Urbanistický</vt:lpstr>
      <vt:lpstr>KUBISMUS  </vt:lpstr>
      <vt:lpstr>Znaky:</vt:lpstr>
      <vt:lpstr>Historie:</vt:lpstr>
      <vt:lpstr>Světové malířství:</vt:lpstr>
      <vt:lpstr>Snímek 5</vt:lpstr>
      <vt:lpstr>Snímek 6</vt:lpstr>
      <vt:lpstr>Snímek 7</vt:lpstr>
      <vt:lpstr>Snímek 8</vt:lpstr>
      <vt:lpstr>Snímek 9</vt:lpstr>
      <vt:lpstr>Snímek 10</vt:lpstr>
      <vt:lpstr>Snímek 11</vt:lpstr>
      <vt:lpstr>Snímek 12</vt:lpstr>
      <vt:lpstr>Snímek 13</vt:lpstr>
      <vt:lpstr>Snímek 14</vt:lpstr>
      <vt:lpstr>Snímek 15</vt:lpstr>
      <vt:lpstr>Snímek 16</vt:lpstr>
      <vt:lpstr>České malířství:</vt:lpstr>
      <vt:lpstr>Snímek 18</vt:lpstr>
      <vt:lpstr>Snímek 19</vt:lpstr>
      <vt:lpstr>Snímek 20</vt:lpstr>
      <vt:lpstr>Snímek 21</vt:lpstr>
      <vt:lpstr>Snímek 22</vt:lpstr>
      <vt:lpstr>Snímek 23</vt:lpstr>
      <vt:lpstr>Snímek 24</vt:lpstr>
      <vt:lpstr>Snímek 25</vt:lpstr>
      <vt:lpstr>Snímek 26</vt:lpstr>
      <vt:lpstr>Architekrura:</vt:lpstr>
      <vt:lpstr>Snímek 28</vt:lpstr>
      <vt:lpstr>Snímek 29</vt:lpstr>
      <vt:lpstr>Snímek 30</vt:lpstr>
      <vt:lpstr>Snímek 31</vt:lpstr>
      <vt:lpstr>Snímek 32</vt:lpstr>
      <vt:lpstr>Snímek 33</vt:lpstr>
      <vt:lpstr>Snímek 34</vt:lpstr>
      <vt:lpstr>Snímek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KUBISMUS  </dc:title>
  <dc:creator>Lucinka</dc:creator>
  <cp:lastModifiedBy>Poseidon</cp:lastModifiedBy>
  <cp:revision>32</cp:revision>
  <dcterms:created xsi:type="dcterms:W3CDTF">2011-09-19T15:48:42Z</dcterms:created>
  <dcterms:modified xsi:type="dcterms:W3CDTF">2011-11-03T16:50:40Z</dcterms:modified>
</cp:coreProperties>
</file>