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2" r:id="rId6"/>
    <p:sldId id="283" r:id="rId7"/>
    <p:sldId id="260" r:id="rId8"/>
    <p:sldId id="289" r:id="rId9"/>
    <p:sldId id="279" r:id="rId10"/>
    <p:sldId id="280" r:id="rId11"/>
    <p:sldId id="281" r:id="rId12"/>
    <p:sldId id="267" r:id="rId13"/>
    <p:sldId id="268" r:id="rId14"/>
    <p:sldId id="269" r:id="rId15"/>
    <p:sldId id="290" r:id="rId16"/>
    <p:sldId id="291" r:id="rId17"/>
    <p:sldId id="261" r:id="rId18"/>
    <p:sldId id="284" r:id="rId19"/>
    <p:sldId id="285" r:id="rId20"/>
    <p:sldId id="262" r:id="rId21"/>
    <p:sldId id="263" r:id="rId22"/>
    <p:sldId id="264" r:id="rId23"/>
    <p:sldId id="265" r:id="rId24"/>
    <p:sldId id="266" r:id="rId25"/>
    <p:sldId id="286" r:id="rId26"/>
    <p:sldId id="287" r:id="rId27"/>
    <p:sldId id="270" r:id="rId28"/>
    <p:sldId id="272" r:id="rId29"/>
    <p:sldId id="271" r:id="rId30"/>
    <p:sldId id="273" r:id="rId31"/>
    <p:sldId id="274" r:id="rId32"/>
    <p:sldId id="275" r:id="rId33"/>
    <p:sldId id="276" r:id="rId34"/>
    <p:sldId id="277" r:id="rId35"/>
    <p:sldId id="278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FF865-DC02-4412-8F90-1E1682B48D4E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18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995767-595B-49A4-BB28-4D09A0C8BD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5DBE-2A08-46FF-B815-6D6ABC70CAA9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E95E-45FA-40F0-862F-C9414E79AA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51D2-9E81-4868-8305-7E18E0BAB235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4B7D-3C83-48C3-A1A0-B19AE47BD0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E1F1-2670-4940-81D2-FEB6E7A3FC4B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CB35-4F50-482F-BD3C-324ED29F1F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7A4B-8AC9-4ACE-A381-435A71115B34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9553-109C-4D73-9655-E8C6773219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F04CF-9960-4063-B3E4-35CED59AE57A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12E4-BBBC-486C-A6BB-F029235595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2B6299-07E1-4CD1-9D1E-93162651D33F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E979EB-B046-4B76-B21A-474D98366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A0DBC-F567-4224-BD90-71CA7A35B153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77BE-800F-4130-89B9-FFF249800E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E695-46B9-4C04-AF00-7642BBB79F09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D7E6-189A-42C6-A528-BADC582885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E098-7CFB-4319-A13C-2534F6AF6A07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B9E7-A228-4C28-8684-4EDB411DE2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D7A6-3F33-4EC5-9590-04F230ABEF97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E7C7-C324-42F4-BF9E-87C27BF348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4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9E2A540-8892-4032-8B1E-889A58F15365}" type="datetimeFigureOut">
              <a:rPr lang="cs-CZ"/>
              <a:pPr>
                <a:defRPr/>
              </a:pPr>
              <a:t>3.11.2011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137707B-0605-4596-B111-FD1F04F0F7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73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dirty="0" smtClean="0"/>
              <a:t>KUBISMUS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endParaRPr lang="cs-CZ" smtClean="0"/>
          </a:p>
          <a:p>
            <a:pPr marL="63500" eaLnBrk="1" hangingPunct="1"/>
            <a:r>
              <a:rPr lang="cs-CZ" smtClean="0"/>
              <a:t>Metelková</a:t>
            </a:r>
          </a:p>
          <a:p>
            <a:pPr marL="63500" eaLnBrk="1" hangingPunct="1"/>
            <a:r>
              <a:rPr lang="cs-CZ" smtClean="0"/>
              <a:t>Surov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endParaRPr lang="cs-CZ" sz="1800" smtClean="0"/>
          </a:p>
          <a:p>
            <a:pPr algn="ctr" eaLnBrk="1" hangingPunct="1">
              <a:buFont typeface="Georgia" pitchFamily="18" charset="0"/>
              <a:buNone/>
            </a:pPr>
            <a:r>
              <a:rPr lang="cs-CZ" sz="1800" smtClean="0"/>
              <a:t>Guernika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80645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mtClean="0"/>
              <a:t>									</a:t>
            </a:r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							</a:t>
            </a:r>
            <a:r>
              <a:rPr lang="cs-CZ" sz="1800" smtClean="0"/>
              <a:t>tři muzikanti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51847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05425"/>
          </a:xfrm>
        </p:spPr>
        <p:txBody>
          <a:bodyPr/>
          <a:lstStyle/>
          <a:p>
            <a:pPr eaLnBrk="1" hangingPunct="1"/>
            <a:r>
              <a:rPr lang="cs-CZ" smtClean="0"/>
              <a:t>3) Juan Gris (1887-1927)</a:t>
            </a:r>
          </a:p>
          <a:p>
            <a:pPr eaLnBrk="1" hangingPunct="1"/>
            <a:r>
              <a:rPr lang="cs-CZ" smtClean="0"/>
              <a:t>malíř, sochař</a:t>
            </a:r>
          </a:p>
          <a:p>
            <a:pPr eaLnBrk="1" hangingPunct="1"/>
            <a:r>
              <a:rPr lang="cs-CZ" smtClean="0"/>
              <a:t>Picasso byl jeho učitel</a:t>
            </a:r>
          </a:p>
          <a:p>
            <a:pPr eaLnBrk="1" hangingPunct="1"/>
            <a:r>
              <a:rPr lang="cs-CZ" smtClean="0"/>
              <a:t>Nejdříve posílal své kresby do časopisů</a:t>
            </a:r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429000"/>
            <a:ext cx="2466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Zástupný symbol pro obsah 3" descr="JuanGris_Portrait_of_Picass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92150"/>
            <a:ext cx="4679950" cy="6053138"/>
          </a:xfrm>
        </p:spPr>
      </p:pic>
      <p:sp>
        <p:nvSpPr>
          <p:cNvPr id="24578" name="TextovéPole 4"/>
          <p:cNvSpPr txBox="1">
            <a:spLocks noChangeArrowheads="1"/>
          </p:cNvSpPr>
          <p:nvPr/>
        </p:nvSpPr>
        <p:spPr bwMode="auto">
          <a:xfrm>
            <a:off x="5724525" y="5661025"/>
            <a:ext cx="287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portrét Pabla Picassa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Zástupný symbol pro obsah 3" descr="Juan_Gris_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620713"/>
            <a:ext cx="4608513" cy="5886450"/>
          </a:xfrm>
        </p:spPr>
      </p:pic>
      <p:sp>
        <p:nvSpPr>
          <p:cNvPr id="25602" name="TextovéPole 4"/>
          <p:cNvSpPr txBox="1">
            <a:spLocks noChangeArrowheads="1"/>
          </p:cNvSpPr>
          <p:nvPr/>
        </p:nvSpPr>
        <p:spPr bwMode="auto">
          <a:xfrm>
            <a:off x="5940425" y="6021388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žaluzie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r>
              <a:rPr lang="cs-CZ" smtClean="0"/>
              <a:t>4) Francis Picabia</a:t>
            </a:r>
          </a:p>
          <a:p>
            <a:r>
              <a:rPr lang="cs-CZ" smtClean="0"/>
              <a:t>francouzský malíř, básník a typograf</a:t>
            </a:r>
          </a:p>
          <a:p>
            <a:r>
              <a:rPr lang="cs-CZ" smtClean="0"/>
              <a:t>na začátku své kariéry byl ovlivněn impresionistickými obrazy Alfreda Sisleyho</a:t>
            </a:r>
          </a:p>
          <a:p>
            <a:r>
              <a:rPr lang="cs-CZ" smtClean="0"/>
              <a:t>od roku 1909 byl ovlivněn kubisty</a:t>
            </a:r>
          </a:p>
          <a:p>
            <a:pPr>
              <a:buFont typeface="Georgia" pitchFamily="18" charset="0"/>
              <a:buNone/>
            </a:pPr>
            <a:endParaRPr lang="cs-CZ" smtClean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500438"/>
            <a:ext cx="2536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r>
              <a:rPr lang="cs-CZ" smtClean="0"/>
              <a:t>                                                       																																																	</a:t>
            </a:r>
            <a:r>
              <a:rPr lang="cs-CZ" sz="1800" smtClean="0"/>
              <a:t>Star Dancer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4143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České malířství: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1) </a:t>
            </a:r>
            <a:r>
              <a:rPr lang="cs-CZ" b="1" smtClean="0"/>
              <a:t>Emil Filla </a:t>
            </a:r>
            <a:r>
              <a:rPr lang="cs-CZ" smtClean="0"/>
              <a:t>(1882-1953)</a:t>
            </a:r>
          </a:p>
          <a:p>
            <a:pPr eaLnBrk="1" hangingPunct="1"/>
            <a:r>
              <a:rPr lang="cs-CZ" smtClean="0"/>
              <a:t>malíř, grafik a sochař</a:t>
            </a:r>
          </a:p>
          <a:p>
            <a:pPr eaLnBrk="1" hangingPunct="1"/>
            <a:r>
              <a:rPr lang="cs-CZ" smtClean="0"/>
              <a:t>Kuboexpresionismus, kubismus</a:t>
            </a:r>
          </a:p>
          <a:p>
            <a:pPr eaLnBrk="1" hangingPunct="1"/>
            <a:r>
              <a:rPr lang="cs-CZ" smtClean="0"/>
              <a:t>Maloval především zátiší</a:t>
            </a:r>
          </a:p>
          <a:p>
            <a:pPr eaLnBrk="1" hangingPunct="1"/>
            <a:endParaRPr lang="cs-CZ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16338"/>
            <a:ext cx="27844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 typeface="Georgia" pitchFamily="18" charset="0"/>
              <a:buNone/>
            </a:pPr>
            <a:r>
              <a:rPr lang="cs-CZ" smtClean="0"/>
              <a:t>			</a:t>
            </a:r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r>
              <a:rPr lang="cs-CZ" smtClean="0"/>
              <a:t>							</a:t>
            </a:r>
            <a:r>
              <a:rPr lang="cs-CZ" sz="1800" smtClean="0">
                <a:solidFill>
                  <a:schemeClr val="tx1"/>
                </a:solidFill>
              </a:rPr>
              <a:t>košík s ovocem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59055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		</a:t>
            </a:r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								</a:t>
            </a:r>
            <a:r>
              <a:rPr lang="cs-CZ" sz="1800" smtClean="0"/>
              <a:t>zátiší s kytarou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572135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Znaky: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První desetiletí 20. století</a:t>
            </a:r>
          </a:p>
          <a:p>
            <a:pPr eaLnBrk="1" hangingPunct="1"/>
            <a:r>
              <a:rPr lang="cs-CZ" smtClean="0"/>
              <a:t>Prostorová koncepce díla</a:t>
            </a:r>
          </a:p>
          <a:p>
            <a:pPr eaLnBrk="1" hangingPunct="1"/>
            <a:r>
              <a:rPr lang="cs-CZ" smtClean="0"/>
              <a:t>Předmět není zobrazován jen z jednoho úhlu, ale z mnoha úhlů zároveň</a:t>
            </a:r>
          </a:p>
          <a:p>
            <a:pPr eaLnBrk="1" hangingPunct="1"/>
            <a:r>
              <a:rPr lang="cs-CZ" smtClean="0"/>
              <a:t>Předmět je rozložen na jednoduché geometrické tvary</a:t>
            </a:r>
          </a:p>
          <a:p>
            <a:pPr eaLnBrk="1" hangingPunct="1"/>
            <a:r>
              <a:rPr lang="cs-CZ" smtClean="0"/>
              <a:t>fantazie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92763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2) </a:t>
            </a:r>
            <a:r>
              <a:rPr lang="cs-CZ" b="1" smtClean="0"/>
              <a:t>Bohumil Kubišta </a:t>
            </a:r>
            <a:r>
              <a:rPr lang="cs-CZ" smtClean="0"/>
              <a:t>(1884-1918)</a:t>
            </a:r>
          </a:p>
          <a:p>
            <a:pPr eaLnBrk="1" hangingPunct="1"/>
            <a:r>
              <a:rPr lang="cs-CZ" smtClean="0"/>
              <a:t>malíř, grafik a výtvarný teoretik</a:t>
            </a:r>
          </a:p>
          <a:p>
            <a:pPr eaLnBrk="1" hangingPunct="1"/>
            <a:r>
              <a:rPr lang="cs-CZ" smtClean="0"/>
              <a:t>Postimpresionismus, expresionismus, 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kubismus</a:t>
            </a:r>
          </a:p>
          <a:p>
            <a:pPr eaLnBrk="1" hangingPunct="1"/>
            <a:r>
              <a:rPr lang="cs-CZ" smtClean="0"/>
              <a:t>chápal kubismus jen jako jednu z cest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 k vyjádření </a:t>
            </a:r>
            <a:r>
              <a:rPr lang="cs-CZ" i="1" smtClean="0"/>
              <a:t>„</a:t>
            </a:r>
            <a:r>
              <a:rPr lang="cs-CZ" smtClean="0"/>
              <a:t>duchovní podstaty</a:t>
            </a:r>
            <a:r>
              <a:rPr lang="cs-CZ" i="1" smtClean="0"/>
              <a:t>“</a:t>
            </a:r>
            <a:r>
              <a:rPr lang="cs-CZ" smtClean="0"/>
              <a:t> </a:t>
            </a:r>
          </a:p>
        </p:txBody>
      </p:sp>
      <p:pic>
        <p:nvPicPr>
          <p:cNvPr id="29698" name="Obrázek 3" descr="kubist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708275"/>
            <a:ext cx="1946275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Zástupný symbol pro obsah 3" descr="hypnotis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2350" y="765175"/>
            <a:ext cx="5654675" cy="5808663"/>
          </a:xfrm>
        </p:spPr>
      </p:pic>
      <p:sp>
        <p:nvSpPr>
          <p:cNvPr id="30722" name="TextovéPole 4"/>
          <p:cNvSpPr txBox="1">
            <a:spLocks noChangeArrowheads="1"/>
          </p:cNvSpPr>
          <p:nvPr/>
        </p:nvSpPr>
        <p:spPr bwMode="auto">
          <a:xfrm>
            <a:off x="6948488" y="580548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hypnotizér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Zástupný symbol pro obsah 3" descr="obesen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765175"/>
            <a:ext cx="3468687" cy="5730875"/>
          </a:xfrm>
        </p:spPr>
      </p:pic>
      <p:sp>
        <p:nvSpPr>
          <p:cNvPr id="31746" name="TextovéPole 4"/>
          <p:cNvSpPr txBox="1">
            <a:spLocks noChangeArrowheads="1"/>
          </p:cNvSpPr>
          <p:nvPr/>
        </p:nvSpPr>
        <p:spPr bwMode="auto">
          <a:xfrm>
            <a:off x="5003800" y="5805488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oběšený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Zástupný symbol pro obsah 3" descr="kubista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08050"/>
            <a:ext cx="4418012" cy="5472113"/>
          </a:xfrm>
        </p:spPr>
      </p:pic>
      <p:sp>
        <p:nvSpPr>
          <p:cNvPr id="32770" name="TextovéPole 4"/>
          <p:cNvSpPr txBox="1">
            <a:spLocks noChangeArrowheads="1"/>
          </p:cNvSpPr>
          <p:nvPr/>
        </p:nvSpPr>
        <p:spPr bwMode="auto">
          <a:xfrm>
            <a:off x="5651500" y="5805488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zátiší s lebkou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21325"/>
          </a:xfrm>
        </p:spPr>
        <p:txBody>
          <a:bodyPr/>
          <a:lstStyle/>
          <a:p>
            <a:pPr eaLnBrk="1" hangingPunct="1"/>
            <a:r>
              <a:rPr lang="cs-CZ" smtClean="0"/>
              <a:t>3) </a:t>
            </a:r>
            <a:r>
              <a:rPr lang="cs-CZ" b="1" smtClean="0"/>
              <a:t>Václav Špála </a:t>
            </a:r>
            <a:r>
              <a:rPr lang="cs-CZ" smtClean="0"/>
              <a:t>(1885-1945)</a:t>
            </a:r>
          </a:p>
          <a:p>
            <a:pPr eaLnBrk="1" hangingPunct="1"/>
            <a:r>
              <a:rPr lang="cs-CZ" smtClean="0"/>
              <a:t>malíř, grafik, ilustrátor</a:t>
            </a:r>
          </a:p>
          <a:p>
            <a:pPr eaLnBrk="1" hangingPunct="1"/>
            <a:r>
              <a:rPr lang="cs-CZ" smtClean="0"/>
              <a:t>mezi sběrateli je jedním z nejvyhledávanějších českých umělců moderního 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   umění</a:t>
            </a:r>
          </a:p>
          <a:p>
            <a:pPr eaLnBrk="1" hangingPunct="1"/>
            <a:r>
              <a:rPr lang="cs-CZ" smtClean="0"/>
              <a:t>Fauvismus, kubismus</a:t>
            </a:r>
          </a:p>
          <a:p>
            <a:pPr eaLnBrk="1" hangingPunct="1"/>
            <a:endParaRPr lang="cs-CZ" smtClean="0"/>
          </a:p>
        </p:txBody>
      </p:sp>
      <p:pic>
        <p:nvPicPr>
          <p:cNvPr id="33794" name="Obrázek 3" descr="špal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565400"/>
            <a:ext cx="279558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r>
              <a:rPr lang="cs-CZ" smtClean="0"/>
              <a:t>						</a:t>
            </a:r>
            <a:r>
              <a:rPr lang="cs-CZ" sz="1800" smtClean="0">
                <a:solidFill>
                  <a:schemeClr val="tx1"/>
                </a:solidFill>
              </a:rPr>
              <a:t>na řece Otavě</a:t>
            </a: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51133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r>
              <a:rPr lang="cs-CZ" smtClean="0"/>
              <a:t>							</a:t>
            </a:r>
            <a:r>
              <a:rPr lang="cs-CZ" sz="1800" smtClean="0">
                <a:solidFill>
                  <a:schemeClr val="tx1"/>
                </a:solidFill>
              </a:rPr>
              <a:t>dvě ženy u vody</a:t>
            </a:r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5611812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Architekrura: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zvláštní díla, která působí velice silným dojmem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1) </a:t>
            </a:r>
            <a:r>
              <a:rPr lang="cs-CZ" b="1" smtClean="0"/>
              <a:t>Josef Gočár </a:t>
            </a:r>
            <a:r>
              <a:rPr lang="cs-CZ" smtClean="0"/>
              <a:t>(1880-1945)</a:t>
            </a:r>
          </a:p>
          <a:p>
            <a:pPr eaLnBrk="1" hangingPunct="1"/>
            <a:r>
              <a:rPr lang="cs-CZ" smtClean="0"/>
              <a:t>Kubismus, urbanismus, funkcionalizmus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Zástupný symbol pro obsah 3" descr="Prague_Gocar_rondokubismu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765175"/>
            <a:ext cx="3889375" cy="5834063"/>
          </a:xfrm>
        </p:spPr>
      </p:pic>
      <p:sp>
        <p:nvSpPr>
          <p:cNvPr id="37890" name="TextovéPole 4"/>
          <p:cNvSpPr txBox="1">
            <a:spLocks noChangeArrowheads="1"/>
          </p:cNvSpPr>
          <p:nvPr/>
        </p:nvSpPr>
        <p:spPr bwMode="auto">
          <a:xfrm>
            <a:off x="4787900" y="59499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Legiobanka v Praze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Zástupný symbol pro obsah 3" descr="U_cerne_matky_bozi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04813"/>
            <a:ext cx="4752975" cy="6337300"/>
          </a:xfrm>
        </p:spPr>
      </p:pic>
      <p:sp>
        <p:nvSpPr>
          <p:cNvPr id="38914" name="TextovéPole 4"/>
          <p:cNvSpPr txBox="1">
            <a:spLocks noChangeArrowheads="1"/>
          </p:cNvSpPr>
          <p:nvPr/>
        </p:nvSpPr>
        <p:spPr bwMode="auto">
          <a:xfrm>
            <a:off x="5292725" y="5805488"/>
            <a:ext cx="3959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Dům U Černé Matky Boží v Praze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Historie: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Analytický kubismus </a:t>
            </a:r>
            <a:r>
              <a:rPr lang="cs-CZ" smtClean="0"/>
              <a:t>(1910-12)</a:t>
            </a:r>
          </a:p>
          <a:p>
            <a:pPr eaLnBrk="1" hangingPunct="1"/>
            <a:r>
              <a:rPr lang="cs-CZ" sz="2400" smtClean="0"/>
              <a:t>zobrazované předměty jsou nahrazovány jinými podobnými předměty. Zobrazovaný předmět je rozložen na jednotlivé geometrické tvary, které jsou pak zobrazeny neperspektivně vedle sebe, málo barevné.</a:t>
            </a:r>
          </a:p>
          <a:p>
            <a:pPr eaLnBrk="1" hangingPunct="1"/>
            <a:r>
              <a:rPr lang="cs-CZ" b="1" smtClean="0"/>
              <a:t>Syntetický kubismus </a:t>
            </a:r>
            <a:r>
              <a:rPr lang="cs-CZ" smtClean="0"/>
              <a:t>(1912-14)</a:t>
            </a:r>
          </a:p>
          <a:p>
            <a:pPr eaLnBrk="1" hangingPunct="1"/>
            <a:r>
              <a:rPr lang="cs-CZ" sz="2400" smtClean="0"/>
              <a:t>Kubismus se přiblížil abstrakci. Předmět je skládán z linií a ploch. </a:t>
            </a:r>
            <a:r>
              <a:rPr lang="pt-BR" sz="2400" smtClean="0"/>
              <a:t>Objevuje se </a:t>
            </a:r>
            <a:r>
              <a:rPr lang="cs-CZ" sz="2400" smtClean="0"/>
              <a:t>koláž </a:t>
            </a:r>
            <a:r>
              <a:rPr lang="pt-BR" sz="2400" smtClean="0"/>
              <a:t>a s ní i barva.</a:t>
            </a:r>
            <a:endParaRPr lang="cs-CZ" sz="2400" smtClean="0"/>
          </a:p>
          <a:p>
            <a:pPr eaLnBrk="1" hangingPunct="1"/>
            <a:r>
              <a:rPr lang="cs-CZ" sz="2400" smtClean="0"/>
              <a:t>„papier collé“ do obrazu jsou vlepovány papíry a kusy látky.</a:t>
            </a:r>
            <a:endParaRPr lang="pt-BR" sz="24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eaLnBrk="1" hangingPunct="1"/>
            <a:r>
              <a:rPr lang="cs-CZ" smtClean="0"/>
              <a:t>2) </a:t>
            </a:r>
            <a:r>
              <a:rPr lang="cs-CZ" b="1" smtClean="0"/>
              <a:t>Josef Chochol </a:t>
            </a:r>
            <a:r>
              <a:rPr lang="cs-CZ" smtClean="0"/>
              <a:t>(1880-1956)</a:t>
            </a:r>
          </a:p>
          <a:p>
            <a:pPr eaLnBrk="1" hangingPunct="1"/>
            <a:r>
              <a:rPr lang="cs-CZ" smtClean="0"/>
              <a:t>architekt, urbanista, návrhář nábytku, teoretik architektury</a:t>
            </a:r>
          </a:p>
          <a:p>
            <a:pPr eaLnBrk="1" hangingPunct="1"/>
            <a:r>
              <a:rPr lang="cs-CZ" smtClean="0"/>
              <a:t>kubismus, konstruktivismus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Zástupný symbol pro obsah 3" descr="Cubist_house_pragu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4319588" cy="6281737"/>
          </a:xfrm>
        </p:spPr>
      </p:pic>
      <p:sp>
        <p:nvSpPr>
          <p:cNvPr id="40962" name="TextovéPole 4"/>
          <p:cNvSpPr txBox="1">
            <a:spLocks noChangeArrowheads="1"/>
          </p:cNvSpPr>
          <p:nvPr/>
        </p:nvSpPr>
        <p:spPr bwMode="auto">
          <a:xfrm>
            <a:off x="5219700" y="5732463"/>
            <a:ext cx="2592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Kovařovicova vila </a:t>
            </a:r>
          </a:p>
          <a:p>
            <a:r>
              <a:rPr lang="cs-CZ">
                <a:latin typeface="Georgia" pitchFamily="18" charset="0"/>
              </a:rPr>
              <a:t>v Praze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32400"/>
          </a:xfrm>
        </p:spPr>
        <p:txBody>
          <a:bodyPr/>
          <a:lstStyle/>
          <a:p>
            <a:pPr eaLnBrk="1" hangingPunct="1"/>
            <a:r>
              <a:rPr lang="cs-CZ" smtClean="0"/>
              <a:t>3) </a:t>
            </a:r>
            <a:r>
              <a:rPr lang="cs-CZ" b="1" smtClean="0"/>
              <a:t>Pavel Janák </a:t>
            </a:r>
            <a:r>
              <a:rPr lang="cs-CZ" smtClean="0"/>
              <a:t>(1882-1956)</a:t>
            </a:r>
          </a:p>
          <a:p>
            <a:pPr eaLnBrk="1" hangingPunct="1"/>
            <a:r>
              <a:rPr lang="cs-CZ" smtClean="0"/>
              <a:t>architekt, návrhář, teoretik</a:t>
            </a:r>
          </a:p>
          <a:p>
            <a:pPr eaLnBrk="1" hangingPunct="1"/>
            <a:r>
              <a:rPr lang="cs-CZ" smtClean="0"/>
              <a:t>spolu s J. Gočárem vytvářel bytové doplňky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Zástupný symbol pro obsah 3" descr="hlavkuv most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92150"/>
            <a:ext cx="7854950" cy="5233988"/>
          </a:xfrm>
        </p:spPr>
      </p:pic>
      <p:sp>
        <p:nvSpPr>
          <p:cNvPr id="43010" name="TextovéPole 4"/>
          <p:cNvSpPr txBox="1">
            <a:spLocks noChangeArrowheads="1"/>
          </p:cNvSpPr>
          <p:nvPr/>
        </p:nvSpPr>
        <p:spPr bwMode="auto">
          <a:xfrm>
            <a:off x="971550" y="6308725"/>
            <a:ext cx="3529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Hlávkův most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00600"/>
          </a:xfrm>
        </p:spPr>
        <p:txBody>
          <a:bodyPr/>
          <a:lstStyle/>
          <a:p>
            <a:pPr eaLnBrk="1" hangingPunct="1"/>
            <a:r>
              <a:rPr lang="cs-CZ" smtClean="0"/>
              <a:t>4) </a:t>
            </a:r>
            <a:r>
              <a:rPr lang="cs-CZ" b="1" smtClean="0"/>
              <a:t>Otakar Novotný </a:t>
            </a:r>
            <a:r>
              <a:rPr lang="cs-CZ" smtClean="0"/>
              <a:t>(1880-1959)</a:t>
            </a:r>
          </a:p>
          <a:p>
            <a:pPr eaLnBrk="1" hangingPunct="1"/>
            <a:r>
              <a:rPr lang="cs-CZ" smtClean="0"/>
              <a:t>architekt, návrhář, profesor na VŠ, redaktor časopisů</a:t>
            </a:r>
          </a:p>
          <a:p>
            <a:pPr eaLnBrk="1" hangingPunct="1"/>
            <a:r>
              <a:rPr lang="cs-CZ" smtClean="0"/>
              <a:t>Secese, moderna, kubismus, funkcionalismus,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Zástupný symbol pro obsah 3" descr="ucitelskedomy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765175"/>
            <a:ext cx="8178800" cy="5448300"/>
          </a:xfrm>
        </p:spPr>
      </p:pic>
      <p:sp>
        <p:nvSpPr>
          <p:cNvPr id="45058" name="TextovéPole 4"/>
          <p:cNvSpPr txBox="1">
            <a:spLocks noChangeArrowheads="1"/>
          </p:cNvSpPr>
          <p:nvPr/>
        </p:nvSpPr>
        <p:spPr bwMode="auto">
          <a:xfrm>
            <a:off x="539750" y="6381750"/>
            <a:ext cx="338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eorgia" pitchFamily="18" charset="0"/>
              </a:rPr>
              <a:t>Učitelské domy, Praha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Světové malířství: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1) </a:t>
            </a:r>
            <a:r>
              <a:rPr lang="cs-CZ" b="1" smtClean="0"/>
              <a:t>Georges Braque </a:t>
            </a:r>
            <a:r>
              <a:rPr lang="cs-CZ" smtClean="0"/>
              <a:t>(1882 – 1963)</a:t>
            </a:r>
          </a:p>
          <a:p>
            <a:pPr eaLnBrk="1" hangingPunct="1"/>
            <a:r>
              <a:rPr lang="cs-CZ" smtClean="0"/>
              <a:t>Francouzský malíř a sochař</a:t>
            </a:r>
          </a:p>
          <a:p>
            <a:pPr eaLnBrk="1" hangingPunct="1"/>
            <a:r>
              <a:rPr lang="cs-CZ" smtClean="0"/>
              <a:t>Nejdříve impresionismus, pak fauvismus</a:t>
            </a:r>
          </a:p>
          <a:p>
            <a:pPr eaLnBrk="1" hangingPunct="1"/>
            <a:r>
              <a:rPr lang="cs-CZ" smtClean="0"/>
              <a:t>Jeden ze zakladatelů kubismu</a:t>
            </a:r>
          </a:p>
          <a:p>
            <a:pPr eaLnBrk="1" hangingPunct="1"/>
            <a:r>
              <a:rPr lang="cs-CZ" smtClean="0"/>
              <a:t>Pracoval až do konce svého života</a:t>
            </a:r>
          </a:p>
        </p:txBody>
      </p:sp>
      <p:pic>
        <p:nvPicPr>
          <p:cNvPr id="16387" name="Obrázek 3" descr="braque_l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644900"/>
            <a:ext cx="27559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 typeface="Georgia" pitchFamily="18" charset="0"/>
              <a:buNone/>
            </a:pPr>
            <a:r>
              <a:rPr lang="cs-CZ" smtClean="0"/>
              <a:t>						</a:t>
            </a:r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r>
              <a:rPr lang="cs-CZ" smtClean="0"/>
              <a:t>					</a:t>
            </a:r>
            <a:r>
              <a:rPr lang="cs-CZ" sz="1800" smtClean="0">
                <a:solidFill>
                  <a:schemeClr val="tx1"/>
                </a:solidFill>
              </a:rPr>
              <a:t>housle a svíčka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40116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r>
              <a:rPr lang="cs-CZ" smtClean="0"/>
              <a:t>		</a:t>
            </a:r>
          </a:p>
          <a:p>
            <a:pPr lvl="4" eaLnBrk="1" hangingPunct="1">
              <a:buFont typeface="Georgia" pitchFamily="18" charset="0"/>
              <a:buNone/>
            </a:pPr>
            <a:r>
              <a:rPr lang="cs-CZ" smtClean="0"/>
              <a:t>		</a:t>
            </a:r>
          </a:p>
          <a:p>
            <a:pPr lvl="4" eaLnBrk="1" hangingPunct="1">
              <a:buFont typeface="Georgia" pitchFamily="18" charset="0"/>
              <a:buNone/>
            </a:pPr>
            <a:r>
              <a:rPr lang="cs-CZ" smtClean="0"/>
              <a:t>					</a:t>
            </a:r>
            <a:r>
              <a:rPr lang="cs-CZ" sz="1800" smtClean="0">
                <a:solidFill>
                  <a:schemeClr val="tx1"/>
                </a:solidFill>
              </a:rPr>
              <a:t>ovocná mísa a sklo</a:t>
            </a: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65175"/>
            <a:ext cx="41814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92763"/>
          </a:xfrm>
        </p:spPr>
        <p:txBody>
          <a:bodyPr/>
          <a:lstStyle/>
          <a:p>
            <a:pPr eaLnBrk="1" hangingPunct="1"/>
            <a:r>
              <a:rPr lang="cs-CZ" smtClean="0"/>
              <a:t>2) </a:t>
            </a:r>
            <a:r>
              <a:rPr lang="cs-CZ" b="1" smtClean="0"/>
              <a:t>Pablo Picasso </a:t>
            </a:r>
            <a:r>
              <a:rPr lang="cs-CZ" smtClean="0"/>
              <a:t>(1881-1973)</a:t>
            </a:r>
          </a:p>
          <a:p>
            <a:pPr eaLnBrk="1" hangingPunct="1"/>
            <a:r>
              <a:rPr lang="cs-CZ" smtClean="0"/>
              <a:t>Španělský malíř a sochař</a:t>
            </a:r>
          </a:p>
          <a:p>
            <a:pPr eaLnBrk="1" hangingPunct="1"/>
            <a:r>
              <a:rPr lang="cs-CZ" smtClean="0"/>
              <a:t>Druhý ze zakladatelů kubismu</a:t>
            </a:r>
          </a:p>
          <a:p>
            <a:pPr eaLnBrk="1" hangingPunct="1"/>
            <a:r>
              <a:rPr lang="cs-CZ" smtClean="0"/>
              <a:t>vytvořil asi 13 500 obrazů a skic, 100 000 rytin a tisků, 34 000 ilustrací a 300 skulptur a keramických děl</a:t>
            </a:r>
          </a:p>
          <a:p>
            <a:pPr eaLnBrk="1" hangingPunct="1"/>
            <a:r>
              <a:rPr lang="cs-CZ" smtClean="0"/>
              <a:t>modré období (1901–1904), 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růžové období (1905–1907), 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období ovlivněné 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Afrikou (1908–1909),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analytický kubismus, 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mtClean="0"/>
              <a:t>a systematický kubismus</a:t>
            </a:r>
          </a:p>
          <a:p>
            <a:pPr eaLnBrk="1" hangingPunct="1"/>
            <a:endParaRPr lang="cs-CZ" smtClean="0"/>
          </a:p>
        </p:txBody>
      </p:sp>
      <p:pic>
        <p:nvPicPr>
          <p:cNvPr id="19458" name="Obrázek 3" descr="Pablo_picasso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357563"/>
            <a:ext cx="25273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457200" y="2249488"/>
            <a:ext cx="86868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cs-CZ" sz="1800" smtClean="0"/>
          </a:p>
          <a:p>
            <a:pPr>
              <a:buFont typeface="Georgia" pitchFamily="18" charset="0"/>
              <a:buNone/>
            </a:pPr>
            <a:endParaRPr lang="cs-CZ" sz="1800" smtClean="0"/>
          </a:p>
          <a:p>
            <a:pPr>
              <a:buFont typeface="Georgia" pitchFamily="18" charset="0"/>
              <a:buNone/>
            </a:pPr>
            <a:endParaRPr lang="cs-CZ" sz="1800" smtClean="0"/>
          </a:p>
          <a:p>
            <a:pPr>
              <a:buFont typeface="Georgia" pitchFamily="18" charset="0"/>
              <a:buNone/>
            </a:pPr>
            <a:endParaRPr lang="cs-CZ" sz="1800" smtClean="0"/>
          </a:p>
          <a:p>
            <a:pPr>
              <a:buFont typeface="Georgia" pitchFamily="18" charset="0"/>
              <a:buNone/>
            </a:pPr>
            <a:endParaRPr lang="cs-CZ" sz="1800" smtClean="0"/>
          </a:p>
          <a:p>
            <a:pPr>
              <a:buFont typeface="Georgia" pitchFamily="18" charset="0"/>
              <a:buNone/>
            </a:pPr>
            <a:endParaRPr lang="cs-CZ" sz="1800" smtClean="0"/>
          </a:p>
          <a:p>
            <a:pPr>
              <a:buFont typeface="Georgia" pitchFamily="18" charset="0"/>
              <a:buNone/>
            </a:pPr>
            <a:endParaRPr lang="cs-CZ" sz="1800" smtClean="0"/>
          </a:p>
          <a:p>
            <a:pPr>
              <a:buFont typeface="Georgia" pitchFamily="18" charset="0"/>
              <a:buNone/>
            </a:pPr>
            <a:r>
              <a:rPr lang="cs-CZ" sz="1800" smtClean="0"/>
              <a:t>							     Avignonské</a:t>
            </a:r>
            <a:r>
              <a:rPr lang="cs-CZ" sz="1800" b="1" i="1" smtClean="0"/>
              <a:t> </a:t>
            </a:r>
            <a:r>
              <a:rPr lang="cs-CZ" sz="1800" smtClean="0"/>
              <a:t>slečny</a:t>
            </a:r>
          </a:p>
          <a:p>
            <a:pPr>
              <a:buFont typeface="Georgia" pitchFamily="18" charset="0"/>
              <a:buNone/>
            </a:pPr>
            <a:r>
              <a:rPr lang="cs-CZ" sz="1800" smtClean="0"/>
              <a:t>						      </a:t>
            </a:r>
            <a:r>
              <a:rPr lang="cs-CZ" sz="1200" smtClean="0"/>
              <a:t>(mnohdy označován za první kubistický obraz vůbec)</a:t>
            </a:r>
            <a:r>
              <a:rPr lang="cs-CZ" sz="800" smtClean="0"/>
              <a:t> 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48641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endParaRPr lang="cs-CZ" smtClean="0"/>
          </a:p>
          <a:p>
            <a:pPr lvl="4" eaLnBrk="1" hangingPunct="1">
              <a:buFont typeface="Georgia" pitchFamily="18" charset="0"/>
              <a:buNone/>
            </a:pPr>
            <a:r>
              <a:rPr lang="cs-CZ" smtClean="0"/>
              <a:t>					</a:t>
            </a:r>
            <a:r>
              <a:rPr lang="cs-CZ" sz="1800" smtClean="0">
                <a:solidFill>
                  <a:schemeClr val="tx1"/>
                </a:solidFill>
              </a:rPr>
              <a:t>Dora Maar au Chat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40655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249</TotalTime>
  <Words>383</Words>
  <Application>Microsoft Office PowerPoint</Application>
  <PresentationFormat>On-screen Show (4:3)</PresentationFormat>
  <Paragraphs>178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Trebuchet MS</vt:lpstr>
      <vt:lpstr>Georgia</vt:lpstr>
      <vt:lpstr>Wingdings 2</vt:lpstr>
      <vt:lpstr>Calibri</vt:lpstr>
      <vt:lpstr>Urbanistický</vt:lpstr>
      <vt:lpstr>Urbanistický</vt:lpstr>
      <vt:lpstr>Urbanistický</vt:lpstr>
      <vt:lpstr>Urbanistický</vt:lpstr>
      <vt:lpstr>KUBISMUS  </vt:lpstr>
      <vt:lpstr>Znaky:</vt:lpstr>
      <vt:lpstr>Historie:</vt:lpstr>
      <vt:lpstr>Světové malířství: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České malířství: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Architekrura: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KUBISMUS  </dc:title>
  <dc:creator>Lucinka</dc:creator>
  <cp:lastModifiedBy>Poseidon</cp:lastModifiedBy>
  <cp:revision>32</cp:revision>
  <dcterms:created xsi:type="dcterms:W3CDTF">2011-09-19T15:48:42Z</dcterms:created>
  <dcterms:modified xsi:type="dcterms:W3CDTF">2011-11-03T16:50:40Z</dcterms:modified>
</cp:coreProperties>
</file>