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C8DD-234D-4A51-83C7-EA21A9126703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6947E-17B5-42D0-98D6-4F183B7AF07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cs-CZ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Fyzická geografie Asie</a:t>
            </a:r>
            <a:endParaRPr lang="cs-CZ" dirty="0" smtClean="0"/>
          </a:p>
          <a:p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0776-EE4F-4515-A3B4-9EEB6773C68D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youtube.com</a:t>
            </a:r>
            <a:r>
              <a:rPr lang="cs-CZ" dirty="0" smtClean="0"/>
              <a:t>/</a:t>
            </a:r>
            <a:r>
              <a:rPr lang="cs-CZ" dirty="0" err="1" smtClean="0"/>
              <a:t>watch</a:t>
            </a:r>
            <a:r>
              <a:rPr lang="cs-CZ" dirty="0" smtClean="0"/>
              <a:t>?feature=</a:t>
            </a:r>
            <a:r>
              <a:rPr lang="cs-CZ" dirty="0" err="1" smtClean="0"/>
              <a:t>player</a:t>
            </a:r>
            <a:r>
              <a:rPr lang="cs-CZ" dirty="0" smtClean="0"/>
              <a:t>_</a:t>
            </a:r>
            <a:r>
              <a:rPr lang="cs-CZ" dirty="0" err="1" smtClean="0"/>
              <a:t>detailpage</a:t>
            </a:r>
            <a:r>
              <a:rPr lang="cs-CZ" dirty="0" smtClean="0"/>
              <a:t>&amp;v=</a:t>
            </a:r>
            <a:r>
              <a:rPr lang="cs-CZ" dirty="0" err="1" smtClean="0"/>
              <a:t>hqp</a:t>
            </a:r>
            <a:r>
              <a:rPr lang="cs-CZ" dirty="0" smtClean="0"/>
              <a:t>_TbIZU64#t=107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0776-EE4F-4515-A3B4-9EEB6773C68D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950-D529-4022-8065-0FF785449387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C99-33C2-441E-BB8F-010563400F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E950-D529-4022-8065-0FF785449387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6C99-33C2-441E-BB8F-010563400F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zcr.kvalitne.cz/images/asie4.gif" TargetMode="External"/><Relationship Id="rId2" Type="http://schemas.openxmlformats.org/officeDocument/2006/relationships/hyperlink" Target="http://www.shopkabinet.cz/files/img/products/cz_plc_zem_zmpvc_asie_obecna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Asie – přírodní podmínky 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67687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"/>
            <a:ext cx="748883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>
          <a:xfrm>
            <a:off x="395536" y="2492896"/>
            <a:ext cx="914400" cy="612648"/>
          </a:xfrm>
          <a:prstGeom prst="wedgeRectCallout">
            <a:avLst>
              <a:gd name="adj1" fmla="val 36574"/>
              <a:gd name="adj2" fmla="val -1586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Evropa</a:t>
            </a:r>
            <a:endParaRPr lang="cs-CZ" dirty="0"/>
          </a:p>
        </p:txBody>
      </p:sp>
      <p:sp>
        <p:nvSpPr>
          <p:cNvPr id="7" name="Obdélníkový popisek 6"/>
          <p:cNvSpPr/>
          <p:nvPr/>
        </p:nvSpPr>
        <p:spPr>
          <a:xfrm>
            <a:off x="8028384" y="2564904"/>
            <a:ext cx="914400" cy="612648"/>
          </a:xfrm>
          <a:prstGeom prst="wedgeRectCallout">
            <a:avLst>
              <a:gd name="adj1" fmla="val -130092"/>
              <a:gd name="adj2" fmla="val -1337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Asie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sie-fyzicko-geogr. prv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488832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444208" y="3284984"/>
            <a:ext cx="269979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Které geologicky nejstarší části Asie nejsou na mapce vyznačeny?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88640"/>
            <a:ext cx="8568952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b="1" u="sng" dirty="0" smtClean="0"/>
              <a:t>Nížiny</a:t>
            </a:r>
            <a:endParaRPr lang="cs-CZ" dirty="0" smtClean="0"/>
          </a:p>
          <a:p>
            <a:r>
              <a:rPr lang="cs-CZ" dirty="0" smtClean="0"/>
              <a:t>Nížiny do 200 m.</a:t>
            </a:r>
            <a:r>
              <a:rPr lang="cs-CZ" dirty="0" err="1" smtClean="0"/>
              <a:t>n.m</a:t>
            </a:r>
            <a:r>
              <a:rPr lang="cs-CZ" dirty="0" smtClean="0"/>
              <a:t>. - cca 26%</a:t>
            </a:r>
          </a:p>
          <a:p>
            <a:endParaRPr lang="cs-CZ" dirty="0" smtClean="0"/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Největší asijské nížiny:</a:t>
            </a:r>
            <a:endParaRPr lang="cs-CZ" dirty="0" smtClean="0"/>
          </a:p>
          <a:p>
            <a:r>
              <a:rPr lang="cs-CZ" dirty="0" smtClean="0"/>
              <a:t>Západosibiřská nížina        </a:t>
            </a:r>
            <a:r>
              <a:rPr lang="cs-CZ" dirty="0" err="1" smtClean="0"/>
              <a:t>Mezopotámská</a:t>
            </a:r>
            <a:r>
              <a:rPr lang="cs-CZ" dirty="0" smtClean="0"/>
              <a:t> nížina</a:t>
            </a:r>
          </a:p>
          <a:p>
            <a:r>
              <a:rPr lang="cs-CZ" dirty="0" err="1" smtClean="0"/>
              <a:t>Turanská</a:t>
            </a:r>
            <a:r>
              <a:rPr lang="cs-CZ" dirty="0" smtClean="0"/>
              <a:t> nížina             </a:t>
            </a:r>
            <a:r>
              <a:rPr lang="cs-CZ" dirty="0" err="1" smtClean="0"/>
              <a:t>Indoganžská</a:t>
            </a:r>
            <a:r>
              <a:rPr lang="cs-CZ" dirty="0" smtClean="0"/>
              <a:t> nížina </a:t>
            </a:r>
          </a:p>
          <a:p>
            <a:r>
              <a:rPr lang="cs-CZ" dirty="0" smtClean="0"/>
              <a:t>Kaspická nížina             Velká čínská nížina </a:t>
            </a:r>
          </a:p>
          <a:p>
            <a:r>
              <a:rPr lang="cs-CZ" dirty="0" err="1" smtClean="0"/>
              <a:t>Severosibiřská</a:t>
            </a:r>
            <a:r>
              <a:rPr lang="cs-CZ" dirty="0" smtClean="0"/>
              <a:t> nížina 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mtClean="0"/>
              <a:t>Nejnižší pevninský </a:t>
            </a:r>
            <a:r>
              <a:rPr lang="cs-CZ" dirty="0" smtClean="0"/>
              <a:t>bod světa</a:t>
            </a:r>
            <a:r>
              <a:rPr lang="cs-CZ" smtClean="0"/>
              <a:t>: </a:t>
            </a:r>
            <a:r>
              <a:rPr lang="cs-CZ" dirty="0" smtClean="0"/>
              <a:t>  proláklina Mrtvého moře     (-408m)</a:t>
            </a:r>
          </a:p>
          <a:p>
            <a:r>
              <a:rPr lang="cs-CZ" dirty="0" err="1" smtClean="0"/>
              <a:t>Nejhlub.kryptodeprese</a:t>
            </a:r>
            <a:r>
              <a:rPr lang="cs-CZ" dirty="0" smtClean="0"/>
              <a:t> světa:    Bajkal                (-1181m pod mořem)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836712"/>
            <a:ext cx="792088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2400" b="1" dirty="0" smtClean="0"/>
              <a:t>Najdi na mapě a zapiš názvy největších asijských nížin.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536" y="3789040"/>
            <a:ext cx="8208912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I.Kterými</a:t>
            </a:r>
            <a:r>
              <a:rPr lang="cs-CZ" dirty="0" smtClean="0"/>
              <a:t> státy prochází </a:t>
            </a:r>
            <a:r>
              <a:rPr lang="cs-CZ" dirty="0" err="1" smtClean="0"/>
              <a:t>Turanská</a:t>
            </a:r>
            <a:r>
              <a:rPr lang="cs-CZ" dirty="0" smtClean="0"/>
              <a:t> nížina?</a:t>
            </a:r>
          </a:p>
          <a:p>
            <a:pPr algn="ctr"/>
            <a:r>
              <a:rPr lang="cs-CZ" dirty="0" err="1" smtClean="0"/>
              <a:t>II.Kterými</a:t>
            </a:r>
            <a:r>
              <a:rPr lang="cs-CZ" dirty="0" smtClean="0"/>
              <a:t> </a:t>
            </a:r>
            <a:r>
              <a:rPr lang="cs-CZ" dirty="0"/>
              <a:t>státy </a:t>
            </a:r>
            <a:r>
              <a:rPr lang="cs-CZ" dirty="0" smtClean="0"/>
              <a:t>prochází </a:t>
            </a:r>
            <a:r>
              <a:rPr lang="cs-CZ" dirty="0" err="1" smtClean="0"/>
              <a:t>Mezopotámská</a:t>
            </a:r>
            <a:r>
              <a:rPr lang="cs-CZ" dirty="0" smtClean="0"/>
              <a:t> nížina?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60648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Pohoří </a:t>
            </a:r>
            <a:endParaRPr lang="cs-CZ" dirty="0" smtClean="0"/>
          </a:p>
          <a:p>
            <a:r>
              <a:rPr lang="cs-CZ" dirty="0" smtClean="0"/>
              <a:t>Území nad 2000 m.</a:t>
            </a:r>
            <a:r>
              <a:rPr lang="cs-CZ" dirty="0" err="1" smtClean="0"/>
              <a:t>n.m</a:t>
            </a:r>
            <a:r>
              <a:rPr lang="cs-CZ" dirty="0" smtClean="0"/>
              <a:t>. - cca 14% </a:t>
            </a:r>
          </a:p>
          <a:p>
            <a:r>
              <a:rPr lang="cs-CZ" dirty="0" smtClean="0"/>
              <a:t>Většina pohoří - </a:t>
            </a:r>
            <a:r>
              <a:rPr lang="cs-CZ" dirty="0" err="1" smtClean="0"/>
              <a:t>Alpinsko</a:t>
            </a:r>
            <a:r>
              <a:rPr lang="cs-CZ" dirty="0" smtClean="0"/>
              <a:t>-</a:t>
            </a:r>
            <a:r>
              <a:rPr lang="cs-CZ" dirty="0" err="1" smtClean="0"/>
              <a:t>himalajské</a:t>
            </a:r>
            <a:r>
              <a:rPr lang="cs-CZ" dirty="0" smtClean="0"/>
              <a:t> vrásnění</a:t>
            </a:r>
          </a:p>
          <a:p>
            <a:r>
              <a:rPr lang="cs-CZ" dirty="0" smtClean="0"/>
              <a:t>V a JV Asie – mladší sopečná pohoří </a:t>
            </a:r>
          </a:p>
          <a:p>
            <a:r>
              <a:rPr lang="cs-CZ" dirty="0" smtClean="0"/>
              <a:t>Mohutné horské soustavy protínají kontinent ve dvou pásech,</a:t>
            </a:r>
          </a:p>
          <a:p>
            <a:r>
              <a:rPr lang="cs-CZ" dirty="0" smtClean="0"/>
              <a:t>spojují se ve střední Asii  (Pamír, 7495 m - </a:t>
            </a:r>
            <a:r>
              <a:rPr lang="cs-CZ" dirty="0" err="1" smtClean="0"/>
              <a:t>Ismoili</a:t>
            </a:r>
            <a:r>
              <a:rPr lang="cs-CZ" dirty="0" smtClean="0"/>
              <a:t> </a:t>
            </a:r>
            <a:r>
              <a:rPr lang="cs-CZ" dirty="0" err="1" smtClean="0"/>
              <a:t>Somoni</a:t>
            </a:r>
            <a:r>
              <a:rPr lang="cs-CZ" dirty="0" smtClean="0"/>
              <a:t>)</a:t>
            </a:r>
          </a:p>
          <a:p>
            <a:r>
              <a:rPr lang="cs-CZ" dirty="0" smtClean="0"/>
              <a:t>třetí pásmo je na východě Asie (tichooceánské) 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První horské pásmo </a:t>
            </a:r>
            <a:endParaRPr lang="cs-CZ" dirty="0" smtClean="0"/>
          </a:p>
          <a:p>
            <a:r>
              <a:rPr lang="cs-CZ" dirty="0" smtClean="0"/>
              <a:t>Soustava pohoří od Malé Asie, přes střední Asii, </a:t>
            </a:r>
            <a:r>
              <a:rPr lang="cs-CZ" dirty="0" err="1" smtClean="0"/>
              <a:t>pol.Zadní</a:t>
            </a:r>
            <a:r>
              <a:rPr lang="cs-CZ" dirty="0" smtClean="0"/>
              <a:t> Indie až na Velké a Malé Sundy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Taurus -   Velký Kavkaz - </a:t>
            </a:r>
            <a:r>
              <a:rPr lang="cs-CZ" dirty="0" err="1" smtClean="0"/>
              <a:t>Kohrúdské</a:t>
            </a:r>
            <a:r>
              <a:rPr lang="cs-CZ" dirty="0" smtClean="0"/>
              <a:t> hory-  </a:t>
            </a:r>
            <a:r>
              <a:rPr lang="cs-CZ" dirty="0" err="1" smtClean="0"/>
              <a:t>Iránská</a:t>
            </a:r>
            <a:r>
              <a:rPr lang="cs-CZ" dirty="0" smtClean="0"/>
              <a:t> </a:t>
            </a:r>
            <a:r>
              <a:rPr lang="cs-CZ" dirty="0" err="1" smtClean="0"/>
              <a:t>ysočina</a:t>
            </a:r>
            <a:r>
              <a:rPr lang="cs-CZ" dirty="0" smtClean="0"/>
              <a:t>  -  </a:t>
            </a:r>
            <a:r>
              <a:rPr lang="cs-CZ" dirty="0" err="1" smtClean="0"/>
              <a:t>Karakorám</a:t>
            </a:r>
            <a:r>
              <a:rPr lang="cs-CZ" dirty="0" smtClean="0"/>
              <a:t> -  Zagros - Hindúkuš  - </a:t>
            </a:r>
            <a:r>
              <a:rPr lang="cs-CZ" dirty="0" err="1" smtClean="0"/>
              <a:t>Himaláj</a:t>
            </a:r>
            <a:r>
              <a:rPr lang="cs-CZ" dirty="0" smtClean="0"/>
              <a:t> -Elborz  - </a:t>
            </a:r>
            <a:r>
              <a:rPr lang="cs-CZ" dirty="0" err="1" smtClean="0"/>
              <a:t>Sulajmánské</a:t>
            </a:r>
            <a:r>
              <a:rPr lang="cs-CZ" dirty="0" smtClean="0"/>
              <a:t> pohoří - </a:t>
            </a:r>
            <a:r>
              <a:rPr lang="cs-CZ" dirty="0" err="1" smtClean="0"/>
              <a:t>Kunlun</a:t>
            </a:r>
            <a:r>
              <a:rPr lang="cs-CZ" dirty="0" smtClean="0"/>
              <a:t> </a:t>
            </a:r>
            <a:r>
              <a:rPr lang="cs-CZ" dirty="0" err="1" smtClean="0"/>
              <a:t>Shan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 </a:t>
            </a:r>
            <a:r>
              <a:rPr lang="cs-CZ" dirty="0" err="1" smtClean="0"/>
              <a:t>Himaláji</a:t>
            </a:r>
            <a:r>
              <a:rPr lang="cs-CZ" dirty="0" smtClean="0"/>
              <a:t> a </a:t>
            </a:r>
            <a:r>
              <a:rPr lang="cs-CZ" dirty="0" err="1" smtClean="0"/>
              <a:t>Karakorámu</a:t>
            </a:r>
            <a:r>
              <a:rPr lang="cs-CZ" dirty="0" smtClean="0"/>
              <a:t> leží všech 14 vrcholů nad 8 tis metrů 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3140968"/>
            <a:ext cx="7992888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Najdi na mapě následující pohoří a zapiš,v kterých zemích tato pohoří leží. 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332656"/>
            <a:ext cx="8496944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u="sng" dirty="0" smtClean="0"/>
              <a:t>Druhé horské pásmo </a:t>
            </a:r>
            <a:endParaRPr lang="cs-CZ" dirty="0" smtClean="0"/>
          </a:p>
          <a:p>
            <a:r>
              <a:rPr lang="cs-CZ" dirty="0" smtClean="0"/>
              <a:t>Soustava pohoří od Pamíru na SV až na Čukotku  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   </a:t>
            </a:r>
          </a:p>
          <a:p>
            <a:r>
              <a:rPr lang="cs-CZ" dirty="0" err="1" smtClean="0"/>
              <a:t>Ťan</a:t>
            </a:r>
            <a:r>
              <a:rPr lang="cs-CZ" dirty="0" smtClean="0"/>
              <a:t> </a:t>
            </a:r>
            <a:r>
              <a:rPr lang="cs-CZ" dirty="0" err="1" smtClean="0"/>
              <a:t>Šan</a:t>
            </a:r>
            <a:r>
              <a:rPr lang="cs-CZ" dirty="0" smtClean="0"/>
              <a:t>  - Altaj -  Mongolský Altaj </a:t>
            </a:r>
          </a:p>
          <a:p>
            <a:r>
              <a:rPr lang="cs-CZ" dirty="0" err="1" smtClean="0"/>
              <a:t>Sajanské</a:t>
            </a:r>
            <a:r>
              <a:rPr lang="cs-CZ" dirty="0" smtClean="0"/>
              <a:t> pohoří - </a:t>
            </a:r>
            <a:r>
              <a:rPr lang="cs-CZ" dirty="0" err="1" smtClean="0"/>
              <a:t>Tannu</a:t>
            </a:r>
            <a:r>
              <a:rPr lang="cs-CZ" dirty="0" smtClean="0"/>
              <a:t>-Ola-  </a:t>
            </a:r>
            <a:r>
              <a:rPr lang="cs-CZ" dirty="0" err="1" smtClean="0"/>
              <a:t>Changaj</a:t>
            </a:r>
            <a:r>
              <a:rPr lang="cs-CZ" dirty="0" smtClean="0"/>
              <a:t> </a:t>
            </a:r>
          </a:p>
          <a:p>
            <a:r>
              <a:rPr lang="cs-CZ" dirty="0" smtClean="0"/>
              <a:t>Jabloňové pohoří-Stanové pohoří-  </a:t>
            </a:r>
            <a:r>
              <a:rPr lang="cs-CZ" dirty="0" err="1" smtClean="0"/>
              <a:t>Džugdžur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Verchojanské</a:t>
            </a:r>
            <a:r>
              <a:rPr lang="cs-CZ" dirty="0" smtClean="0"/>
              <a:t> pohoří - </a:t>
            </a:r>
            <a:r>
              <a:rPr lang="cs-CZ" dirty="0" err="1" smtClean="0"/>
              <a:t>Čerského</a:t>
            </a:r>
            <a:r>
              <a:rPr lang="cs-CZ" dirty="0" smtClean="0"/>
              <a:t> pohoří - Kolymské pohoří –Čukotské pohoří 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Třetí horské pásmo </a:t>
            </a:r>
            <a:endParaRPr lang="cs-CZ" dirty="0" smtClean="0"/>
          </a:p>
          <a:p>
            <a:r>
              <a:rPr lang="cs-CZ" dirty="0" smtClean="0"/>
              <a:t>Probíhá na V Asie, tichooceánské  </a:t>
            </a:r>
          </a:p>
          <a:p>
            <a:r>
              <a:rPr lang="cs-CZ" dirty="0" smtClean="0"/>
              <a:t>Většinou mladší pohoří, vzniklá sopečnou činností </a:t>
            </a:r>
          </a:p>
          <a:p>
            <a:r>
              <a:rPr lang="cs-CZ" dirty="0" smtClean="0"/>
              <a:t>Velké množství sopek (cca 130, nejznámější </a:t>
            </a:r>
            <a:r>
              <a:rPr lang="cs-CZ" dirty="0" err="1" smtClean="0"/>
              <a:t>Ključevskaja</a:t>
            </a:r>
            <a:r>
              <a:rPr lang="cs-CZ" dirty="0" smtClean="0"/>
              <a:t>)</a:t>
            </a:r>
          </a:p>
          <a:p>
            <a:r>
              <a:rPr lang="cs-CZ" dirty="0" smtClean="0"/>
              <a:t>Kamčatka, Kurily, Japonské ostrovy, </a:t>
            </a:r>
            <a:r>
              <a:rPr lang="cs-CZ" dirty="0" err="1" smtClean="0"/>
              <a:t>Rjúkjú</a:t>
            </a:r>
            <a:r>
              <a:rPr lang="cs-CZ" dirty="0" smtClean="0"/>
              <a:t>, Filipíny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4" y="1124744"/>
            <a:ext cx="7992888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Najdi na mapě následující pohoří a zapiš,v kterých zemích tato pohoří leží.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60648"/>
            <a:ext cx="2147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 smtClean="0"/>
              <a:t>Ostrovy a souostroví</a:t>
            </a:r>
            <a:endParaRPr lang="cs-CZ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847746"/>
            <a:ext cx="820891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Malajské souostroví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největší souostroví na světě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(rozloha 2 miliony km</a:t>
            </a:r>
            <a:r>
              <a:rPr kumimoji="0" lang="cs-CZ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 Skládá se z těchto hlavních souostroví: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Velké Sundy, Malé Sundy, Moluky, Filipíny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Celé Malajské souostroví leží v Asii, protože ostrov Nová Guinea (Oceánie), který na něj navazuje, se za součást Malajského souostroví nepovažuje.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Velké Sundy: Sumatra (6. největší ostrov světa),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Jáva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nejlidnatější ostrov světa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 Sulawesi (Celebes, 11. na světě),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Kalimantan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Borneo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největší ostrov Asie a 3. největší ostrov světa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rozloha přibližně 750000 km</a:t>
            </a:r>
            <a:r>
              <a:rPr kumimoji="0" lang="cs-CZ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jediný ostrov na světě, na kterém leží 3 státy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Malé Sundy: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Lombok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Sumbawa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Flores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Timor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Moluky: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Halmahera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(podobnost tvaru se Sulawesi)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Filipíny: Luzon,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Mindanao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Palawan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4030906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Další ostrovy: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Kypr, Bahrajn, Lakadivy, Maledivy, Cejlon, Andamany, Nikobary, Taiwan, Hainan (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Chaj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nan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Rjúkjú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Japonsko (Honšú - 7. největší na světě, Hokkaidó,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Kjúšú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Šikoku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cs-CZ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5013176"/>
            <a:ext cx="1800200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</a:t>
            </a:r>
            <a:r>
              <a:rPr lang="cs-CZ" dirty="0" smtClean="0"/>
              <a:t>.Které státy leží na Borneu?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43808" y="5229200"/>
            <a:ext cx="406880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2"/>
                </a:solidFill>
              </a:rPr>
              <a:t>II .Kterému souostroví náleží ostrov Bali?</a:t>
            </a:r>
            <a:endParaRPr lang="cs-CZ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476672"/>
            <a:ext cx="720267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Použité </a:t>
            </a:r>
            <a:r>
              <a:rPr lang="cs-CZ" sz="1600" b="1" dirty="0" smtClean="0"/>
              <a:t>zdroje:</a:t>
            </a:r>
          </a:p>
          <a:p>
            <a:r>
              <a:rPr lang="cs-CZ" sz="1600" b="1" dirty="0" err="1" smtClean="0"/>
              <a:t>Wikimedia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Commons</a:t>
            </a:r>
            <a:endParaRPr lang="cs-CZ" sz="1600" b="1" dirty="0" smtClean="0"/>
          </a:p>
          <a:p>
            <a:r>
              <a:rPr lang="cs-CZ" sz="1600" dirty="0" smtClean="0">
                <a:hlinkClick r:id="rId2"/>
              </a:rPr>
              <a:t>http://www.</a:t>
            </a:r>
            <a:r>
              <a:rPr lang="cs-CZ" sz="1600" dirty="0" err="1" smtClean="0">
                <a:hlinkClick r:id="rId2"/>
              </a:rPr>
              <a:t>shopkabinet.cz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files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img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products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cz</a:t>
            </a:r>
            <a:r>
              <a:rPr lang="cs-CZ" sz="1600" dirty="0" smtClean="0">
                <a:hlinkClick r:id="rId2"/>
              </a:rPr>
              <a:t>_</a:t>
            </a:r>
            <a:r>
              <a:rPr lang="cs-CZ" sz="1600" dirty="0" err="1" smtClean="0">
                <a:hlinkClick r:id="rId2"/>
              </a:rPr>
              <a:t>plc</a:t>
            </a:r>
            <a:r>
              <a:rPr lang="cs-CZ" sz="1600" dirty="0" smtClean="0">
                <a:hlinkClick r:id="rId2"/>
              </a:rPr>
              <a:t>_zem_</a:t>
            </a:r>
            <a:r>
              <a:rPr lang="cs-CZ" sz="1600" dirty="0" err="1" smtClean="0">
                <a:hlinkClick r:id="rId2"/>
              </a:rPr>
              <a:t>zmpvc</a:t>
            </a:r>
            <a:r>
              <a:rPr lang="cs-CZ" sz="1600" dirty="0" smtClean="0">
                <a:hlinkClick r:id="rId2"/>
              </a:rPr>
              <a:t>_</a:t>
            </a:r>
            <a:r>
              <a:rPr lang="cs-CZ" sz="1600" dirty="0" err="1" smtClean="0">
                <a:hlinkClick r:id="rId2"/>
              </a:rPr>
              <a:t>asie</a:t>
            </a:r>
            <a:r>
              <a:rPr lang="cs-CZ" sz="1600" dirty="0" smtClean="0">
                <a:hlinkClick r:id="rId2"/>
              </a:rPr>
              <a:t>_</a:t>
            </a:r>
            <a:r>
              <a:rPr lang="cs-CZ" sz="1600" dirty="0" err="1" smtClean="0">
                <a:hlinkClick r:id="rId2"/>
              </a:rPr>
              <a:t>obecna.jpg</a:t>
            </a:r>
            <a:endParaRPr lang="cs-CZ" sz="1600" dirty="0" smtClean="0"/>
          </a:p>
          <a:p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zcr.kvalitne.cz/images/asie4.gif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Pro vymezení hranice mezi Evropou a Asií neexistuje jednoznačné </a:t>
            </a:r>
            <a:r>
              <a:rPr lang="cs-CZ" dirty="0" err="1" smtClean="0"/>
              <a:t>fyzickogeografické</a:t>
            </a:r>
            <a:r>
              <a:rPr lang="cs-CZ" dirty="0" smtClean="0"/>
              <a:t> kritérium. Ustálila se </a:t>
            </a:r>
            <a:r>
              <a:rPr lang="cs-CZ" b="1" dirty="0" smtClean="0"/>
              <a:t>konvenční hranice</a:t>
            </a:r>
            <a:r>
              <a:rPr lang="cs-CZ" dirty="0" smtClean="0"/>
              <a:t>, i když nad jejím průběhem nepanuje úplná shoda: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95536" y="1052736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Varianta A</a:t>
            </a:r>
          </a:p>
          <a:p>
            <a:r>
              <a:rPr lang="cs-CZ" b="1" u="sng" dirty="0"/>
              <a:t>Hranice Asie</a:t>
            </a:r>
            <a:endParaRPr lang="cs-CZ" dirty="0" smtClean="0"/>
          </a:p>
          <a:p>
            <a:r>
              <a:rPr lang="cs-CZ" dirty="0"/>
              <a:t>   </a:t>
            </a:r>
            <a:r>
              <a:rPr lang="cs-CZ" b="1" dirty="0" err="1" smtClean="0"/>
              <a:t>Asie</a:t>
            </a:r>
            <a:r>
              <a:rPr lang="cs-CZ" b="1" dirty="0" smtClean="0"/>
              <a:t>/Evropa:</a:t>
            </a:r>
            <a:r>
              <a:rPr lang="cs-CZ" dirty="0" err="1" smtClean="0"/>
              <a:t>Bajdaratský</a:t>
            </a:r>
            <a:r>
              <a:rPr lang="cs-CZ" dirty="0" smtClean="0"/>
              <a:t> záliv </a:t>
            </a:r>
            <a:r>
              <a:rPr lang="cs-CZ" dirty="0" err="1" smtClean="0"/>
              <a:t>Karského</a:t>
            </a:r>
            <a:r>
              <a:rPr lang="cs-CZ" dirty="0" smtClean="0"/>
              <a:t> moře</a:t>
            </a:r>
          </a:p>
          <a:p>
            <a:r>
              <a:rPr lang="cs-CZ" b="1" dirty="0" smtClean="0"/>
              <a:t> </a:t>
            </a:r>
            <a:r>
              <a:rPr lang="cs-CZ" dirty="0"/>
              <a:t>pohoří Ural (východní úpatí) - řeka Ural (řeka </a:t>
            </a:r>
            <a:r>
              <a:rPr lang="cs-CZ" dirty="0" err="1"/>
              <a:t>Emba</a:t>
            </a:r>
            <a:r>
              <a:rPr lang="cs-CZ" dirty="0"/>
              <a:t>) - SZ pobřeží Kaspického moře (to je celé v Asii!) - </a:t>
            </a:r>
            <a:r>
              <a:rPr lang="cs-CZ" dirty="0" err="1"/>
              <a:t>Kumo</a:t>
            </a:r>
            <a:r>
              <a:rPr lang="cs-CZ" dirty="0"/>
              <a:t>-manyčská sníženina (dolní tok řeky </a:t>
            </a:r>
            <a:r>
              <a:rPr lang="cs-CZ" dirty="0" err="1"/>
              <a:t>Kuma</a:t>
            </a:r>
            <a:r>
              <a:rPr lang="cs-CZ" dirty="0"/>
              <a:t> - jezero </a:t>
            </a:r>
            <a:r>
              <a:rPr lang="cs-CZ" dirty="0" err="1"/>
              <a:t>Manyč</a:t>
            </a:r>
            <a:r>
              <a:rPr lang="cs-CZ" dirty="0"/>
              <a:t> - řeka </a:t>
            </a:r>
            <a:r>
              <a:rPr lang="cs-CZ" dirty="0" err="1"/>
              <a:t>Manyč</a:t>
            </a:r>
            <a:r>
              <a:rPr lang="cs-CZ" dirty="0"/>
              <a:t>) - ústí řeky Don - Azovské moře - </a:t>
            </a:r>
            <a:r>
              <a:rPr lang="cs-CZ" dirty="0" err="1"/>
              <a:t>Kerčský</a:t>
            </a:r>
            <a:r>
              <a:rPr lang="cs-CZ" dirty="0"/>
              <a:t> průliv - Černé moře - Bospor - </a:t>
            </a:r>
            <a:r>
              <a:rPr lang="cs-CZ" dirty="0" err="1"/>
              <a:t>Marmarské</a:t>
            </a:r>
            <a:r>
              <a:rPr lang="cs-CZ" dirty="0"/>
              <a:t> moře - Dardanely - Egejské moře. Kypr je v Asii, téměř všechny ostrovy v Egejském moři se řadí k Evropě (Řecko).</a:t>
            </a:r>
            <a:endParaRPr lang="cs-CZ" dirty="0" smtClean="0"/>
          </a:p>
          <a:p>
            <a:endParaRPr lang="cs-CZ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80728"/>
            <a:ext cx="2857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467544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err="1"/>
              <a:t>Asie</a:t>
            </a:r>
            <a:r>
              <a:rPr lang="cs-CZ" b="1" dirty="0"/>
              <a:t>/Afrika: </a:t>
            </a:r>
            <a:r>
              <a:rPr lang="cs-CZ" dirty="0"/>
              <a:t>Suezský průplav (Suezská šíje), Rudé moře, průliv Báb </a:t>
            </a:r>
            <a:r>
              <a:rPr lang="cs-CZ" dirty="0" err="1"/>
              <a:t>al</a:t>
            </a:r>
            <a:r>
              <a:rPr lang="cs-CZ" dirty="0"/>
              <a:t>-</a:t>
            </a:r>
            <a:r>
              <a:rPr lang="cs-CZ" dirty="0" err="1"/>
              <a:t>Mandab</a:t>
            </a:r>
            <a:r>
              <a:rPr lang="cs-CZ" dirty="0"/>
              <a:t>, Adenský záliv.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5229200"/>
            <a:ext cx="53640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Asie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/Severní Amerika: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Beringův průliv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Asie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/Austrálie a Oceánie: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Nová Guinea, Palau a Mariany se řadí do Oceánie, ostrovy na západ od nich již do Asie.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ki.rvp.cz/@api/deki/files/115/=2000px-Asi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6" y="1412776"/>
            <a:ext cx="7992888" cy="5445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97053" y="790164"/>
            <a:ext cx="3599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Krajní pevninské body Asie</a:t>
            </a:r>
            <a:endParaRPr lang="cs-CZ" sz="2400" b="1" dirty="0"/>
          </a:p>
        </p:txBody>
      </p:sp>
      <p:sp>
        <p:nvSpPr>
          <p:cNvPr id="5" name="Obdélník 4"/>
          <p:cNvSpPr/>
          <p:nvPr/>
        </p:nvSpPr>
        <p:spPr>
          <a:xfrm>
            <a:off x="179512" y="5657671"/>
            <a:ext cx="4647018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dirty="0"/>
              <a:t>Sever : </a:t>
            </a:r>
            <a:r>
              <a:rPr lang="cs-CZ" dirty="0" err="1"/>
              <a:t>Čeljuskinův</a:t>
            </a:r>
            <a:r>
              <a:rPr lang="cs-CZ" dirty="0"/>
              <a:t> mys (77° 44' s. š</a:t>
            </a:r>
            <a:r>
              <a:rPr lang="cs-CZ" dirty="0" smtClean="0"/>
              <a:t>.)-Rusko</a:t>
            </a:r>
            <a:endParaRPr lang="cs-CZ" dirty="0"/>
          </a:p>
          <a:p>
            <a:r>
              <a:rPr lang="sv-SE" dirty="0" smtClean="0"/>
              <a:t>Jih</a:t>
            </a:r>
            <a:r>
              <a:rPr lang="sv-SE" dirty="0"/>
              <a:t>: </a:t>
            </a:r>
            <a:r>
              <a:rPr lang="cs-CZ" dirty="0"/>
              <a:t>Mys </a:t>
            </a:r>
            <a:r>
              <a:rPr lang="cs-CZ" dirty="0" err="1"/>
              <a:t>Buru</a:t>
            </a:r>
            <a:r>
              <a:rPr lang="sv-SE" dirty="0"/>
              <a:t> (1° 25' s. š</a:t>
            </a:r>
            <a:r>
              <a:rPr lang="sv-SE" dirty="0" smtClean="0"/>
              <a:t>.)</a:t>
            </a:r>
            <a:r>
              <a:rPr lang="cs-CZ" dirty="0" smtClean="0"/>
              <a:t>-Malajsie</a:t>
            </a:r>
          </a:p>
          <a:p>
            <a:r>
              <a:rPr lang="cs-CZ" dirty="0"/>
              <a:t>Východ: </a:t>
            </a:r>
            <a:r>
              <a:rPr lang="cs-CZ" dirty="0" err="1"/>
              <a:t>Děžněvův</a:t>
            </a:r>
            <a:r>
              <a:rPr lang="cs-CZ" dirty="0"/>
              <a:t> mys (169° 40' z. d</a:t>
            </a:r>
            <a:r>
              <a:rPr lang="cs-CZ" dirty="0" smtClean="0"/>
              <a:t>.)-Rusko</a:t>
            </a:r>
            <a:endParaRPr lang="cs-CZ" dirty="0"/>
          </a:p>
          <a:p>
            <a:r>
              <a:rPr lang="en-US" dirty="0" err="1" smtClean="0"/>
              <a:t>Západ</a:t>
            </a:r>
            <a:r>
              <a:rPr lang="en-US" dirty="0"/>
              <a:t>: </a:t>
            </a:r>
            <a:r>
              <a:rPr lang="cs-CZ" dirty="0"/>
              <a:t>Mys Baba</a:t>
            </a:r>
            <a:r>
              <a:rPr lang="en-US" dirty="0"/>
              <a:t> (26° 3' v. d</a:t>
            </a:r>
            <a:r>
              <a:rPr lang="en-US" dirty="0" smtClean="0"/>
              <a:t>.)</a:t>
            </a:r>
            <a:r>
              <a:rPr lang="cs-CZ" dirty="0" smtClean="0"/>
              <a:t>-Turecko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79512" y="79123"/>
            <a:ext cx="8643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Najdi zeměpisné souřadnice  uvedených mysů a </a:t>
            </a:r>
            <a:r>
              <a:rPr lang="cs-CZ" dirty="0" err="1"/>
              <a:t>stát,v</a:t>
            </a:r>
            <a:r>
              <a:rPr lang="cs-CZ" dirty="0"/>
              <a:t> němž se nachází.</a:t>
            </a:r>
          </a:p>
          <a:p>
            <a:r>
              <a:rPr lang="cs-CZ" dirty="0"/>
              <a:t>Sever : </a:t>
            </a:r>
            <a:r>
              <a:rPr lang="cs-CZ" dirty="0" err="1"/>
              <a:t>Čeljuskinův</a:t>
            </a:r>
            <a:r>
              <a:rPr lang="cs-CZ" dirty="0"/>
              <a:t> mys</a:t>
            </a:r>
          </a:p>
          <a:p>
            <a:r>
              <a:rPr lang="cs-CZ" dirty="0"/>
              <a:t>Východ: </a:t>
            </a:r>
            <a:r>
              <a:rPr lang="cs-CZ" dirty="0" err="1"/>
              <a:t>Děžněvův</a:t>
            </a:r>
            <a:r>
              <a:rPr lang="cs-CZ" dirty="0"/>
              <a:t> mys</a:t>
            </a:r>
          </a:p>
          <a:p>
            <a:r>
              <a:rPr lang="sv-SE" dirty="0"/>
              <a:t>Jih: </a:t>
            </a:r>
            <a:r>
              <a:rPr lang="cs-CZ" dirty="0"/>
              <a:t>Mys </a:t>
            </a:r>
            <a:r>
              <a:rPr lang="cs-CZ" dirty="0" err="1"/>
              <a:t>Buru</a:t>
            </a:r>
            <a:endParaRPr lang="cs-CZ" dirty="0"/>
          </a:p>
          <a:p>
            <a:r>
              <a:rPr lang="sv-SE" dirty="0"/>
              <a:t> </a:t>
            </a:r>
            <a:r>
              <a:rPr lang="en-US" dirty="0" err="1"/>
              <a:t>Západ</a:t>
            </a:r>
            <a:r>
              <a:rPr lang="en-US" dirty="0"/>
              <a:t>: </a:t>
            </a:r>
            <a:r>
              <a:rPr lang="cs-CZ" dirty="0"/>
              <a:t>Mys Baba</a:t>
            </a:r>
            <a:r>
              <a:rPr lang="en-US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0138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5081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5436096" y="1052736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-pobřeží je značně členité (délka bez ostrovů cca 69 000km) </a:t>
            </a:r>
          </a:p>
          <a:p>
            <a:r>
              <a:rPr lang="cs-CZ" b="1" dirty="0" smtClean="0"/>
              <a:t>-</a:t>
            </a:r>
            <a:r>
              <a:rPr lang="cs-CZ" dirty="0" smtClean="0"/>
              <a:t>na ostrovy a poloostrovy připadá cca </a:t>
            </a:r>
            <a:r>
              <a:rPr lang="cs-CZ" b="1" dirty="0" smtClean="0"/>
              <a:t>25% rozlohy </a:t>
            </a:r>
          </a:p>
          <a:p>
            <a:endParaRPr lang="cs-CZ" b="1" dirty="0" smtClean="0"/>
          </a:p>
          <a:p>
            <a:r>
              <a:rPr lang="cs-CZ" dirty="0" smtClean="0"/>
              <a:t>Největší ostrov: Kalimantan (Borneo)  (cca 750 000 km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Největší poloostrov světa: Arabský (2,8 mil km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Největší záliv světa: Bengálský                (2,2 mil km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5081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0" y="1556792"/>
            <a:ext cx="320384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Zapiš názvy  ostrovů,souostroví,poloostrovů.</a:t>
            </a:r>
            <a:endParaRPr lang="cs-CZ" dirty="0"/>
          </a:p>
        </p:txBody>
      </p:sp>
      <p:sp>
        <p:nvSpPr>
          <p:cNvPr id="4" name="Čárový popisek 1 3"/>
          <p:cNvSpPr/>
          <p:nvPr/>
        </p:nvSpPr>
        <p:spPr>
          <a:xfrm>
            <a:off x="3203848" y="188640"/>
            <a:ext cx="432048" cy="360040"/>
          </a:xfrm>
          <a:prstGeom prst="borderCallout1">
            <a:avLst>
              <a:gd name="adj1" fmla="val 37563"/>
              <a:gd name="adj2" fmla="val 25000"/>
              <a:gd name="adj3" fmla="val 121906"/>
              <a:gd name="adj4" fmla="val -85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" name="Čárový popisek 1 4"/>
          <p:cNvSpPr/>
          <p:nvPr/>
        </p:nvSpPr>
        <p:spPr>
          <a:xfrm>
            <a:off x="5868144" y="332656"/>
            <a:ext cx="432048" cy="360040"/>
          </a:xfrm>
          <a:prstGeom prst="borderCallout1">
            <a:avLst>
              <a:gd name="adj1" fmla="val 42266"/>
              <a:gd name="adj2" fmla="val -494"/>
              <a:gd name="adj3" fmla="val 164235"/>
              <a:gd name="adj4" fmla="val -69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6" name="Čárový popisek 1 5"/>
          <p:cNvSpPr/>
          <p:nvPr/>
        </p:nvSpPr>
        <p:spPr>
          <a:xfrm>
            <a:off x="5940152" y="1700808"/>
            <a:ext cx="432048" cy="432048"/>
          </a:xfrm>
          <a:prstGeom prst="borderCallout1">
            <a:avLst>
              <a:gd name="adj1" fmla="val 46185"/>
              <a:gd name="adj2" fmla="val 15183"/>
              <a:gd name="adj3" fmla="val 49791"/>
              <a:gd name="adj4" fmla="val -285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7" name="Čárový popisek 1 6"/>
          <p:cNvSpPr/>
          <p:nvPr/>
        </p:nvSpPr>
        <p:spPr>
          <a:xfrm>
            <a:off x="6300192" y="2204864"/>
            <a:ext cx="432048" cy="360040"/>
          </a:xfrm>
          <a:prstGeom prst="borderCallout1">
            <a:avLst>
              <a:gd name="adj1" fmla="val 51672"/>
              <a:gd name="adj2" fmla="val -4414"/>
              <a:gd name="adj3" fmla="val -5079"/>
              <a:gd name="adj4" fmla="val -242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8" name="Čárový popisek 1 7"/>
          <p:cNvSpPr/>
          <p:nvPr/>
        </p:nvSpPr>
        <p:spPr>
          <a:xfrm>
            <a:off x="6516216" y="0"/>
            <a:ext cx="360040" cy="432048"/>
          </a:xfrm>
          <a:prstGeom prst="borderCallout1">
            <a:avLst>
              <a:gd name="adj1" fmla="val 50105"/>
              <a:gd name="adj2" fmla="val 5777"/>
              <a:gd name="adj3" fmla="val 100742"/>
              <a:gd name="adj4" fmla="val -560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9" name="Čárový popisek 1 8"/>
          <p:cNvSpPr/>
          <p:nvPr/>
        </p:nvSpPr>
        <p:spPr>
          <a:xfrm>
            <a:off x="5364088" y="908720"/>
            <a:ext cx="360040" cy="432048"/>
          </a:xfrm>
          <a:prstGeom prst="borderCallout1">
            <a:avLst>
              <a:gd name="adj1" fmla="val 57943"/>
              <a:gd name="adj2" fmla="val 10480"/>
              <a:gd name="adj3" fmla="val 81145"/>
              <a:gd name="adj4" fmla="val -85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0" name="Čárový popisek 1 9"/>
          <p:cNvSpPr/>
          <p:nvPr/>
        </p:nvSpPr>
        <p:spPr>
          <a:xfrm>
            <a:off x="5508104" y="3429000"/>
            <a:ext cx="360040" cy="432048"/>
          </a:xfrm>
          <a:prstGeom prst="borderCallout1">
            <a:avLst>
              <a:gd name="adj1" fmla="val 18750"/>
              <a:gd name="adj2" fmla="val -8333"/>
              <a:gd name="adj3" fmla="val -52113"/>
              <a:gd name="adj4" fmla="val -2452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1" name="Čárový popisek 1 10"/>
          <p:cNvSpPr/>
          <p:nvPr/>
        </p:nvSpPr>
        <p:spPr>
          <a:xfrm>
            <a:off x="5220072" y="4149080"/>
            <a:ext cx="360040" cy="360040"/>
          </a:xfrm>
          <a:prstGeom prst="borderCallout1">
            <a:avLst>
              <a:gd name="adj1" fmla="val 18750"/>
              <a:gd name="adj2" fmla="val -8333"/>
              <a:gd name="adj3" fmla="val 23139"/>
              <a:gd name="adj4" fmla="val -207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2" name="Čárový popisek 1 11"/>
          <p:cNvSpPr/>
          <p:nvPr/>
        </p:nvSpPr>
        <p:spPr>
          <a:xfrm>
            <a:off x="4067944" y="4509120"/>
            <a:ext cx="288032" cy="360040"/>
          </a:xfrm>
          <a:prstGeom prst="borderCallout1">
            <a:avLst>
              <a:gd name="adj1" fmla="val 42266"/>
              <a:gd name="adj2" fmla="val 9304"/>
              <a:gd name="adj3" fmla="val 41952"/>
              <a:gd name="adj4" fmla="val -79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13" name="Čárový popisek 1 12"/>
          <p:cNvSpPr/>
          <p:nvPr/>
        </p:nvSpPr>
        <p:spPr>
          <a:xfrm>
            <a:off x="5580112" y="4941168"/>
            <a:ext cx="504056" cy="360040"/>
          </a:xfrm>
          <a:prstGeom prst="borderCallout1">
            <a:avLst>
              <a:gd name="adj1" fmla="val 18750"/>
              <a:gd name="adj2" fmla="val -8333"/>
              <a:gd name="adj3" fmla="val -73276"/>
              <a:gd name="adj4" fmla="val -199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14" name="Čárový popisek 1 13"/>
          <p:cNvSpPr/>
          <p:nvPr/>
        </p:nvSpPr>
        <p:spPr>
          <a:xfrm>
            <a:off x="6156176" y="5589240"/>
            <a:ext cx="432048" cy="360040"/>
          </a:xfrm>
          <a:prstGeom prst="borderCallout1">
            <a:avLst>
              <a:gd name="adj1" fmla="val 51672"/>
              <a:gd name="adj2" fmla="val -495"/>
              <a:gd name="adj3" fmla="val 23140"/>
              <a:gd name="adj4" fmla="val -206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11</a:t>
            </a:r>
            <a:endParaRPr lang="cs-CZ" dirty="0"/>
          </a:p>
        </p:txBody>
      </p:sp>
      <p:sp>
        <p:nvSpPr>
          <p:cNvPr id="15" name="Čárový popisek 1 14"/>
          <p:cNvSpPr/>
          <p:nvPr/>
        </p:nvSpPr>
        <p:spPr>
          <a:xfrm>
            <a:off x="5868144" y="6309320"/>
            <a:ext cx="432048" cy="360040"/>
          </a:xfrm>
          <a:prstGeom prst="borderCallout1">
            <a:avLst>
              <a:gd name="adj1" fmla="val 42266"/>
              <a:gd name="adj2" fmla="val 3425"/>
              <a:gd name="adj3" fmla="val 23139"/>
              <a:gd name="adj4" fmla="val -257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16" name="Čárový popisek 1 15"/>
          <p:cNvSpPr/>
          <p:nvPr/>
        </p:nvSpPr>
        <p:spPr>
          <a:xfrm>
            <a:off x="7164288" y="6093296"/>
            <a:ext cx="432048" cy="360040"/>
          </a:xfrm>
          <a:prstGeom prst="borderCallout1">
            <a:avLst>
              <a:gd name="adj1" fmla="val 46969"/>
              <a:gd name="adj2" fmla="val 1073"/>
              <a:gd name="adj3" fmla="val -108549"/>
              <a:gd name="adj4" fmla="val -885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13</a:t>
            </a:r>
            <a:endParaRPr lang="cs-CZ" dirty="0"/>
          </a:p>
        </p:txBody>
      </p:sp>
      <p:sp>
        <p:nvSpPr>
          <p:cNvPr id="17" name="Čárový popisek 1 16"/>
          <p:cNvSpPr/>
          <p:nvPr/>
        </p:nvSpPr>
        <p:spPr>
          <a:xfrm>
            <a:off x="2555776" y="6381328"/>
            <a:ext cx="432048" cy="476672"/>
          </a:xfrm>
          <a:prstGeom prst="borderCallout1">
            <a:avLst>
              <a:gd name="adj1" fmla="val 36512"/>
              <a:gd name="adj2" fmla="val 89650"/>
              <a:gd name="adj3" fmla="val -75778"/>
              <a:gd name="adj4" fmla="val 514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14</a:t>
            </a:r>
            <a:endParaRPr lang="cs-CZ" dirty="0"/>
          </a:p>
        </p:txBody>
      </p:sp>
      <p:sp>
        <p:nvSpPr>
          <p:cNvPr id="18" name="Čárový popisek 1 17"/>
          <p:cNvSpPr/>
          <p:nvPr/>
        </p:nvSpPr>
        <p:spPr>
          <a:xfrm>
            <a:off x="2267744" y="5589240"/>
            <a:ext cx="432048" cy="360040"/>
          </a:xfrm>
          <a:prstGeom prst="borderCallout1">
            <a:avLst>
              <a:gd name="adj1" fmla="val 51672"/>
              <a:gd name="adj2" fmla="val 89650"/>
              <a:gd name="adj3" fmla="val -132065"/>
              <a:gd name="adj4" fmla="val 279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15</a:t>
            </a:r>
            <a:endParaRPr lang="cs-CZ" dirty="0"/>
          </a:p>
        </p:txBody>
      </p:sp>
      <p:sp>
        <p:nvSpPr>
          <p:cNvPr id="19" name="Čárový popisek 1 18"/>
          <p:cNvSpPr/>
          <p:nvPr/>
        </p:nvSpPr>
        <p:spPr>
          <a:xfrm>
            <a:off x="1691680" y="6165304"/>
            <a:ext cx="432048" cy="360040"/>
          </a:xfrm>
          <a:prstGeom prst="borderCallout1">
            <a:avLst>
              <a:gd name="adj1" fmla="val -63"/>
              <a:gd name="adj2" fmla="val 50457"/>
              <a:gd name="adj3" fmla="val -183800"/>
              <a:gd name="adj4" fmla="val 12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16</a:t>
            </a:r>
            <a:endParaRPr lang="cs-CZ" dirty="0"/>
          </a:p>
        </p:txBody>
      </p:sp>
      <p:sp>
        <p:nvSpPr>
          <p:cNvPr id="20" name="Čárový popisek 1 19"/>
          <p:cNvSpPr/>
          <p:nvPr/>
        </p:nvSpPr>
        <p:spPr>
          <a:xfrm>
            <a:off x="1043608" y="6309320"/>
            <a:ext cx="432048" cy="288032"/>
          </a:xfrm>
          <a:prstGeom prst="borderCallout1">
            <a:avLst>
              <a:gd name="adj1" fmla="val 9343"/>
              <a:gd name="adj2" fmla="val 43402"/>
              <a:gd name="adj3" fmla="val -226129"/>
              <a:gd name="adj4" fmla="val 25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17</a:t>
            </a:r>
            <a:endParaRPr lang="cs-CZ" dirty="0"/>
          </a:p>
        </p:txBody>
      </p:sp>
      <p:sp>
        <p:nvSpPr>
          <p:cNvPr id="21" name="Čárový popisek 1 20"/>
          <p:cNvSpPr/>
          <p:nvPr/>
        </p:nvSpPr>
        <p:spPr>
          <a:xfrm>
            <a:off x="2051720" y="4941168"/>
            <a:ext cx="504056" cy="432048"/>
          </a:xfrm>
          <a:prstGeom prst="borderCallout1">
            <a:avLst>
              <a:gd name="adj1" fmla="val 30508"/>
              <a:gd name="adj2" fmla="val 5777"/>
              <a:gd name="adj3" fmla="val -48192"/>
              <a:gd name="adj4" fmla="val -132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18</a:t>
            </a:r>
            <a:endParaRPr lang="cs-CZ" dirty="0"/>
          </a:p>
        </p:txBody>
      </p:sp>
      <p:sp>
        <p:nvSpPr>
          <p:cNvPr id="22" name="Čárový popisek 1 21"/>
          <p:cNvSpPr/>
          <p:nvPr/>
        </p:nvSpPr>
        <p:spPr>
          <a:xfrm>
            <a:off x="4139952" y="6542584"/>
            <a:ext cx="432048" cy="315416"/>
          </a:xfrm>
          <a:prstGeom prst="borderCallout1">
            <a:avLst>
              <a:gd name="adj1" fmla="val 45593"/>
              <a:gd name="adj2" fmla="val 11264"/>
              <a:gd name="adj3" fmla="val -32452"/>
              <a:gd name="adj4" fmla="val -61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19</a:t>
            </a:r>
            <a:endParaRPr lang="cs-CZ" dirty="0"/>
          </a:p>
        </p:txBody>
      </p:sp>
      <p:sp>
        <p:nvSpPr>
          <p:cNvPr id="23" name="Čárový popisek 1 22"/>
          <p:cNvSpPr/>
          <p:nvPr/>
        </p:nvSpPr>
        <p:spPr>
          <a:xfrm>
            <a:off x="323528" y="4869160"/>
            <a:ext cx="432048" cy="432048"/>
          </a:xfrm>
          <a:prstGeom prst="borderCallout1">
            <a:avLst>
              <a:gd name="adj1" fmla="val 22669"/>
              <a:gd name="adj2" fmla="val 3425"/>
              <a:gd name="adj3" fmla="val -173610"/>
              <a:gd name="adj4" fmla="val -61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3528" y="2606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Asie je jediný světadíl, který omývají všechny oceány</a:t>
            </a:r>
            <a:r>
              <a:rPr lang="cs-CZ" dirty="0" smtClean="0"/>
              <a:t>.</a:t>
            </a:r>
          </a:p>
          <a:p>
            <a:r>
              <a:rPr lang="cs-CZ" b="1" dirty="0"/>
              <a:t>Bospor</a:t>
            </a:r>
            <a:r>
              <a:rPr lang="cs-CZ" dirty="0"/>
              <a:t> (</a:t>
            </a:r>
            <a:r>
              <a:rPr lang="cs-CZ" b="1" dirty="0"/>
              <a:t>nejužší </a:t>
            </a:r>
            <a:r>
              <a:rPr lang="cs-CZ" b="1" dirty="0" smtClean="0"/>
              <a:t>průliv mezi světadíly </a:t>
            </a:r>
            <a:r>
              <a:rPr lang="cs-CZ" b="1" dirty="0"/>
              <a:t>na světě</a:t>
            </a:r>
            <a:r>
              <a:rPr lang="cs-CZ" dirty="0"/>
              <a:t>, šířka v nejužším místě 750 metrů)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853244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643042" y="6000768"/>
            <a:ext cx="4500594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Které město leží na obou březích Bosporu?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76672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Geologie a geomorfologie</a:t>
            </a:r>
            <a:endParaRPr lang="cs-CZ" dirty="0" smtClean="0"/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značná povrchová pestrost kontinentu </a:t>
            </a:r>
          </a:p>
          <a:p>
            <a:r>
              <a:rPr lang="cs-CZ" dirty="0" smtClean="0"/>
              <a:t>velká horizontální i vertikální členitost kontinentu 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Základem geologické stavby – prahorní štíty a tabule </a:t>
            </a:r>
            <a:endParaRPr lang="cs-CZ" dirty="0" smtClean="0"/>
          </a:p>
          <a:p>
            <a:r>
              <a:rPr lang="cs-CZ" dirty="0" smtClean="0"/>
              <a:t>a) Sibiřský štít - sever</a:t>
            </a:r>
          </a:p>
          <a:p>
            <a:r>
              <a:rPr lang="cs-CZ" dirty="0" smtClean="0"/>
              <a:t>b) Čínská tabule – východ </a:t>
            </a:r>
          </a:p>
          <a:p>
            <a:r>
              <a:rPr lang="cs-CZ" dirty="0" smtClean="0"/>
              <a:t>c) Indická tabule – jih</a:t>
            </a:r>
          </a:p>
          <a:p>
            <a:r>
              <a:rPr lang="cs-CZ" dirty="0" smtClean="0"/>
              <a:t>d) Arabský štít – jihozápad </a:t>
            </a:r>
          </a:p>
          <a:p>
            <a:r>
              <a:rPr lang="cs-CZ" dirty="0" smtClean="0"/>
              <a:t>To jsou nejstarší části kontinentu </a:t>
            </a:r>
          </a:p>
          <a:p>
            <a:r>
              <a:rPr lang="cs-CZ" dirty="0" smtClean="0"/>
              <a:t>na okrajích těchto jednotek a mezi nimi došlo k vyvrásnění rozsáhlých pohoří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 a JV Asie-styk euroasijské litosférické desky s oceánskými deskami (pacifická, filipínská, indická)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 místě styku – podsouvání těžší oceánské kůry pod pevninskou</a:t>
            </a:r>
          </a:p>
          <a:p>
            <a:r>
              <a:rPr lang="cs-CZ" dirty="0" smtClean="0"/>
              <a:t>doprovázeno zemětřesením a vulkanickou činností (více než 130 sopek)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průměrná nadmořská výška Asie je 960 m (2.místo za Antarktidou)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83768" y="116632"/>
            <a:ext cx="32758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Geologický vývoj a povrch Asie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54868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Litosférické desky v Asii: Eurasijská, Indicko-australská (jejími součástmi jsou Indická a Australská deska - Australská se stýká s Eurasijskou v oblasti Indonésie), Arabská, Filipínská, Tichomořská.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73424"/>
            <a:ext cx="82089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6488668"/>
            <a:ext cx="339605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Popiš označené litosférické desky.</a:t>
            </a:r>
            <a:endParaRPr lang="cs-CZ" b="1" dirty="0"/>
          </a:p>
        </p:txBody>
      </p:sp>
      <p:sp>
        <p:nvSpPr>
          <p:cNvPr id="6" name="Elipsa 5"/>
          <p:cNvSpPr/>
          <p:nvPr/>
        </p:nvSpPr>
        <p:spPr>
          <a:xfrm>
            <a:off x="6072198" y="2285992"/>
            <a:ext cx="34289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7" name="Elipsa 6"/>
          <p:cNvSpPr/>
          <p:nvPr/>
        </p:nvSpPr>
        <p:spPr>
          <a:xfrm>
            <a:off x="5292080" y="3501008"/>
            <a:ext cx="285752" cy="27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6804248" y="198884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7215206" y="328612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0" name="Elipsa 9"/>
          <p:cNvSpPr/>
          <p:nvPr/>
        </p:nvSpPr>
        <p:spPr>
          <a:xfrm>
            <a:off x="6012160" y="342900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7715272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7380312" y="393305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4" name="Volný tvar 13"/>
          <p:cNvSpPr/>
          <p:nvPr/>
        </p:nvSpPr>
        <p:spPr>
          <a:xfrm>
            <a:off x="5220072" y="3068960"/>
            <a:ext cx="804333" cy="158044"/>
          </a:xfrm>
          <a:custGeom>
            <a:avLst/>
            <a:gdLst>
              <a:gd name="connsiteX0" fmla="*/ 0 w 804333"/>
              <a:gd name="connsiteY0" fmla="*/ 0 h 158044"/>
              <a:gd name="connsiteX1" fmla="*/ 694266 w 804333"/>
              <a:gd name="connsiteY1" fmla="*/ 135466 h 158044"/>
              <a:gd name="connsiteX2" fmla="*/ 660400 w 804333"/>
              <a:gd name="connsiteY2" fmla="*/ 135466 h 15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333" h="158044">
                <a:moveTo>
                  <a:pt x="0" y="0"/>
                </a:moveTo>
                <a:lnTo>
                  <a:pt x="694266" y="135466"/>
                </a:lnTo>
                <a:cubicBezTo>
                  <a:pt x="804333" y="158044"/>
                  <a:pt x="660400" y="135466"/>
                  <a:pt x="660400" y="135466"/>
                </a:cubicBezTo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Vývojový diagram: spojka 14"/>
          <p:cNvSpPr/>
          <p:nvPr/>
        </p:nvSpPr>
        <p:spPr>
          <a:xfrm>
            <a:off x="5580112" y="3212976"/>
            <a:ext cx="288032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6" name="Vývojový diagram: spojka 15"/>
          <p:cNvSpPr/>
          <p:nvPr/>
        </p:nvSpPr>
        <p:spPr>
          <a:xfrm>
            <a:off x="6516216" y="4869160"/>
            <a:ext cx="360040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447</Words>
  <Application>Microsoft Office PowerPoint</Application>
  <PresentationFormat>Předvádění na obrazovce (4:3)</PresentationFormat>
  <Paragraphs>144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Asie – přírodní podmínky I.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Asie – přírodní podmínky I.</dc:title>
  <dc:creator>cap</dc:creator>
  <cp:lastModifiedBy>cap</cp:lastModifiedBy>
  <cp:revision>3</cp:revision>
  <dcterms:created xsi:type="dcterms:W3CDTF">2013-11-13T11:36:24Z</dcterms:created>
  <dcterms:modified xsi:type="dcterms:W3CDTF">2013-11-13T11:47:02Z</dcterms:modified>
</cp:coreProperties>
</file>